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705" r:id="rId5"/>
    <p:sldMasterId id="2147483648" r:id="rId6"/>
  </p:sldMasterIdLst>
  <p:notesMasterIdLst>
    <p:notesMasterId r:id="rId30"/>
  </p:notesMasterIdLst>
  <p:sldIdLst>
    <p:sldId id="291" r:id="rId7"/>
    <p:sldId id="285" r:id="rId8"/>
    <p:sldId id="343" r:id="rId9"/>
    <p:sldId id="305" r:id="rId10"/>
    <p:sldId id="300" r:id="rId11"/>
    <p:sldId id="325" r:id="rId12"/>
    <p:sldId id="323" r:id="rId13"/>
    <p:sldId id="309" r:id="rId14"/>
    <p:sldId id="310" r:id="rId15"/>
    <p:sldId id="312" r:id="rId16"/>
    <p:sldId id="313" r:id="rId17"/>
    <p:sldId id="314" r:id="rId18"/>
    <p:sldId id="307" r:id="rId19"/>
    <p:sldId id="345" r:id="rId20"/>
    <p:sldId id="324" r:id="rId21"/>
    <p:sldId id="328" r:id="rId22"/>
    <p:sldId id="322" r:id="rId23"/>
    <p:sldId id="317" r:id="rId24"/>
    <p:sldId id="316" r:id="rId25"/>
    <p:sldId id="320" r:id="rId26"/>
    <p:sldId id="318" r:id="rId27"/>
    <p:sldId id="319" r:id="rId28"/>
    <p:sldId id="3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090A04-E76F-2C83-C836-31A81357FF07}" name="Katy Manns" initials="KM" userId="S::extcjm@leeds.ac.uk::7816637b-39f3-483e-8f18-de6010a83e85" providerId="AD"/>
  <p188:author id="{A8A46C2E-59EB-9305-AF67-B0211622D3E2}" name="Charlotte Webster" initials="CW" userId="S::sescwe@leeds.ac.uk::7b162995-5761-4783-8eb0-4950deda36ad" providerId="AD"/>
  <p188:author id="{EA376877-B2C2-1041-61BB-9ECA8C7144DC}" name="Katy Lovelace" initials="KL" userId="S::diskgr1@leeds.ac.uk::c5b66831-b1a1-4978-b15f-c2457efecc21" providerId="AD"/>
  <p188:author id="{3AE329B8-54A3-21EF-6ED3-5CED572487E9}" name="Carys Corkhill" initials="CC" userId="S::sescco@leeds.ac.uk::2f823a7f-2215-4bab-8f23-2aaa02e04771" providerId="AD"/>
  <p188:author id="{EE3887F0-CC0F-CCCE-F936-06F2BF6FCDBA}" name="Lauren Phillips" initials="LP" userId="S::earlph@leeds.ac.uk::d40c6f57-86f8-4f9d-a4c0-2fbca8a21e72" providerId="AD"/>
  <p188:author id="{26AA3FF5-8D7D-0595-D0AE-64893956E44C}" name="Lucia Fiordelmondo" initials="LF" userId="S::seslf@leeds.ac.uk::05f46fbb-0c82-45c5-ac4b-9ace7cf7e07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E36A89-564F-144E-C59B-F359B3CD374B}" v="19" dt="2024-09-24T08:29:39.931"/>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8D59F-84DF-0C4A-A564-05F3AC6AA4FC}"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C607B-BC83-1C44-A501-8F981FF41469}" type="slidenum">
              <a:rPr lang="en-US" smtClean="0"/>
              <a:t>‹#›</a:t>
            </a:fld>
            <a:endParaRPr lang="en-US"/>
          </a:p>
        </p:txBody>
      </p:sp>
    </p:spTree>
    <p:extLst>
      <p:ext uri="{BB962C8B-B14F-4D97-AF65-F5344CB8AC3E}">
        <p14:creationId xmlns:p14="http://schemas.microsoft.com/office/powerpoint/2010/main" val="238948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mmobilise.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gage.luu.org.u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tizencard.com/apply-for-a-uk-id-card-onlin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states.leeds.ac.uk/our-services/security-servic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states.leeds.ac.uk/our-services/security-services/?utm_source=email&amp;utm_medium=Outlook&amp;utm_campaign=eNews_26_1_22&amp;utm_content=Security_Servic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Welcome to today's session about staying safe in Leeds.</a:t>
            </a:r>
            <a:endParaRPr lang="en-GB" dirty="0"/>
          </a:p>
          <a:p>
            <a:endParaRPr lang="en-GB" dirty="0">
              <a:cs typeface="Calibri" panose="020F0502020204030204"/>
            </a:endParaRPr>
          </a:p>
          <a:p>
            <a:r>
              <a:rPr lang="en-GB"/>
              <a:t>Leeds is a generally safe place to live, but as in any big city it’s important to do things that keep you safe. We understand you might feel worried about recent unrest in some UK cities, but the situation is much calmer now. In this session we will give you lots of information to help you feel safer. </a:t>
            </a:r>
            <a:endParaRPr lang="en-US">
              <a:cs typeface="Calibri"/>
            </a:endParaRPr>
          </a:p>
          <a:p>
            <a:endParaRPr lang="en-GB" dirty="0"/>
          </a:p>
          <a:p>
            <a:r>
              <a:rPr lang="en-GB" dirty="0"/>
              <a:t>We’re going to give you some key information and advice about important rules you need to be aware of, and some risks you need to consider during your time at Leeds. We’ll also tell you how to get support if you need it.</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a:t>
            </a:fld>
            <a:endParaRPr lang="en-US"/>
          </a:p>
        </p:txBody>
      </p:sp>
    </p:spTree>
    <p:extLst>
      <p:ext uri="{BB962C8B-B14F-4D97-AF65-F5344CB8AC3E}">
        <p14:creationId xmlns:p14="http://schemas.microsoft.com/office/powerpoint/2010/main" val="82683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choose to cycle in Leeds but traffic can get busy so it’s important to take cycle safety advice, especially as you get used to new rules and situations</a:t>
            </a:r>
            <a:endParaRPr lang="en-US" dirty="0"/>
          </a:p>
          <a:p>
            <a:pPr marL="285750" indent="-285750">
              <a:buFont typeface="Symbol"/>
              <a:buChar char="•"/>
            </a:pPr>
            <a:r>
              <a:rPr lang="en-US" b="1"/>
              <a:t>&lt;click&gt;</a:t>
            </a:r>
            <a:r>
              <a:rPr lang="en-US"/>
              <a:t> You can get cycle safety advice at the Bike Hub on campus and there are also free adults cycle training courses in Leeds</a:t>
            </a:r>
            <a:endParaRPr lang="en-US" dirty="0"/>
          </a:p>
          <a:p>
            <a:pPr marL="285750" indent="-285750">
              <a:buFont typeface="Symbol"/>
              <a:buChar char="•"/>
            </a:pPr>
            <a:r>
              <a:rPr lang="en-US" b="1"/>
              <a:t>&lt;click&gt;</a:t>
            </a:r>
            <a:r>
              <a:rPr lang="en-US"/>
              <a:t> Check the Highway Code for rules and advice cyclists should follow</a:t>
            </a:r>
            <a:endParaRPr lang="en-US" dirty="0"/>
          </a:p>
          <a:p>
            <a:pPr marL="285750" indent="-285750">
              <a:buFont typeface="Symbol"/>
              <a:buChar char="•"/>
            </a:pPr>
            <a:r>
              <a:rPr lang="en-US" b="1"/>
              <a:t>&lt;click&gt;</a:t>
            </a:r>
            <a:r>
              <a:rPr lang="en-US"/>
              <a:t> Don’t ride through red traffic lights or on the pavement/</a:t>
            </a:r>
            <a:r>
              <a:rPr lang="en-US" err="1"/>
              <a:t>sidewal</a:t>
            </a:r>
            <a:r>
              <a:rPr lang="en-US"/>
              <a:t>. Use cycle paths when you can.</a:t>
            </a:r>
            <a:endParaRPr lang="en-US" dirty="0"/>
          </a:p>
          <a:p>
            <a:pPr marL="285750" indent="-285750">
              <a:buFont typeface="Symbol"/>
              <a:buChar char="•"/>
            </a:pPr>
            <a:r>
              <a:rPr lang="en-US" b="1"/>
              <a:t>&lt;click&gt;</a:t>
            </a:r>
            <a:r>
              <a:rPr lang="en-US"/>
              <a:t> Wear a helmet and hi-visibility or reflective clothing to help you be seen, and use lights in bad weather or at night.</a:t>
            </a:r>
            <a:endParaRPr lang="en-US" dirty="0"/>
          </a:p>
          <a:p>
            <a:endParaRPr lang="en-US" dirty="0"/>
          </a:p>
          <a:p>
            <a:pPr marL="285750" indent="-285750">
              <a:buFont typeface="Symbol"/>
              <a:buChar char="•"/>
            </a:pPr>
            <a:r>
              <a:rPr lang="en-US" b="1"/>
              <a:t>&lt;click&gt;</a:t>
            </a:r>
            <a:r>
              <a:rPr lang="en-GB"/>
              <a:t> You can hire a good quality bike from the campus Bike Hub which offers bike hire for 3 months. These bikes are very popular so apply early. </a:t>
            </a:r>
            <a:endParaRPr lang="en-US" dirty="0"/>
          </a:p>
          <a:p>
            <a:pPr marL="285750" indent="-285750">
              <a:buFont typeface="Symbol"/>
              <a:buChar char="•"/>
            </a:pPr>
            <a:r>
              <a:rPr lang="en-GB"/>
              <a:t>Leeds also has a bike share scheme. You can rent an e-bike when you need one by downloading the Beryl Bikes app and collecting a bike from one of the docking stations around the city. </a:t>
            </a:r>
            <a:endParaRPr lang="en-US" dirty="0"/>
          </a:p>
          <a:p>
            <a:pPr marL="285750" indent="-285750">
              <a:buFont typeface="Symbol"/>
              <a:buChar char="•"/>
            </a:pPr>
            <a:r>
              <a:rPr lang="en-US" b="1"/>
              <a:t>&lt;click&gt;</a:t>
            </a:r>
            <a:r>
              <a:rPr lang="en-US"/>
              <a:t> If you buy a bike, get it registered and marked with the </a:t>
            </a:r>
            <a:r>
              <a:rPr lang="en-US" err="1"/>
              <a:t>BikeRegister</a:t>
            </a:r>
            <a:r>
              <a:rPr lang="en-US"/>
              <a:t> scheme. The University covers the cost. Look out for </a:t>
            </a:r>
            <a:r>
              <a:rPr lang="en-US" err="1"/>
              <a:t>BikeRegister</a:t>
            </a:r>
            <a:r>
              <a:rPr lang="en-US"/>
              <a:t> events, stop a member of the Security team on campus, or contact Security Services to make an appointment. </a:t>
            </a:r>
            <a:endParaRPr lang="en-US" dirty="0"/>
          </a:p>
          <a:p>
            <a:pPr marL="285750" indent="-285750">
              <a:buFont typeface="Symbol"/>
              <a:buChar char="•"/>
            </a:pPr>
            <a:r>
              <a:rPr lang="en-US" b="1"/>
              <a:t>&lt;click&gt;</a:t>
            </a:r>
            <a:r>
              <a:rPr lang="en-US"/>
              <a:t> Always lock up your bike using a good quality D-lock. You can buy D-Locks from the Security team. Lock your bike frame to a cycle rack.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11</a:t>
            </a:fld>
            <a:endParaRPr lang="en-US"/>
          </a:p>
        </p:txBody>
      </p:sp>
    </p:spTree>
    <p:extLst>
      <p:ext uri="{BB962C8B-B14F-4D97-AF65-F5344CB8AC3E}">
        <p14:creationId xmlns:p14="http://schemas.microsoft.com/office/powerpoint/2010/main" val="163667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If you have your own car or motorbike you must have a driving </a:t>
            </a:r>
            <a:r>
              <a:rPr lang="en-US" dirty="0" err="1"/>
              <a:t>licence</a:t>
            </a:r>
            <a:r>
              <a:rPr lang="en-US" dirty="0"/>
              <a:t>, road tax and vehicle insurance.</a:t>
            </a:r>
          </a:p>
          <a:p>
            <a:pPr marL="285750" indent="-285750">
              <a:buFont typeface="Symbol"/>
              <a:buChar char="•"/>
            </a:pPr>
            <a:r>
              <a:rPr lang="en-US" dirty="0"/>
              <a:t>You must also have your car or motorbike checked every year by a mechanic to make sure it is safe to drive – this compulsory check is called an M.O.T.</a:t>
            </a:r>
            <a:endParaRPr lang="en-US" dirty="0">
              <a:cs typeface="Calibri"/>
            </a:endParaRPr>
          </a:p>
          <a:p>
            <a:pPr marL="285750" indent="-285750">
              <a:buFont typeface="Symbol"/>
              <a:buChar char="•"/>
            </a:pPr>
            <a:r>
              <a:rPr lang="en-US" dirty="0"/>
              <a:t>Find out about the legal requirements for using a car or motorbike on the road on the GOV.UK website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12</a:t>
            </a:fld>
            <a:endParaRPr lang="en-US"/>
          </a:p>
        </p:txBody>
      </p:sp>
    </p:spTree>
    <p:extLst>
      <p:ext uri="{BB962C8B-B14F-4D97-AF65-F5344CB8AC3E}">
        <p14:creationId xmlns:p14="http://schemas.microsoft.com/office/powerpoint/2010/main" val="2782623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we’re going to move onto sharing some key advice to help keep your belongings safe during your daily life in Leeds.</a:t>
            </a:r>
          </a:p>
          <a:p>
            <a:pPr marL="171450" indent="-171450">
              <a:buFont typeface="Symbol"/>
              <a:buChar char="•"/>
            </a:pPr>
            <a:r>
              <a:rPr lang="en-GB" dirty="0"/>
              <a:t>Don’t leave laptops/mobile phones or wallets/purses where you can’t see them, not even in places on campus like the libraries or cafés.</a:t>
            </a:r>
          </a:p>
          <a:p>
            <a:pPr marL="171450" indent="-171450">
              <a:buFont typeface="Symbol"/>
              <a:buChar char="•"/>
            </a:pPr>
            <a:r>
              <a:rPr lang="en-GB" b="1" dirty="0"/>
              <a:t>&lt;Click&gt; </a:t>
            </a:r>
            <a:r>
              <a:rPr lang="en-GB" dirty="0"/>
              <a:t>At home, keep doors locked all the time and lock windows when you go out. When you enter your accommodation, don’t hold the door for anyone behind you. They might be strangers trying to get in the building.</a:t>
            </a:r>
          </a:p>
          <a:p>
            <a:pPr marL="171450" indent="-171450">
              <a:buFont typeface="Symbol"/>
              <a:buChar char="•"/>
            </a:pPr>
            <a:r>
              <a:rPr lang="en-GB" b="1" dirty="0"/>
              <a:t>&lt;Click&gt; </a:t>
            </a:r>
            <a:r>
              <a:rPr lang="en-GB" dirty="0"/>
              <a:t>Keep valuable items hidden when you are walking around, especially at night</a:t>
            </a:r>
          </a:p>
          <a:p>
            <a:endParaRPr lang="en-GB" dirty="0"/>
          </a:p>
          <a:p>
            <a:r>
              <a:rPr lang="en-US" dirty="0"/>
              <a:t>And here are some useful tips and resources:</a:t>
            </a:r>
            <a:endParaRPr lang="en-GB" dirty="0"/>
          </a:p>
          <a:p>
            <a:pPr marL="171450" indent="-171450">
              <a:buFont typeface="Symbol"/>
              <a:buChar char="•"/>
            </a:pPr>
            <a:r>
              <a:rPr lang="en-GB" b="1" dirty="0"/>
              <a:t>&lt;Click&gt; </a:t>
            </a:r>
            <a:r>
              <a:rPr lang="en-US" dirty="0"/>
              <a:t>Security Services operate a lost property system on campus</a:t>
            </a:r>
            <a:endParaRPr lang="en-GB" dirty="0"/>
          </a:p>
          <a:p>
            <a:pPr marL="171450" indent="-171450">
              <a:buFont typeface="Symbol"/>
              <a:buChar char="•"/>
            </a:pPr>
            <a:r>
              <a:rPr lang="en-GB" b="1" dirty="0"/>
              <a:t>&lt;Click&gt; </a:t>
            </a:r>
            <a:r>
              <a:rPr lang="en-US" dirty="0"/>
              <a:t>Register your possessions for free with </a:t>
            </a:r>
            <a:r>
              <a:rPr lang="en-US" dirty="0">
                <a:hlinkClick r:id="rId3"/>
              </a:rPr>
              <a:t>Immobilise</a:t>
            </a:r>
            <a:r>
              <a:rPr lang="en-US" dirty="0"/>
              <a:t> so that the Police can return any stolen items, if found</a:t>
            </a:r>
            <a:endParaRPr lang="en-GB" dirty="0"/>
          </a:p>
          <a:p>
            <a:pPr marL="171450" indent="-171450">
              <a:buFont typeface="Symbol"/>
              <a:buChar char="•"/>
            </a:pPr>
            <a:r>
              <a:rPr lang="en-GB" b="1" dirty="0"/>
              <a:t>&lt;Click&gt; </a:t>
            </a:r>
            <a:r>
              <a:rPr lang="en-US" dirty="0"/>
              <a:t>Check if your accommodation includes contents insurance</a:t>
            </a:r>
            <a:endParaRPr lang="en-GB" dirty="0"/>
          </a:p>
          <a:p>
            <a:endParaRPr lang="en-GB" dirty="0">
              <a:cs typeface="Calibri"/>
            </a:endParaRPr>
          </a:p>
        </p:txBody>
      </p:sp>
      <p:sp>
        <p:nvSpPr>
          <p:cNvPr id="4" name="Slide Number Placeholder 3"/>
          <p:cNvSpPr>
            <a:spLocks noGrp="1"/>
          </p:cNvSpPr>
          <p:nvPr>
            <p:ph type="sldNum" sz="quarter" idx="10"/>
          </p:nvPr>
        </p:nvSpPr>
        <p:spPr/>
        <p:txBody>
          <a:bodyPr/>
          <a:lstStyle/>
          <a:p>
            <a:fld id="{6E699F03-122F-4A21-9536-94D47AD3E162}" type="slidenum">
              <a:rPr lang="en-GB" smtClean="0"/>
              <a:t>13</a:t>
            </a:fld>
            <a:endParaRPr lang="en-GB"/>
          </a:p>
        </p:txBody>
      </p:sp>
    </p:spTree>
    <p:extLst>
      <p:ext uri="{BB962C8B-B14F-4D97-AF65-F5344CB8AC3E}">
        <p14:creationId xmlns:p14="http://schemas.microsoft.com/office/powerpoint/2010/main" val="1606351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really important to be aware of the risk of fraud and scams.</a:t>
            </a:r>
            <a:endParaRPr lang="en-US"/>
          </a:p>
          <a:p>
            <a:r>
              <a:rPr lang="en-GB"/>
              <a:t>But what are they?</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14</a:t>
            </a:fld>
            <a:endParaRPr lang="en-US"/>
          </a:p>
        </p:txBody>
      </p:sp>
    </p:spTree>
    <p:extLst>
      <p:ext uri="{BB962C8B-B14F-4D97-AF65-F5344CB8AC3E}">
        <p14:creationId xmlns:p14="http://schemas.microsoft.com/office/powerpoint/2010/main" val="76980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&lt;click&gt; </a:t>
            </a:r>
            <a:r>
              <a:rPr lang="en-GB" dirty="0"/>
              <a:t>Fraud is a </a:t>
            </a:r>
            <a:r>
              <a:rPr lang="en-GB" b="1" dirty="0"/>
              <a:t>crime</a:t>
            </a:r>
            <a:r>
              <a:rPr lang="en-GB" dirty="0"/>
              <a:t> where a person uses a </a:t>
            </a:r>
            <a:r>
              <a:rPr lang="en-GB" b="1" dirty="0"/>
              <a:t>&lt;click&gt; fake identity</a:t>
            </a:r>
            <a:r>
              <a:rPr lang="en-GB" dirty="0"/>
              <a:t> to trick another person to</a:t>
            </a:r>
            <a:r>
              <a:rPr lang="en-GB" b="1" dirty="0"/>
              <a:t> &lt;click&gt;</a:t>
            </a:r>
            <a:r>
              <a:rPr lang="en-GB" dirty="0"/>
              <a:t> </a:t>
            </a:r>
            <a:r>
              <a:rPr lang="en-GB" b="1" dirty="0"/>
              <a:t>pay </a:t>
            </a:r>
            <a:r>
              <a:rPr lang="en-GB" dirty="0"/>
              <a:t>large amounts of money to them. </a:t>
            </a:r>
            <a:endParaRPr lang="en-US" dirty="0"/>
          </a:p>
          <a:p>
            <a:endParaRPr lang="en-US" dirty="0"/>
          </a:p>
          <a:p>
            <a:r>
              <a:rPr lang="en-GB" b="1" dirty="0"/>
              <a:t>&lt;click&gt;</a:t>
            </a:r>
            <a:r>
              <a:rPr lang="en-GB" dirty="0"/>
              <a:t> Unfortunately there is a national and global trend in frauds and scams specifically targeting international students.</a:t>
            </a:r>
            <a:endParaRPr lang="en-US" dirty="0"/>
          </a:p>
          <a:p>
            <a:r>
              <a:rPr lang="en-GB" dirty="0"/>
              <a:t>Fraudsters may pretend to be from an official organisation (such as the UK Home Office, the University, an Accommodation service, or an authority in your home country). </a:t>
            </a:r>
            <a:endParaRPr lang="en-US" dirty="0"/>
          </a:p>
          <a:p>
            <a:endParaRPr lang="en-US" dirty="0"/>
          </a:p>
          <a:p>
            <a:r>
              <a:rPr lang="en-GB" b="1" dirty="0"/>
              <a:t>&lt;click&gt;</a:t>
            </a:r>
            <a:r>
              <a:rPr lang="en-GB" dirty="0"/>
              <a:t> They try to make themselves seem very genuine and may use language that sounds official or false documents that look real. They may seem to know something about you, such as your name and address, or that you have applied for a visa. They may try to seem trustworthy by speaking to you in your native language or contacting you through specific channels such as WeChat. </a:t>
            </a:r>
            <a:endParaRPr lang="en-US" dirty="0"/>
          </a:p>
          <a:p>
            <a:br>
              <a:rPr lang="en-US" dirty="0">
                <a:cs typeface="+mn-lt"/>
              </a:rPr>
            </a:br>
            <a:r>
              <a:rPr lang="en-GB" b="1" dirty="0"/>
              <a:t>&lt;click&gt;</a:t>
            </a:r>
            <a:r>
              <a:rPr lang="en-GB" dirty="0"/>
              <a:t> They may demand money (for example a "fine" for an immigration problem that doesn’t exist) or ask for your personal information, and threaten that if you don't pay them quickly there will be consequences (for example, arrest by the police, deportation or cancelling your visa). Or they may offer to save you money on your accommodation or fees. Whether big or small never pay any money, especially in advance. If you feel pressured into paying, or it seems too good to be true, it's probably a scam.</a:t>
            </a:r>
            <a:endParaRPr lang="en-US" dirty="0"/>
          </a:p>
          <a:p>
            <a:r>
              <a:rPr lang="en-US" dirty="0"/>
              <a:t>If you think you have been scammed, contact your bank straight away, and also contact the Harassment and Misconduct team for support</a:t>
            </a: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15</a:t>
            </a:fld>
            <a:endParaRPr lang="en-US"/>
          </a:p>
        </p:txBody>
      </p:sp>
    </p:spTree>
    <p:extLst>
      <p:ext uri="{BB962C8B-B14F-4D97-AF65-F5344CB8AC3E}">
        <p14:creationId xmlns:p14="http://schemas.microsoft.com/office/powerpoint/2010/main" val="188561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Scams are becoming increasingly sophisticated and there are lots of different kinds, but there are some common principles to remember:</a:t>
            </a:r>
          </a:p>
          <a:p>
            <a:pPr marL="285750" indent="-285750">
              <a:buFont typeface="Symbol"/>
              <a:buChar char="•"/>
            </a:pPr>
            <a:r>
              <a:rPr lang="en-GB" b="1" dirty="0"/>
              <a:t>&lt;click&gt;</a:t>
            </a:r>
            <a:r>
              <a:rPr lang="en-US" dirty="0"/>
              <a:t> It’s always OK to end the call and ignore a message, even if the person claims to be from an official </a:t>
            </a:r>
            <a:r>
              <a:rPr lang="en-US" dirty="0" err="1"/>
              <a:t>organisation</a:t>
            </a:r>
            <a:r>
              <a:rPr lang="en-US" dirty="0"/>
              <a:t>. Checking will never cost you anything!</a:t>
            </a:r>
            <a:endParaRPr lang="en-US" dirty="0">
              <a:cs typeface="Calibri"/>
            </a:endParaRPr>
          </a:p>
          <a:p>
            <a:pPr marL="285750" indent="-285750">
              <a:buFont typeface="Symbol"/>
              <a:buChar char="•"/>
            </a:pPr>
            <a:r>
              <a:rPr lang="en-GB" b="1" dirty="0"/>
              <a:t>&lt;click&gt;</a:t>
            </a:r>
            <a:r>
              <a:rPr lang="en-US" dirty="0"/>
              <a:t> </a:t>
            </a:r>
            <a:r>
              <a:rPr lang="en-US" dirty="0" err="1"/>
              <a:t>Organisations</a:t>
            </a:r>
            <a:r>
              <a:rPr lang="en-US" dirty="0"/>
              <a:t> including banks, the police, the Home Office and the University will NEVER contact you to demand payment via phone, text or any other platform. </a:t>
            </a:r>
            <a:endParaRPr lang="en-US" dirty="0">
              <a:cs typeface="Calibri"/>
            </a:endParaRPr>
          </a:p>
          <a:p>
            <a:pPr marL="285750" indent="-285750">
              <a:buFont typeface="Symbol"/>
              <a:buChar char="•"/>
            </a:pPr>
            <a:r>
              <a:rPr lang="en-GB" b="1" dirty="0"/>
              <a:t>&lt;click&gt;</a:t>
            </a:r>
            <a:r>
              <a:rPr lang="en-US" dirty="0"/>
              <a:t> Banks will NEVER contact you to ask you to open new accounts and transfer current funds. </a:t>
            </a:r>
            <a:endParaRPr lang="en-US" dirty="0">
              <a:cs typeface="Calibri"/>
            </a:endParaRPr>
          </a:p>
          <a:p>
            <a:pPr marL="285750" indent="-285750">
              <a:buFont typeface="Symbol"/>
              <a:buChar char="•"/>
            </a:pPr>
            <a:r>
              <a:rPr lang="en-GB" b="1" dirty="0"/>
              <a:t>&lt;click&gt;</a:t>
            </a:r>
            <a:r>
              <a:rPr lang="en-US" dirty="0"/>
              <a:t> The University will NEVER send you a payment link through a message. Only use official University payment portals</a:t>
            </a:r>
            <a:endParaRPr lang="en-US" dirty="0">
              <a:cs typeface="Calibri"/>
            </a:endParaRPr>
          </a:p>
          <a:p>
            <a:r>
              <a:rPr lang="en-US" b="1" dirty="0"/>
              <a:t>We have more information about spotting fraud and scams in our Money and Banking webinar, so we really recommend that you attend this session if you haven’t already.</a:t>
            </a:r>
            <a:endParaRPr lang="en-US" dirty="0"/>
          </a:p>
          <a:p>
            <a:r>
              <a:rPr lang="en-US" dirty="0"/>
              <a:t>If you want to check if something is a scam, you can contact the Student Visa Advice team if it’s something to do with immigration or your visa, and for anything else contact the Harassment and Misconduct team. Someone will contact you within one working day, and often faster.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16</a:t>
            </a:fld>
            <a:endParaRPr lang="en-US"/>
          </a:p>
        </p:txBody>
      </p:sp>
    </p:spTree>
    <p:extLst>
      <p:ext uri="{BB962C8B-B14F-4D97-AF65-F5344CB8AC3E}">
        <p14:creationId xmlns:p14="http://schemas.microsoft.com/office/powerpoint/2010/main" val="59697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Becky / Amy introduce themselves and where they work</a:t>
            </a:r>
          </a:p>
          <a:p>
            <a:endParaRPr lang="en-US" dirty="0"/>
          </a:p>
          <a:p>
            <a:pPr marL="285750" indent="-285750">
              <a:buFont typeface="Symbol"/>
              <a:buChar char="•"/>
            </a:pPr>
            <a:r>
              <a:rPr lang="en-US" dirty="0"/>
              <a:t>Many people in the UK may choose to drink alcohol as part of their social activities, and there are also many people who don’t drink alcohol at all. </a:t>
            </a:r>
            <a:endParaRPr lang="en-US" dirty="0">
              <a:cs typeface="Calibri" panose="020F0502020204030204"/>
            </a:endParaRPr>
          </a:p>
          <a:p>
            <a:pPr marL="285750" indent="-285750">
              <a:buFont typeface="Symbol"/>
              <a:buChar char="•"/>
            </a:pPr>
            <a:r>
              <a:rPr lang="en-US" dirty="0"/>
              <a:t>While you’re here you’re likely to see local people and students who’ve had too much alcohol to drink and we understand that this may feel shocking or scary, depending on where you’ve lived before.  </a:t>
            </a:r>
            <a:endParaRPr lang="en-US" dirty="0">
              <a:cs typeface="Calibri"/>
            </a:endParaRPr>
          </a:p>
          <a:p>
            <a:pPr marL="285750" indent="-285750">
              <a:buFont typeface="Symbol"/>
              <a:buChar char="•"/>
            </a:pPr>
            <a:r>
              <a:rPr lang="en-US" dirty="0"/>
              <a:t>You shouldn’t feel pressured to drink alcohol if it’s not something that you feel comfortable doing, even if people you want to be friends with are offering. It’s normal to say you don’t drink alcohol, or you’d prefer a coke or other non-alcoholic drink.</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17</a:t>
            </a:fld>
            <a:endParaRPr lang="en-US"/>
          </a:p>
        </p:txBody>
      </p:sp>
    </p:spTree>
    <p:extLst>
      <p:ext uri="{BB962C8B-B14F-4D97-AF65-F5344CB8AC3E}">
        <p14:creationId xmlns:p14="http://schemas.microsoft.com/office/powerpoint/2010/main" val="185857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buy non-alcoholic drinks in all social venues, including pubs. Non-alcoholic drinks are also called “soft” drinks. There are also lots of alcohol-free social spaces and social activities on campus and in the city. At the university, these include</a:t>
            </a:r>
          </a:p>
          <a:p>
            <a:endParaRPr lang="en-US" dirty="0"/>
          </a:p>
          <a:p>
            <a:pPr marL="285750" indent="-285750">
              <a:buFont typeface="Symbol"/>
              <a:buChar char="•"/>
            </a:pPr>
            <a:r>
              <a:rPr lang="en-US" dirty="0"/>
              <a:t>Common Ground: Located at the heart of the Union building, Common Ground is a vibrant and </a:t>
            </a:r>
            <a:r>
              <a:rPr lang="en-US" dirty="0" err="1"/>
              <a:t>cosy</a:t>
            </a:r>
            <a:r>
              <a:rPr lang="en-US" dirty="0"/>
              <a:t> cafe space. This is where Global Cafe takes place every Monday</a:t>
            </a:r>
            <a:endParaRPr lang="en-US" dirty="0">
              <a:cs typeface="Calibri"/>
            </a:endParaRPr>
          </a:p>
          <a:p>
            <a:pPr marL="285750" indent="-285750">
              <a:buFont typeface="Symbol"/>
              <a:buChar char="•"/>
            </a:pPr>
            <a:r>
              <a:rPr lang="en-US" dirty="0"/>
              <a:t>Crossroads, right next to Common Ground is LUU’s student entertainment lounge. It has gaming computers, board games, cards and comics, and a </a:t>
            </a:r>
            <a:r>
              <a:rPr lang="en-US" dirty="0" err="1"/>
              <a:t>cosy</a:t>
            </a:r>
            <a:r>
              <a:rPr lang="en-US" dirty="0"/>
              <a:t> reading area.</a:t>
            </a:r>
            <a:endParaRPr lang="en-US" dirty="0">
              <a:cs typeface="Calibri"/>
            </a:endParaRPr>
          </a:p>
          <a:p>
            <a:pPr marL="285750" indent="-285750">
              <a:buFont typeface="Symbol"/>
              <a:buChar char="•"/>
            </a:pPr>
            <a:r>
              <a:rPr lang="en-US" dirty="0"/>
              <a:t>LUU Engage – Engage is how you find out what's happening on campus - from joining in with our 350+ clubs and societies and the amazing activities and events they do to finding a wellbeing event to help you relax. You can use the ‘alcohol free’ filter to find something you’d like to do </a:t>
            </a:r>
            <a:r>
              <a:rPr lang="en-US" u="sng" dirty="0">
                <a:hlinkClick r:id="rId3"/>
              </a:rPr>
              <a:t>LUU Engage</a:t>
            </a:r>
            <a:endParaRPr lang="en-US"/>
          </a:p>
          <a:p>
            <a:pPr marL="285750" indent="-285750">
              <a:buFont typeface="Symbol"/>
              <a:buChar char="•"/>
            </a:pPr>
            <a:endParaRPr lang="en-US" u="sng" dirty="0"/>
          </a:p>
          <a:p>
            <a:r>
              <a:rPr lang="en-US" dirty="0"/>
              <a:t>Unlike some other countries, many coffee shops and cafes in the UK don’t stay open later into the evening and places that are open later often serve alcohol. But you can find cafes and dessert restaurants in the City Centre and places like Hyde Park that open later and don’t serve alcohol.</a:t>
            </a:r>
            <a:endParaRPr lang="en-US" dirty="0">
              <a:cs typeface="Calibri"/>
            </a:endParaRPr>
          </a:p>
          <a:p>
            <a:endParaRPr lang="en-US" dirty="0"/>
          </a:p>
          <a:p>
            <a:r>
              <a:rPr lang="en-US" dirty="0"/>
              <a:t>If you do drink alcohol, the next section gives some information to help you keep safe. </a:t>
            </a:r>
            <a:endParaRPr lang="en-US" dirty="0">
              <a:cs typeface="Calibri" panose="020F0502020204030204"/>
            </a:endParaRPr>
          </a:p>
          <a:p>
            <a:endParaRPr lang="en-US" dirty="0"/>
          </a:p>
          <a:p>
            <a:r>
              <a:rPr lang="en-US" dirty="0"/>
              <a:t>The University takes a harm reduction approach to alcohol and helps students to get the support, resources and education they need to feel safe and make informed choices.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18</a:t>
            </a:fld>
            <a:endParaRPr lang="en-US"/>
          </a:p>
        </p:txBody>
      </p:sp>
    </p:spTree>
    <p:extLst>
      <p:ext uri="{BB962C8B-B14F-4D97-AF65-F5344CB8AC3E}">
        <p14:creationId xmlns:p14="http://schemas.microsoft.com/office/powerpoint/2010/main" val="3333927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&lt;click&gt;</a:t>
            </a:r>
            <a:r>
              <a:rPr lang="en-US" dirty="0"/>
              <a:t> In the UK, the legal age for buying and drinking alcohol is 18. </a:t>
            </a:r>
          </a:p>
          <a:p>
            <a:r>
              <a:rPr lang="en-US" b="1" dirty="0"/>
              <a:t>&lt;click&gt;</a:t>
            </a:r>
            <a:r>
              <a:rPr lang="en-US" dirty="0"/>
              <a:t> You must not buy alcohol for anyone who is under the age of 18. </a:t>
            </a:r>
            <a:endParaRPr lang="en-US" dirty="0">
              <a:cs typeface="Calibri"/>
            </a:endParaRPr>
          </a:p>
          <a:p>
            <a:r>
              <a:rPr lang="en-US" b="1" dirty="0"/>
              <a:t>&lt;click&gt;</a:t>
            </a:r>
            <a:r>
              <a:rPr lang="en-US" dirty="0"/>
              <a:t> You may be asked to show photo identification to buy alcohol, or to enter licensed venues, such as bars, pubs or clubs. This includes Leeds University Union evening events which serve alcohol. </a:t>
            </a:r>
            <a:endParaRPr lang="en-US" dirty="0">
              <a:cs typeface="Calibri"/>
            </a:endParaRPr>
          </a:p>
          <a:p>
            <a:r>
              <a:rPr lang="en-US" dirty="0"/>
              <a:t>Examples of valid photo ID are:</a:t>
            </a:r>
            <a:endParaRPr lang="en-US" dirty="0">
              <a:cs typeface="Calibri"/>
            </a:endParaRPr>
          </a:p>
          <a:p>
            <a:pPr marL="285750" indent="-285750">
              <a:buFont typeface="Symbol"/>
              <a:buChar char="•"/>
            </a:pPr>
            <a:r>
              <a:rPr lang="en-US" dirty="0"/>
              <a:t>Proof of Age scheme cards with a PASS logo, like a </a:t>
            </a:r>
            <a:r>
              <a:rPr lang="en-US" dirty="0">
                <a:hlinkClick r:id="rId3"/>
              </a:rPr>
              <a:t>Citizen Card</a:t>
            </a:r>
            <a:endParaRPr lang="en-US"/>
          </a:p>
          <a:p>
            <a:pPr marL="285750" indent="-285750">
              <a:buFont typeface="Symbol"/>
              <a:buChar char="•"/>
            </a:pPr>
            <a:r>
              <a:rPr lang="en-US" dirty="0"/>
              <a:t>Passports / BRP</a:t>
            </a:r>
            <a:endParaRPr lang="en-US" dirty="0">
              <a:cs typeface="Calibri"/>
            </a:endParaRPr>
          </a:p>
          <a:p>
            <a:pPr marL="285750" indent="-285750">
              <a:buFont typeface="Symbol"/>
              <a:buChar char="•"/>
            </a:pPr>
            <a:r>
              <a:rPr lang="en-US" dirty="0"/>
              <a:t>UK Driving License</a:t>
            </a:r>
            <a:endParaRPr lang="en-US" dirty="0">
              <a:cs typeface="Calibri"/>
            </a:endParaRPr>
          </a:p>
          <a:p>
            <a:r>
              <a:rPr lang="en-US" dirty="0"/>
              <a:t>Be very careful about taking important documents like your passport or BRP on nights out. We recommend you apply for a proof of age card such as a Citizen Card as soon as possible. You don’t need to be a UK citizen to apply for the card.</a:t>
            </a:r>
            <a:endParaRPr lang="en-US" dirty="0">
              <a:cs typeface="Calibri"/>
            </a:endParaRPr>
          </a:p>
          <a:p>
            <a:r>
              <a:rPr lang="en-US" b="1" dirty="0"/>
              <a:t>&lt;click&gt;</a:t>
            </a:r>
            <a:r>
              <a:rPr lang="en-US" dirty="0"/>
              <a:t> There are also some public places where signs will tell you that you must not drink alcohol (including streets in the City Centre). You risk having to pay a fine if you fail to stop drinking alcohol in a public place when a police or council officer tells you to.</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19</a:t>
            </a:fld>
            <a:endParaRPr lang="en-US"/>
          </a:p>
        </p:txBody>
      </p:sp>
    </p:spTree>
    <p:extLst>
      <p:ext uri="{BB962C8B-B14F-4D97-AF65-F5344CB8AC3E}">
        <p14:creationId xmlns:p14="http://schemas.microsoft.com/office/powerpoint/2010/main" val="2740405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students drink alcohol as part of social events and nights out. Alcohol can have a variety of different effects, and not everyone experiences the same things when they drink alcohol. Some people on a night out might find that they don’t have to drink much alcohol to start feeling its effects – which can include sickness, loss of control, and lowered inhibitions. </a:t>
            </a:r>
          </a:p>
          <a:p>
            <a:r>
              <a:rPr lang="en-US" dirty="0"/>
              <a:t>Because drinking alcohol can have risks for your safety and health, it’s good to remember the things you can do to keep safe when you’re drinking.</a:t>
            </a:r>
            <a:endParaRPr lang="en-US" dirty="0">
              <a:cs typeface="Calibri"/>
            </a:endParaRPr>
          </a:p>
          <a:p>
            <a:pPr marL="285750" indent="-285750">
              <a:buFont typeface="Symbol"/>
              <a:buChar char="•"/>
            </a:pPr>
            <a:r>
              <a:rPr lang="en-US" b="1" dirty="0"/>
              <a:t>&lt;click&gt;</a:t>
            </a:r>
            <a:r>
              <a:rPr lang="en-US" dirty="0"/>
              <a:t> Be aware of health advice and how much alcohol you’re drinking - we have some information to help with this on the next slides</a:t>
            </a:r>
            <a:endParaRPr lang="en-US" dirty="0">
              <a:cs typeface="Calibri"/>
            </a:endParaRPr>
          </a:p>
          <a:p>
            <a:pPr marL="285750" indent="-285750">
              <a:buFont typeface="Symbol"/>
              <a:buChar char="•"/>
            </a:pPr>
            <a:r>
              <a:rPr lang="en-US" b="1" dirty="0"/>
              <a:t>&lt;click&gt;</a:t>
            </a:r>
            <a:r>
              <a:rPr lang="en-US" dirty="0"/>
              <a:t> Take safety precautions like drinking water or soft drinks in between alcoholic drinks.</a:t>
            </a:r>
            <a:endParaRPr lang="en-US" dirty="0">
              <a:cs typeface="Calibri"/>
            </a:endParaRPr>
          </a:p>
          <a:p>
            <a:pPr marL="285750" indent="-285750">
              <a:buFont typeface="Symbol"/>
              <a:buChar char="•"/>
            </a:pPr>
            <a:r>
              <a:rPr lang="en-US" b="1" dirty="0"/>
              <a:t>&lt;click&gt;</a:t>
            </a:r>
            <a:r>
              <a:rPr lang="en-US" dirty="0"/>
              <a:t> Avoid drinking too much alcohol at once, or in a short period of time, because this can be damaging to your health. This is known as ‘binge drinking.’ </a:t>
            </a:r>
            <a:endParaRPr lang="en-US" dirty="0">
              <a:cs typeface="Calibri"/>
            </a:endParaRPr>
          </a:p>
          <a:p>
            <a:pPr marL="285750" indent="-285750">
              <a:buFont typeface="Symbol"/>
              <a:buChar char="•"/>
            </a:pPr>
            <a:r>
              <a:rPr lang="en-US" b="1" dirty="0"/>
              <a:t>&lt;click&gt;</a:t>
            </a:r>
            <a:r>
              <a:rPr lang="en-US" dirty="0"/>
              <a:t> Always keep your drink where you can see it, so no-one can add anything you don’t know about.  If a stranger buys you a drink, make sure you can see it being poured and that you take it straight from the bartender.</a:t>
            </a:r>
            <a:endParaRPr lang="en-US" dirty="0">
              <a:cs typeface="Calibri"/>
            </a:endParaRPr>
          </a:p>
          <a:p>
            <a:pPr marL="285750" indent="-285750">
              <a:buFont typeface="Symbol"/>
              <a:buChar char="•"/>
            </a:pPr>
            <a:r>
              <a:rPr lang="en-US" b="1" dirty="0"/>
              <a:t>&lt;click&gt;</a:t>
            </a:r>
            <a:r>
              <a:rPr lang="en-US" dirty="0"/>
              <a:t> If you feel unsafe or if you’re worried about someone else when you are on a night out, there are things you can do: </a:t>
            </a:r>
            <a:endParaRPr lang="en-US" dirty="0">
              <a:cs typeface="Calibri"/>
            </a:endParaRPr>
          </a:p>
          <a:p>
            <a:pPr marL="628650" lvl="1" indent="-171450">
              <a:buFont typeface="Courier New"/>
              <a:buChar char="o"/>
            </a:pPr>
            <a:r>
              <a:rPr lang="en-US"/>
              <a:t>On campus – you can contact University Security Services using the </a:t>
            </a:r>
            <a:r>
              <a:rPr lang="en-US" err="1"/>
              <a:t>Safezone</a:t>
            </a:r>
            <a:r>
              <a:rPr lang="en-US"/>
              <a:t> App we told you about earlier</a:t>
            </a:r>
            <a:endParaRPr lang="en-US">
              <a:cs typeface="Calibri" panose="020F0502020204030204"/>
            </a:endParaRPr>
          </a:p>
          <a:p>
            <a:pPr marL="628650" lvl="1" indent="-171450">
              <a:buFont typeface="Courier New"/>
              <a:buChar char="o"/>
            </a:pPr>
            <a:r>
              <a:rPr lang="en-US"/>
              <a:t>Off campus – speak to a member of staff at the venue, or call 999 in an emergency</a:t>
            </a:r>
            <a:endParaRPr lang="en-US">
              <a:cs typeface="Calibri" panose="020F0502020204030204"/>
            </a:endParaRPr>
          </a:p>
          <a:p>
            <a:r>
              <a:rPr lang="en-US" b="1" dirty="0"/>
              <a:t>&lt;click&gt;</a:t>
            </a:r>
            <a:r>
              <a:rPr lang="en-US" dirty="0"/>
              <a:t> Also, if something happens to you on a night out that you’re not comfortable with, you can ask for support from the Harassment and Misconduct team, who you’ll hear from later in this talk.</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20</a:t>
            </a:fld>
            <a:endParaRPr lang="en-US"/>
          </a:p>
        </p:txBody>
      </p:sp>
    </p:spTree>
    <p:extLst>
      <p:ext uri="{BB962C8B-B14F-4D97-AF65-F5344CB8AC3E}">
        <p14:creationId xmlns:p14="http://schemas.microsoft.com/office/powerpoint/2010/main" val="140500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aims of today’s session are to</a:t>
            </a:r>
            <a:endParaRPr lang="en-US" dirty="0"/>
          </a:p>
          <a:p>
            <a:pPr marL="285750" indent="-285750">
              <a:buFont typeface="Symbol"/>
              <a:buChar char="•"/>
            </a:pPr>
            <a:r>
              <a:rPr lang="en-GB" b="1" dirty="0"/>
              <a:t>&lt;click&gt;</a:t>
            </a:r>
            <a:r>
              <a:rPr lang="en-GB" dirty="0"/>
              <a:t>Reassure you about simple steps you can take to stay safe and avoid problems</a:t>
            </a:r>
            <a:endParaRPr lang="en-US" dirty="0"/>
          </a:p>
          <a:p>
            <a:pPr marL="285750" indent="-285750">
              <a:buFont typeface="Symbol"/>
              <a:buChar char="•"/>
            </a:pPr>
            <a:r>
              <a:rPr lang="en-GB" b="1" dirty="0"/>
              <a:t>&lt;click&gt;</a:t>
            </a:r>
            <a:r>
              <a:rPr lang="en-GB" dirty="0"/>
              <a:t>Highlight key UK laws and rules you need to know about</a:t>
            </a:r>
            <a:endParaRPr lang="en-US" dirty="0"/>
          </a:p>
          <a:p>
            <a:pPr marL="285750" indent="-285750">
              <a:buFont typeface="Symbol"/>
              <a:buChar char="•"/>
            </a:pPr>
            <a:r>
              <a:rPr lang="en-GB" b="1" dirty="0"/>
              <a:t>&lt;click&gt;</a:t>
            </a:r>
            <a:r>
              <a:rPr lang="en-GB" dirty="0"/>
              <a:t>Share useful information and resources</a:t>
            </a:r>
            <a:endParaRPr lang="en-US" dirty="0"/>
          </a:p>
          <a:p>
            <a:pPr marL="285750" indent="-285750">
              <a:buFont typeface="Symbol"/>
              <a:buChar char="•"/>
            </a:pPr>
            <a:r>
              <a:rPr lang="en-GB" b="1" dirty="0"/>
              <a:t>&lt;click&gt;</a:t>
            </a:r>
            <a:r>
              <a:rPr lang="en-GB" dirty="0"/>
              <a:t>Encourage you to use support if you have any worries or problems</a:t>
            </a:r>
            <a:endParaRPr lang="en-US" dirty="0"/>
          </a:p>
          <a:p>
            <a:endParaRPr lang="en-GB" dirty="0"/>
          </a:p>
          <a:p>
            <a:r>
              <a:rPr lang="en-GB" dirty="0"/>
              <a:t>Topics today’s session will cover safety on and off campus, including </a:t>
            </a:r>
            <a:r>
              <a:rPr lang="en-GB" b="1" dirty="0"/>
              <a:t>&lt;click&gt;:</a:t>
            </a:r>
            <a:endParaRPr lang="en-US" b="1" dirty="0">
              <a:cs typeface="Calibri"/>
            </a:endParaRPr>
          </a:p>
          <a:p>
            <a:pPr marL="285750" indent="-285750">
              <a:buFont typeface="Symbol"/>
              <a:buChar char="•"/>
            </a:pPr>
            <a:r>
              <a:rPr lang="en-GB" dirty="0"/>
              <a:t>Helpful contacts</a:t>
            </a:r>
            <a:endParaRPr lang="en-US" dirty="0"/>
          </a:p>
          <a:p>
            <a:pPr marL="285750" indent="-285750">
              <a:buFont typeface="Symbol"/>
              <a:buChar char="•"/>
            </a:pPr>
            <a:r>
              <a:rPr lang="en-GB" dirty="0"/>
              <a:t>Student Visa Advice</a:t>
            </a:r>
            <a:endParaRPr lang="en-GB" dirty="0">
              <a:cs typeface="Calibri"/>
            </a:endParaRPr>
          </a:p>
          <a:p>
            <a:pPr marL="285750" indent="-285750">
              <a:buFont typeface="Symbol"/>
              <a:buChar char="•"/>
            </a:pPr>
            <a:r>
              <a:rPr lang="en-GB" dirty="0"/>
              <a:t>Transport and travel</a:t>
            </a:r>
            <a:endParaRPr lang="en-US" dirty="0"/>
          </a:p>
          <a:p>
            <a:pPr marL="285750" indent="-285750">
              <a:buFont typeface="Symbol"/>
              <a:buChar char="•"/>
            </a:pPr>
            <a:r>
              <a:rPr lang="en-GB" dirty="0"/>
              <a:t>Protecting Your belongings</a:t>
            </a:r>
            <a:endParaRPr lang="en-US" dirty="0"/>
          </a:p>
          <a:p>
            <a:pPr marL="285750" indent="-285750">
              <a:buFont typeface="Symbol"/>
              <a:buChar char="•"/>
            </a:pPr>
            <a:r>
              <a:rPr lang="en-GB" dirty="0"/>
              <a:t>Fraud and scams </a:t>
            </a:r>
            <a:endParaRPr lang="en-US" dirty="0"/>
          </a:p>
          <a:p>
            <a:pPr marL="285750" indent="-285750">
              <a:buFont typeface="Symbol"/>
              <a:buChar char="•"/>
            </a:pPr>
            <a:r>
              <a:rPr lang="en-GB" dirty="0"/>
              <a:t>Alcohol safety in the UK</a:t>
            </a:r>
            <a:endParaRPr lang="en-US" dirty="0"/>
          </a:p>
          <a:p>
            <a:pPr marL="285750" indent="-285750">
              <a:buFont typeface="Symbol"/>
              <a:buChar char="•"/>
            </a:pPr>
            <a:r>
              <a:rPr lang="en-GB" dirty="0"/>
              <a:t>Support from your Harassment and Misconduct team</a:t>
            </a:r>
            <a:endParaRPr lang="en-US" dirty="0"/>
          </a:p>
          <a:p>
            <a:pPr marL="285750" indent="-285750">
              <a:buFont typeface="Symbol"/>
              <a:buChar char="•"/>
            </a:pPr>
            <a:endParaRPr lang="en-GB" dirty="0">
              <a:cs typeface="Calibri"/>
            </a:endParaRPr>
          </a:p>
          <a:p>
            <a:r>
              <a:rPr lang="en-GB" dirty="0"/>
              <a:t>Links for all resources and web pages mentioned in this session are on the Orientation resources page [QR code] / link</a:t>
            </a:r>
            <a:endParaRPr lang="en-US" dirty="0"/>
          </a:p>
          <a:p>
            <a:endParaRPr lang="en-GB" dirty="0">
              <a:cs typeface="Calibri"/>
            </a:endParaRPr>
          </a:p>
          <a:p>
            <a:r>
              <a:rPr lang="en-GB" b="1" dirty="0">
                <a:cs typeface="Calibri"/>
              </a:rPr>
              <a:t>[webinar version] </a:t>
            </a:r>
            <a:r>
              <a:rPr lang="en-GB" dirty="0">
                <a:cs typeface="Calibri"/>
              </a:rPr>
              <a:t>If you have questions at the end you can write them in the chat or ask them on the microphone</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2</a:t>
            </a:fld>
            <a:endParaRPr lang="en-US"/>
          </a:p>
        </p:txBody>
      </p:sp>
    </p:spTree>
    <p:extLst>
      <p:ext uri="{BB962C8B-B14F-4D97-AF65-F5344CB8AC3E}">
        <p14:creationId xmlns:p14="http://schemas.microsoft.com/office/powerpoint/2010/main" val="3696235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information to help make sure you’re aware of health advice and how to know how much you’re drinking</a:t>
            </a:r>
            <a:br>
              <a:rPr lang="en-US" dirty="0">
                <a:cs typeface="+mn-lt"/>
              </a:rPr>
            </a:br>
            <a:endParaRPr lang="en-US" dirty="0"/>
          </a:p>
          <a:p>
            <a:r>
              <a:rPr lang="en-US" dirty="0"/>
              <a:t>The UK government recommends that if you choose to drink alcohol, you should drink no more than 14 </a:t>
            </a:r>
            <a:r>
              <a:rPr lang="en-US" b="1" dirty="0"/>
              <a:t>units</a:t>
            </a:r>
            <a:r>
              <a:rPr lang="en-US" dirty="0"/>
              <a:t> of alcohol per week. This includes having several days where you don’t drink alcohol at all. In the UK, units might look like this: [refer to visuals.]</a:t>
            </a: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21</a:t>
            </a:fld>
            <a:endParaRPr lang="en-US"/>
          </a:p>
        </p:txBody>
      </p:sp>
    </p:spTree>
    <p:extLst>
      <p:ext uri="{BB962C8B-B14F-4D97-AF65-F5344CB8AC3E}">
        <p14:creationId xmlns:p14="http://schemas.microsoft.com/office/powerpoint/2010/main" val="3927225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checking how much alcohol you’re drinking, remember the strength of the alcohol varies in different drinks, [refer to visuals] and the strength can also vary from country to country so what you’re used to at home may be quite different in the UK.</a:t>
            </a:r>
          </a:p>
        </p:txBody>
      </p:sp>
      <p:sp>
        <p:nvSpPr>
          <p:cNvPr id="4" name="Slide Number Placeholder 3"/>
          <p:cNvSpPr>
            <a:spLocks noGrp="1"/>
          </p:cNvSpPr>
          <p:nvPr>
            <p:ph type="sldNum" sz="quarter" idx="5"/>
          </p:nvPr>
        </p:nvSpPr>
        <p:spPr/>
        <p:txBody>
          <a:bodyPr/>
          <a:lstStyle/>
          <a:p>
            <a:fld id="{59BC607B-BC83-1C44-A501-8F981FF41469}" type="slidenum">
              <a:rPr lang="en-US" smtClean="0"/>
              <a:t>22</a:t>
            </a:fld>
            <a:endParaRPr lang="en-US"/>
          </a:p>
        </p:txBody>
      </p:sp>
    </p:spTree>
    <p:extLst>
      <p:ext uri="{BB962C8B-B14F-4D97-AF65-F5344CB8AC3E}">
        <p14:creationId xmlns:p14="http://schemas.microsoft.com/office/powerpoint/2010/main" val="4224954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you to know that there are people you can speak to if you have any worries about alcohol use, or if you want to understand more about alcohol.</a:t>
            </a:r>
          </a:p>
          <a:p>
            <a:r>
              <a:rPr lang="en-US" dirty="0"/>
              <a:t>Forward Leeds is a local drug and alcohol service that is independent from the University, but they work with us to provide advice and support to students. They have a drop-in service at the Leeds University Union building every week during term time. </a:t>
            </a:r>
            <a:endParaRPr lang="en-US" dirty="0">
              <a:cs typeface="Calibri"/>
            </a:endParaRPr>
          </a:p>
          <a:p>
            <a:r>
              <a:rPr lang="en-US" dirty="0"/>
              <a:t>You can go and speak to them if you have any questions about alcohol use - it isn’t just for students who are concerned about their own drinking. It can be for anyone who has questions about alcohol, is feeling uncomfortable about alcohol use around them, or is worried about somebody else.</a:t>
            </a:r>
            <a:endParaRPr lang="en-US" dirty="0">
              <a:cs typeface="Calibri"/>
            </a:endParaRPr>
          </a:p>
          <a:p>
            <a:endParaRPr lang="en-US" dirty="0"/>
          </a:p>
          <a:p>
            <a:r>
              <a:rPr lang="en-US" b="1" dirty="0"/>
              <a:t>Drugs </a:t>
            </a:r>
            <a:endParaRPr lang="en-US" dirty="0"/>
          </a:p>
          <a:p>
            <a:r>
              <a:rPr lang="en-US" dirty="0"/>
              <a:t>Forward Leeds can also provide advice and support about drug use. The safest way to do drugs is not to do drugs at all, and we do not condone drug use at the University. This doesn’t mean that you can’t speak to us about it if you are worried or need advice and support. </a:t>
            </a:r>
            <a:endParaRPr lang="en-US" dirty="0">
              <a:cs typeface="Calibri"/>
            </a:endParaRPr>
          </a:p>
          <a:p>
            <a:r>
              <a:rPr lang="en-US" dirty="0"/>
              <a:t>You may find that some students engage in illegal drug use, and you may be worried about this or even feel pressure to join in. If you have any questions or concerns about drug use, you can speak to Forward Leeds at their drop-in service on Fridays.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23</a:t>
            </a:fld>
            <a:endParaRPr lang="en-US"/>
          </a:p>
        </p:txBody>
      </p:sp>
    </p:spTree>
    <p:extLst>
      <p:ext uri="{BB962C8B-B14F-4D97-AF65-F5344CB8AC3E}">
        <p14:creationId xmlns:p14="http://schemas.microsoft.com/office/powerpoint/2010/main" val="41460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3</a:t>
            </a:fld>
            <a:endParaRPr lang="en-US"/>
          </a:p>
        </p:txBody>
      </p:sp>
    </p:spTree>
    <p:extLst>
      <p:ext uri="{BB962C8B-B14F-4D97-AF65-F5344CB8AC3E}">
        <p14:creationId xmlns:p14="http://schemas.microsoft.com/office/powerpoint/2010/main" val="227120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ways to get advice and help with questions about safety and UK rules. Also, if you experience or witness a crime, or any situation that makes you feel worried. You can contact the Student Information Service and University Security Services. They can put you in touch with our Campus Police Officer if needed. You can also contact the Police directly using the emergency or non-emergency numbers shown here.</a:t>
            </a:r>
            <a:endParaRPr lang="en-US" dirty="0"/>
          </a:p>
          <a:p>
            <a:endParaRPr lang="en-GB" dirty="0"/>
          </a:p>
          <a:p>
            <a:r>
              <a:rPr lang="en-US" dirty="0"/>
              <a:t>We also have a team of specialist Harassment and Misconduct advisers who can offer confidential support if you experience or witness any kind of harassment, discrimination, bullying, violence or abuse. You will hear more about how this team supports students later in this session.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4</a:t>
            </a:fld>
            <a:endParaRPr lang="en-US"/>
          </a:p>
        </p:txBody>
      </p:sp>
    </p:spTree>
    <p:extLst>
      <p:ext uri="{BB962C8B-B14F-4D97-AF65-F5344CB8AC3E}">
        <p14:creationId xmlns:p14="http://schemas.microsoft.com/office/powerpoint/2010/main" val="226164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SafeZone</a:t>
            </a:r>
            <a:r>
              <a:rPr lang="en-GB" dirty="0"/>
              <a:t> is an app that everyone on campus can use to ask for help. It’s there to give you extra peace of mind in addition to the other support offered by the University. It is linked to the University’s </a:t>
            </a:r>
            <a:r>
              <a:rPr lang="en-GB" dirty="0">
                <a:hlinkClick r:id="rId4"/>
              </a:rPr>
              <a:t>Security</a:t>
            </a:r>
            <a:r>
              <a:rPr lang="en-GB" dirty="0"/>
              <a:t> team who are always on call to help you.</a:t>
            </a:r>
            <a:endParaRPr lang="en-US"/>
          </a:p>
          <a:p>
            <a:r>
              <a:rPr lang="en-GB" dirty="0"/>
              <a:t>The app has three buttons</a:t>
            </a:r>
            <a:endParaRPr lang="en-US"/>
          </a:p>
          <a:p>
            <a:r>
              <a:rPr lang="en-GB" b="1" dirty="0"/>
              <a:t>&lt;click&gt; </a:t>
            </a:r>
            <a:r>
              <a:rPr lang="en-GB" dirty="0"/>
              <a:t>Use the green First Aid button if you’ve had a physical incident or if you’re struggling with your mental health. </a:t>
            </a:r>
            <a:endParaRPr lang="en-US"/>
          </a:p>
          <a:p>
            <a:r>
              <a:rPr lang="en-GB" b="1" dirty="0"/>
              <a:t>&lt;click&gt; </a:t>
            </a:r>
            <a:r>
              <a:rPr lang="en-GB" dirty="0"/>
              <a:t>Press the blue ‘Non-Urgent’ button to get connected to Security in a non-emergency situation, for example, if you are locked out of a building or you're lost.</a:t>
            </a:r>
            <a:endParaRPr lang="en-US"/>
          </a:p>
          <a:p>
            <a:r>
              <a:rPr lang="en-GB" b="1" dirty="0"/>
              <a:t>&lt;click&gt; </a:t>
            </a:r>
            <a:r>
              <a:rPr lang="en-GB" dirty="0"/>
              <a:t>Use the red button only in case of emergencies, if you are in immediate danger. </a:t>
            </a:r>
            <a:endParaRPr lang="en-US"/>
          </a:p>
          <a:p>
            <a:r>
              <a:rPr lang="en-GB" dirty="0"/>
              <a:t>The app can track where you are so that University of Leeds Security Services can contact you or come to help as soon as you raise an alert.</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5</a:t>
            </a:fld>
            <a:endParaRPr lang="en-US"/>
          </a:p>
        </p:txBody>
      </p:sp>
    </p:spTree>
    <p:extLst>
      <p:ext uri="{BB962C8B-B14F-4D97-AF65-F5344CB8AC3E}">
        <p14:creationId xmlns:p14="http://schemas.microsoft.com/office/powerpoint/2010/main" val="190168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give you some information about transport, travel and protecting your belongings</a:t>
            </a:r>
          </a:p>
        </p:txBody>
      </p:sp>
      <p:sp>
        <p:nvSpPr>
          <p:cNvPr id="4" name="Slide Number Placeholder 3"/>
          <p:cNvSpPr>
            <a:spLocks noGrp="1"/>
          </p:cNvSpPr>
          <p:nvPr>
            <p:ph type="sldNum" sz="quarter" idx="5"/>
          </p:nvPr>
        </p:nvSpPr>
        <p:spPr/>
        <p:txBody>
          <a:bodyPr/>
          <a:lstStyle/>
          <a:p>
            <a:fld id="{59BC607B-BC83-1C44-A501-8F981FF41469}" type="slidenum">
              <a:rPr lang="en-US" smtClean="0"/>
              <a:t>7</a:t>
            </a:fld>
            <a:endParaRPr lang="en-US"/>
          </a:p>
        </p:txBody>
      </p:sp>
    </p:spTree>
    <p:extLst>
      <p:ext uri="{BB962C8B-B14F-4D97-AF65-F5344CB8AC3E}">
        <p14:creationId xmlns:p14="http://schemas.microsoft.com/office/powerpoint/2010/main" val="254681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GB" dirty="0"/>
              <a:t>Walking is one of the easiest and healthiest ways to get around Leeds and it’s good for saving money too. </a:t>
            </a:r>
            <a:endParaRPr lang="en-US" dirty="0"/>
          </a:p>
          <a:p>
            <a:pPr marL="285750" indent="-285750">
              <a:buFont typeface="Symbol"/>
              <a:buChar char="•"/>
            </a:pPr>
            <a:r>
              <a:rPr lang="en-GB" b="1" dirty="0"/>
              <a:t>&lt;click&gt;</a:t>
            </a:r>
            <a:r>
              <a:rPr lang="en-GB" dirty="0"/>
              <a:t> Remember when you cross the road that we drive on the left in the UK, and watch out for traffic on campus as many areas are not only for pedestrians.</a:t>
            </a:r>
            <a:endParaRPr lang="en-US" dirty="0"/>
          </a:p>
          <a:p>
            <a:pPr marL="285750" indent="-285750">
              <a:buFont typeface="Symbol"/>
              <a:buChar char="•"/>
            </a:pPr>
            <a:r>
              <a:rPr lang="en-GB" b="1" dirty="0"/>
              <a:t>&lt;click&gt;</a:t>
            </a:r>
            <a:r>
              <a:rPr lang="en-GB" dirty="0"/>
              <a:t> If you’re walking around the city at night, avoid taking shortcuts through badly lit areas like alleys or parks, and don’t walk home with strangers. </a:t>
            </a:r>
            <a:endParaRPr lang="en-US" dirty="0"/>
          </a:p>
          <a:p>
            <a:pPr marL="285750" indent="-285750">
              <a:buFont typeface="Symbol"/>
              <a:buChar char="•"/>
            </a:pPr>
            <a:r>
              <a:rPr lang="en-GB" b="1" dirty="0"/>
              <a:t>&lt;click&gt;</a:t>
            </a:r>
            <a:r>
              <a:rPr lang="en-GB" dirty="0"/>
              <a:t> Stick to well lit, busy areas and stay with other people you know, or use transport – buses or taxis.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8</a:t>
            </a:fld>
            <a:endParaRPr lang="en-US"/>
          </a:p>
        </p:txBody>
      </p:sp>
    </p:spTree>
    <p:extLst>
      <p:ext uri="{BB962C8B-B14F-4D97-AF65-F5344CB8AC3E}">
        <p14:creationId xmlns:p14="http://schemas.microsoft.com/office/powerpoint/2010/main" val="353879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GB" dirty="0"/>
              <a:t>You can plan bus journeys using the First Bus app which also has useful maps and timetables. Tickets are cheaper if you buy them on the app. You can also pay on the bus in cash (close to correct money is best) or by using contactless on your bank card.</a:t>
            </a:r>
            <a:endParaRPr lang="en-US" dirty="0"/>
          </a:p>
          <a:p>
            <a:pPr marL="285750" indent="-285750">
              <a:buFont typeface="Symbol"/>
              <a:buChar char="•"/>
            </a:pPr>
            <a:r>
              <a:rPr lang="en-GB" b="1" dirty="0"/>
              <a:t>&lt;click&gt;</a:t>
            </a:r>
            <a:r>
              <a:rPr lang="en-GB" dirty="0"/>
              <a:t> To avoid any difficulties when you’re catching a bus, remember to queue at the bus stop, and put your arm out as the bus is approaching so the bus driver knows they need to stop for you. </a:t>
            </a:r>
            <a:endParaRPr lang="en-US" dirty="0"/>
          </a:p>
          <a:p>
            <a:pPr marL="285750" indent="-285750">
              <a:buFont typeface="Symbol"/>
              <a:buChar char="•"/>
            </a:pPr>
            <a:r>
              <a:rPr lang="en-GB" b="1" dirty="0"/>
              <a:t>&lt;click&gt;</a:t>
            </a:r>
            <a:r>
              <a:rPr lang="en-GB" dirty="0"/>
              <a:t> </a:t>
            </a:r>
            <a:r>
              <a:rPr lang="en-US" dirty="0"/>
              <a:t>There’s also a Night Bus that will take you from Leeds University Union building to your door in the evenings during term time.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9</a:t>
            </a:fld>
            <a:endParaRPr lang="en-US"/>
          </a:p>
        </p:txBody>
      </p:sp>
    </p:spTree>
    <p:extLst>
      <p:ext uri="{BB962C8B-B14F-4D97-AF65-F5344CB8AC3E}">
        <p14:creationId xmlns:p14="http://schemas.microsoft.com/office/powerpoint/2010/main" val="12853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If you’re taking a taxi, use a licensed taxi company or a pre-booked car service like Uber or local taxi firm, </a:t>
            </a:r>
            <a:r>
              <a:rPr lang="en-US" dirty="0" err="1"/>
              <a:t>Veezu</a:t>
            </a:r>
            <a:r>
              <a:rPr lang="en-US" dirty="0"/>
              <a:t>. You can download apps for both. </a:t>
            </a:r>
          </a:p>
          <a:p>
            <a:pPr marL="285750" indent="-285750">
              <a:buFont typeface="Symbol"/>
              <a:buChar char="•"/>
            </a:pPr>
            <a:r>
              <a:rPr lang="en-US" dirty="0" err="1"/>
              <a:t>Veezu</a:t>
            </a:r>
            <a:r>
              <a:rPr lang="en-US" dirty="0"/>
              <a:t> have a scheme where they can take you home in exchange for your student card if it’s after dark and you have no money. You collect your student card and pay the fare at the Cash Office in Leeds University Union 3 days later.</a:t>
            </a:r>
            <a:endParaRPr lang="en-US" dirty="0">
              <a:cs typeface="Calibri"/>
            </a:endParaRPr>
          </a:p>
          <a:p>
            <a:pPr marL="285750" indent="-285750">
              <a:buFont typeface="Symbol"/>
              <a:buChar char="•"/>
            </a:pPr>
            <a:r>
              <a:rPr lang="en-US" dirty="0"/>
              <a:t>Don’t accept lifts or share taxis with people you don’t know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10</a:t>
            </a:fld>
            <a:endParaRPr lang="en-US"/>
          </a:p>
        </p:txBody>
      </p:sp>
    </p:spTree>
    <p:extLst>
      <p:ext uri="{BB962C8B-B14F-4D97-AF65-F5344CB8AC3E}">
        <p14:creationId xmlns:p14="http://schemas.microsoft.com/office/powerpoint/2010/main" val="194280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4506FB-8C9B-2A91-B496-3059E67E6B4B}"/>
              </a:ext>
            </a:extLst>
          </p:cNvPr>
          <p:cNvSpPr/>
          <p:nvPr userDrawn="1"/>
        </p:nvSpPr>
        <p:spPr>
          <a:xfrm>
            <a:off x="0" y="0"/>
            <a:ext cx="12192000" cy="6858000"/>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5328" y="908664"/>
            <a:ext cx="5760672" cy="1800251"/>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335328" y="3248978"/>
            <a:ext cx="5760672" cy="306035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7C4818BB-8337-FFEE-A6BB-184FDB6BE63A}"/>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63331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13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75916" y="818651"/>
            <a:ext cx="5760672" cy="54906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4187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a:extLst>
              <a:ext uri="{FF2B5EF4-FFF2-40B4-BE49-F238E27FC236}">
                <a16:creationId xmlns:a16="http://schemas.microsoft.com/office/drawing/2014/main" id="{00283D3C-78EB-6DE0-072A-372628BCA8A7}"/>
              </a:ext>
            </a:extLst>
          </p:cNvPr>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6" name="Text Placeholder 3">
            <a:extLst>
              <a:ext uri="{FF2B5EF4-FFF2-40B4-BE49-F238E27FC236}">
                <a16:creationId xmlns:a16="http://schemas.microsoft.com/office/drawing/2014/main" id="{6C3CB477-D4AE-A9C4-2A41-05E577AF0B99}"/>
              </a:ext>
            </a:extLst>
          </p:cNvPr>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2A8A1969-8F81-EADF-7316-0D8B4BA375D0}"/>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223777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73906421-9D62-F47D-FA35-BA1F8061757F}"/>
              </a:ext>
            </a:extLst>
          </p:cNvPr>
          <p:cNvSpPr>
            <a:spLocks noGrp="1"/>
          </p:cNvSpPr>
          <p:nvPr>
            <p:ph type="pic" idx="10"/>
          </p:nvPr>
        </p:nvSpPr>
        <p:spPr>
          <a:xfrm>
            <a:off x="6096000" y="342900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a:extLst>
              <a:ext uri="{FF2B5EF4-FFF2-40B4-BE49-F238E27FC236}">
                <a16:creationId xmlns:a16="http://schemas.microsoft.com/office/drawing/2014/main" id="{758E3467-AA2D-199D-73E9-332C4A724B7E}"/>
              </a:ext>
            </a:extLst>
          </p:cNvPr>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6" name="Text Placeholder 3">
            <a:extLst>
              <a:ext uri="{FF2B5EF4-FFF2-40B4-BE49-F238E27FC236}">
                <a16:creationId xmlns:a16="http://schemas.microsoft.com/office/drawing/2014/main" id="{263860D1-0CDB-3BE7-EC95-0686A8FBA07A}"/>
              </a:ext>
            </a:extLst>
          </p:cNvPr>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31B3DBD-9DBE-B604-FA9E-127F47B6B754}"/>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212838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15174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B904-4834-F7DB-9D30-F0B9C5E5790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9C09999-F876-9179-4BB3-ABB3075A0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6CF9DDD-3E72-36D0-1A60-6AE178E3F647}"/>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21FDBA60-203A-5648-AC30-5D8740C3A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D132D-E46C-F55D-B101-2EEAD1653D29}"/>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346942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9DA0-914B-5D1F-FCF7-5D76A288BB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672BA6-7A46-FE3B-6555-F97433D002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12B2A0-F0F5-EAEE-D6C7-EAB045444437}"/>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79A7B244-1FCE-4DFD-8006-D87CEDF0C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0C069-52E2-16CA-634A-12C4DE44FA82}"/>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22438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15A7-EC19-5E21-AD4D-6F2AC22D2B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5D7C28C-2CCB-9B7D-49FA-259FAD868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775436-46E1-3406-8870-1A11EBF05F6E}"/>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B03FF964-CA8E-1966-16B8-A9E99E4F3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0E61B-619B-A2A3-5CD2-787EBC760B26}"/>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905639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BB4E-EBEE-A8D3-5D19-F093ADE370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F68E88-FF9C-1436-7B14-A4A67DF930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DFBA9F7-EF36-5DF0-4E0B-AD24E32E9E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309730-E53C-8A83-CC9D-7183165E2D4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D3B1416D-F29B-66B8-CAA6-203216694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752E0-24CD-044F-9F04-1A3988C77C2C}"/>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79422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A249-C9B3-905E-F0E8-80220A4B7B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63EEC0-06DD-E8FA-BF0D-E1E5EAA75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C58C39-0F26-79F4-9007-5B169D3997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E67B93-C0A6-331D-AF8C-774C0FA60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5335341-3A2B-CEFC-B494-D6D385C9C30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B81B2E9-B5EB-5151-0933-13D434EA71EE}"/>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8" name="Footer Placeholder 7">
            <a:extLst>
              <a:ext uri="{FF2B5EF4-FFF2-40B4-BE49-F238E27FC236}">
                <a16:creationId xmlns:a16="http://schemas.microsoft.com/office/drawing/2014/main" id="{50B09F5F-5033-FAE2-EF36-2F3F2D853D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09BFA9-B2A4-3ADB-8768-6A5F10D44D3E}"/>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94763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35328" y="908664"/>
            <a:ext cx="5040576" cy="1800251"/>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335328" y="3248978"/>
            <a:ext cx="5040576" cy="306035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7C4818BB-8337-FFEE-A6BB-184FDB6BE63A}"/>
              </a:ext>
            </a:extLst>
          </p:cNvPr>
          <p:cNvPicPr>
            <a:picLocks noChangeAspect="1"/>
          </p:cNvPicPr>
          <p:nvPr userDrawn="1"/>
        </p:nvPicPr>
        <p:blipFill>
          <a:blip r:embed="rId2"/>
          <a:stretch>
            <a:fillRect/>
          </a:stretch>
        </p:blipFill>
        <p:spPr>
          <a:xfrm>
            <a:off x="340360" y="247956"/>
            <a:ext cx="1435064" cy="289889"/>
          </a:xfrm>
          <a:prstGeom prst="rect">
            <a:avLst/>
          </a:prstGeom>
        </p:spPr>
      </p:pic>
      <p:sp>
        <p:nvSpPr>
          <p:cNvPr id="6" name="Picture Placeholder 2">
            <a:extLst>
              <a:ext uri="{FF2B5EF4-FFF2-40B4-BE49-F238E27FC236}">
                <a16:creationId xmlns:a16="http://schemas.microsoft.com/office/drawing/2014/main" id="{9855E361-6BF2-AAE7-F0C3-5246FAF91CF1}"/>
              </a:ext>
            </a:extLst>
          </p:cNvPr>
          <p:cNvSpPr>
            <a:spLocks noGrp="1"/>
          </p:cNvSpPr>
          <p:nvPr>
            <p:ph type="pic" idx="10"/>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396986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E3B7-6AA8-AAED-7F48-61CDBB75146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CC299E-5EC2-4689-D06C-1D75514782A3}"/>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4" name="Footer Placeholder 3">
            <a:extLst>
              <a:ext uri="{FF2B5EF4-FFF2-40B4-BE49-F238E27FC236}">
                <a16:creationId xmlns:a16="http://schemas.microsoft.com/office/drawing/2014/main" id="{67A17D44-01B8-0B17-1165-D57D4BE7B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2BAD4D-760E-8818-6F9C-ADAD85E5F12B}"/>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20650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A55DC-98A6-C54B-F127-50EE6A8172A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3" name="Footer Placeholder 2">
            <a:extLst>
              <a:ext uri="{FF2B5EF4-FFF2-40B4-BE49-F238E27FC236}">
                <a16:creationId xmlns:a16="http://schemas.microsoft.com/office/drawing/2014/main" id="{854FEE81-D968-22C9-BD6D-668A6C28D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954E3-CD81-E388-3CCE-6DD208008988}"/>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72471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12C4-11AE-E337-92F6-68020AE9A6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6773C63-D9F3-32A0-3831-6FB51F327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543C002-40F4-C5D8-5D36-9544588B7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C9AE8-0F78-5ECA-360F-EC788CD99D1C}"/>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76ABE110-E6DF-897F-9322-1F9488E39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DC898-1986-D6FC-D8DA-117C8121CA9A}"/>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2233382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28A7-BF1D-8575-B44C-3F0CF87FDD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CC37BEA-67BE-B68E-3CC4-C44C84C1B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516B21-5935-3FD3-3807-DB2867BD9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638955-8E8E-72EB-77BD-35FF8DFE7293}"/>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B20EAB2B-ACA1-4D11-D1AF-44B4906C2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D0AFD-3001-84C0-D251-6556A4874559}"/>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29330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D32D-5D5B-40D2-25C7-B65148A2AE9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2E7A66-DD7F-162E-6A28-FC901BEA0C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D69E91-1DB3-A6A7-757E-8650BFAC9EC9}"/>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3CBECBB8-144A-48E5-BECE-CA8BF07AE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6AFBB-1750-F681-F4AF-5FE0591CAB24}"/>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99404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0E59D-A809-FC5A-C14F-17B9CE182D8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AECBE0-A452-C941-EE7B-164B4BFE18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B64FF9-7539-F4ED-AFDD-268229A6A456}"/>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C4AD3223-F100-C2DE-762C-38D69882F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1769E-F028-8BD7-0C96-904A109D975E}"/>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59225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986097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F192DF0-FCBC-BF3F-2BB7-1AA8A8B10A04}"/>
              </a:ext>
            </a:extLst>
          </p:cNvPr>
          <p:cNvSpPr>
            <a:spLocks noGrp="1"/>
          </p:cNvSpPr>
          <p:nvPr>
            <p:ph type="title" hasCustomPrompt="1"/>
          </p:nvPr>
        </p:nvSpPr>
        <p:spPr/>
        <p:txBody>
          <a:bodyPr/>
          <a:lstStyle>
            <a:lvl1pPr>
              <a:defRPr>
                <a:solidFill>
                  <a:schemeClr val="tx1"/>
                </a:solidFill>
              </a:defRPr>
            </a:lvl1pPr>
          </a:lstStyle>
          <a:p>
            <a:r>
              <a:rPr lang="en-GB"/>
              <a:t>Title placeholder for one line of text</a:t>
            </a:r>
          </a:p>
        </p:txBody>
      </p:sp>
      <p:pic>
        <p:nvPicPr>
          <p:cNvPr id="3" name="Graphic 2">
            <a:extLst>
              <a:ext uri="{FF2B5EF4-FFF2-40B4-BE49-F238E27FC236}">
                <a16:creationId xmlns:a16="http://schemas.microsoft.com/office/drawing/2014/main" id="{7F847EDF-2F87-F9CC-6F2F-0E1E2AA7DE8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0000"/>
          <a:stretch/>
        </p:blipFill>
        <p:spPr>
          <a:xfrm>
            <a:off x="6096000" y="5832766"/>
            <a:ext cx="6096000" cy="1066800"/>
          </a:xfrm>
          <a:prstGeom prst="rect">
            <a:avLst/>
          </a:prstGeom>
        </p:spPr>
      </p:pic>
    </p:spTree>
    <p:extLst>
      <p:ext uri="{BB962C8B-B14F-4D97-AF65-F5344CB8AC3E}">
        <p14:creationId xmlns:p14="http://schemas.microsoft.com/office/powerpoint/2010/main" val="29529672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7F5A5F5-FFCF-235B-D838-F4DDB2A31E6A}"/>
              </a:ext>
            </a:extLst>
          </p:cNvPr>
          <p:cNvSpPr>
            <a:spLocks noGrp="1"/>
          </p:cNvSpPr>
          <p:nvPr>
            <p:ph type="title" hasCustomPrompt="1"/>
          </p:nvPr>
        </p:nvSpPr>
        <p:spPr>
          <a:xfrm>
            <a:off x="731837" y="3024000"/>
            <a:ext cx="10728326" cy="1246495"/>
          </a:xfrm>
        </p:spPr>
        <p:txBody>
          <a:bodyPr/>
          <a:lstStyle/>
          <a:p>
            <a:r>
              <a:rPr lang="en-GB"/>
              <a:t>Title placeholder for</a:t>
            </a:r>
            <a:br>
              <a:rPr lang="en-GB"/>
            </a:br>
            <a:r>
              <a:rPr lang="en-GB"/>
              <a:t>two lines of text</a:t>
            </a:r>
          </a:p>
        </p:txBody>
      </p:sp>
      <p:pic>
        <p:nvPicPr>
          <p:cNvPr id="2" name="Graphic 1">
            <a:extLst>
              <a:ext uri="{FF2B5EF4-FFF2-40B4-BE49-F238E27FC236}">
                <a16:creationId xmlns:a16="http://schemas.microsoft.com/office/drawing/2014/main" id="{D5E47383-3E1F-27AE-49E5-9337AE297E0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0000"/>
          <a:stretch/>
        </p:blipFill>
        <p:spPr>
          <a:xfrm>
            <a:off x="6096000" y="5832766"/>
            <a:ext cx="6096000" cy="1066800"/>
          </a:xfrm>
          <a:prstGeom prst="rect">
            <a:avLst/>
          </a:prstGeom>
        </p:spPr>
      </p:pic>
    </p:spTree>
    <p:extLst>
      <p:ext uri="{BB962C8B-B14F-4D97-AF65-F5344CB8AC3E}">
        <p14:creationId xmlns:p14="http://schemas.microsoft.com/office/powerpoint/2010/main" val="42468551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F192DF0-FCBC-BF3F-2BB7-1AA8A8B10A04}"/>
              </a:ext>
            </a:extLst>
          </p:cNvPr>
          <p:cNvSpPr>
            <a:spLocks noGrp="1"/>
          </p:cNvSpPr>
          <p:nvPr>
            <p:ph type="title" hasCustomPrompt="1"/>
          </p:nvPr>
        </p:nvSpPr>
        <p:spPr/>
        <p:txBody>
          <a:bodyPr/>
          <a:lstStyle>
            <a:lvl1pPr>
              <a:defRPr>
                <a:solidFill>
                  <a:schemeClr val="tx1"/>
                </a:solidFill>
              </a:defRPr>
            </a:lvl1pPr>
          </a:lstStyle>
          <a:p>
            <a:r>
              <a:rPr lang="en-GB"/>
              <a:t>Title placeholder for one line of text</a:t>
            </a:r>
          </a:p>
        </p:txBody>
      </p:sp>
      <p:pic>
        <p:nvPicPr>
          <p:cNvPr id="3" name="Graphic 2">
            <a:extLst>
              <a:ext uri="{FF2B5EF4-FFF2-40B4-BE49-F238E27FC236}">
                <a16:creationId xmlns:a16="http://schemas.microsoft.com/office/drawing/2014/main" id="{7F847EDF-2F87-F9CC-6F2F-0E1E2AA7DE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832766"/>
            <a:ext cx="12192000" cy="1066800"/>
          </a:xfrm>
          <a:prstGeom prst="rect">
            <a:avLst/>
          </a:prstGeom>
        </p:spPr>
      </p:pic>
    </p:spTree>
    <p:extLst>
      <p:ext uri="{BB962C8B-B14F-4D97-AF65-F5344CB8AC3E}">
        <p14:creationId xmlns:p14="http://schemas.microsoft.com/office/powerpoint/2010/main" val="295296720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896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7F5A5F5-FFCF-235B-D838-F4DDB2A31E6A}"/>
              </a:ext>
            </a:extLst>
          </p:cNvPr>
          <p:cNvSpPr>
            <a:spLocks noGrp="1"/>
          </p:cNvSpPr>
          <p:nvPr>
            <p:ph type="title" hasCustomPrompt="1"/>
          </p:nvPr>
        </p:nvSpPr>
        <p:spPr>
          <a:xfrm>
            <a:off x="731837" y="3024000"/>
            <a:ext cx="10728326" cy="1246495"/>
          </a:xfrm>
        </p:spPr>
        <p:txBody>
          <a:bodyPr/>
          <a:lstStyle/>
          <a:p>
            <a:r>
              <a:rPr lang="en-GB"/>
              <a:t>Title placeholder for</a:t>
            </a:r>
            <a:br>
              <a:rPr lang="en-GB"/>
            </a:br>
            <a:r>
              <a:rPr lang="en-GB"/>
              <a:t>two lines of text</a:t>
            </a:r>
          </a:p>
        </p:txBody>
      </p:sp>
      <p:pic>
        <p:nvPicPr>
          <p:cNvPr id="2" name="Graphic 1">
            <a:extLst>
              <a:ext uri="{FF2B5EF4-FFF2-40B4-BE49-F238E27FC236}">
                <a16:creationId xmlns:a16="http://schemas.microsoft.com/office/drawing/2014/main" id="{D5E47383-3E1F-27AE-49E5-9337AE297E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832766"/>
            <a:ext cx="12192000" cy="1066800"/>
          </a:xfrm>
          <a:prstGeom prst="rect">
            <a:avLst/>
          </a:prstGeom>
        </p:spPr>
      </p:pic>
    </p:spTree>
    <p:extLst>
      <p:ext uri="{BB962C8B-B14F-4D97-AF65-F5344CB8AC3E}">
        <p14:creationId xmlns:p14="http://schemas.microsoft.com/office/powerpoint/2010/main" val="424685518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slide A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accent6"/>
                </a:solidFill>
              </a:defRPr>
            </a:lvl1pPr>
          </a:lstStyle>
          <a:p>
            <a:r>
              <a:rPr lang="en-GB"/>
              <a:t>Chapter placeholder for one line of text</a:t>
            </a:r>
          </a:p>
        </p:txBody>
      </p:sp>
    </p:spTree>
    <p:extLst>
      <p:ext uri="{BB962C8B-B14F-4D97-AF65-F5344CB8AC3E}">
        <p14:creationId xmlns:p14="http://schemas.microsoft.com/office/powerpoint/2010/main" val="6612567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slide A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rgbClr val="E6EBF2"/>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204851850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slide B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1"/>
                </a:solidFill>
              </a:defRPr>
            </a:lvl1pPr>
          </a:lstStyle>
          <a:p>
            <a:r>
              <a:rPr lang="en-GB"/>
              <a:t>Chapter placeholder for one line of text</a:t>
            </a:r>
          </a:p>
        </p:txBody>
      </p:sp>
    </p:spTree>
    <p:extLst>
      <p:ext uri="{BB962C8B-B14F-4D97-AF65-F5344CB8AC3E}">
        <p14:creationId xmlns:p14="http://schemas.microsoft.com/office/powerpoint/2010/main" val="235530015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slide B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1"/>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407457235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slide C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1"/>
                </a:solidFill>
              </a:defRPr>
            </a:lvl1pPr>
          </a:lstStyle>
          <a:p>
            <a:r>
              <a:rPr lang="en-GB"/>
              <a:t>Chapter placeholder for one line of text</a:t>
            </a:r>
          </a:p>
        </p:txBody>
      </p:sp>
    </p:spTree>
    <p:extLst>
      <p:ext uri="{BB962C8B-B14F-4D97-AF65-F5344CB8AC3E}">
        <p14:creationId xmlns:p14="http://schemas.microsoft.com/office/powerpoint/2010/main" val="171745634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slide C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1"/>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36231073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slide D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2"/>
                </a:solidFill>
              </a:defRPr>
            </a:lvl1pPr>
          </a:lstStyle>
          <a:p>
            <a:r>
              <a:rPr lang="en-GB"/>
              <a:t>Chapter placeholder for one line of text</a:t>
            </a:r>
          </a:p>
        </p:txBody>
      </p:sp>
    </p:spTree>
    <p:extLst>
      <p:ext uri="{BB962C8B-B14F-4D97-AF65-F5344CB8AC3E}">
        <p14:creationId xmlns:p14="http://schemas.microsoft.com/office/powerpoint/2010/main" val="349131092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D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2"/>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353944383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45842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12C7062E-0A41-6272-4818-89EFF9B186A2}"/>
              </a:ext>
            </a:extLst>
          </p:cNvPr>
          <p:cNvSpPr>
            <a:spLocks noGrp="1"/>
          </p:cNvSpPr>
          <p:nvPr>
            <p:ph type="pic" idx="10"/>
          </p:nvPr>
        </p:nvSpPr>
        <p:spPr>
          <a:xfrm>
            <a:off x="8976336" y="0"/>
            <a:ext cx="321566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8CE7E68-FE6E-D678-2C07-60862F461AA1}"/>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52641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2283164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3518468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3948466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E">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575445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No heading">
    <p:spTree>
      <p:nvGrpSpPr>
        <p:cNvPr id="1" name=""/>
        <p:cNvGrpSpPr/>
        <p:nvPr/>
      </p:nvGrpSpPr>
      <p:grpSpPr>
        <a:xfrm>
          <a:off x="0" y="0"/>
          <a:ext cx="0" cy="0"/>
          <a:chOff x="0" y="0"/>
          <a:chExt cx="0" cy="0"/>
        </a:xfrm>
      </p:grpSpPr>
      <p:sp>
        <p:nvSpPr>
          <p:cNvPr id="3" name="Text Placeholder 36">
            <a:extLst>
              <a:ext uri="{FF2B5EF4-FFF2-40B4-BE49-F238E27FC236}">
                <a16:creationId xmlns:a16="http://schemas.microsoft.com/office/drawing/2014/main" id="{531E77D0-5DEE-31CE-508E-AE539F007059}"/>
              </a:ext>
            </a:extLst>
          </p:cNvPr>
          <p:cNvSpPr>
            <a:spLocks noGrp="1"/>
          </p:cNvSpPr>
          <p:nvPr>
            <p:ph type="body" sz="quarter" idx="10" hasCustomPrompt="1"/>
          </p:nvPr>
        </p:nvSpPr>
        <p:spPr>
          <a:xfrm>
            <a:off x="731838" y="728664"/>
            <a:ext cx="10728325" cy="5393750"/>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2505793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3602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6099" y="630925"/>
            <a:ext cx="10812159"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EAB23ED4-2B96-1539-2B0C-710D26D1F681}"/>
              </a:ext>
            </a:extLst>
          </p:cNvPr>
          <p:cNvSpPr>
            <a:spLocks noGrp="1"/>
          </p:cNvSpPr>
          <p:nvPr>
            <p:ph type="body" sz="quarter" idx="11" hasCustomPrompt="1"/>
          </p:nvPr>
        </p:nvSpPr>
        <p:spPr>
          <a:xfrm>
            <a:off x="733893" y="1501200"/>
            <a:ext cx="5380037"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6" name="Picture Placeholder 5" descr="A placeholder space to upload a photo onto the slide.">
            <a:extLst>
              <a:ext uri="{FF2B5EF4-FFF2-40B4-BE49-F238E27FC236}">
                <a16:creationId xmlns:a16="http://schemas.microsoft.com/office/drawing/2014/main" id="{23B086D1-AAB7-A3EE-A28D-2E07B7D6EF7B}"/>
              </a:ext>
            </a:extLst>
          </p:cNvPr>
          <p:cNvSpPr>
            <a:spLocks noGrp="1"/>
          </p:cNvSpPr>
          <p:nvPr>
            <p:ph type="pic" sz="quarter" idx="10" hasCustomPrompt="1"/>
          </p:nvPr>
        </p:nvSpPr>
        <p:spPr>
          <a:xfrm>
            <a:off x="6610350" y="1487616"/>
            <a:ext cx="4849812" cy="4641721"/>
          </a:xfrm>
          <a:prstGeom prst="round1Rect">
            <a:avLst>
              <a:gd name="adj" fmla="val 28130"/>
            </a:avLst>
          </a:prstGeom>
          <a:solidFill>
            <a:schemeClr val="bg1">
              <a:lumMod val="85000"/>
              <a:alpha val="5376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537794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6099" y="630925"/>
            <a:ext cx="10812159"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4F84FA42-8418-1E96-1E4D-25269C82B4FF}"/>
              </a:ext>
            </a:extLst>
          </p:cNvPr>
          <p:cNvSpPr>
            <a:spLocks noGrp="1"/>
          </p:cNvSpPr>
          <p:nvPr>
            <p:ph type="body" sz="quarter" idx="11" hasCustomPrompt="1"/>
          </p:nvPr>
        </p:nvSpPr>
        <p:spPr>
          <a:xfrm>
            <a:off x="6069643" y="1486902"/>
            <a:ext cx="5380037"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5" name="Picture Placeholder 5" descr="A placeholder space to upload a photo onto the slide.">
            <a:extLst>
              <a:ext uri="{FF2B5EF4-FFF2-40B4-BE49-F238E27FC236}">
                <a16:creationId xmlns:a16="http://schemas.microsoft.com/office/drawing/2014/main" id="{E1B6FCC5-7C58-A51B-9DEF-836894AEFDB8}"/>
              </a:ext>
            </a:extLst>
          </p:cNvPr>
          <p:cNvSpPr>
            <a:spLocks noGrp="1"/>
          </p:cNvSpPr>
          <p:nvPr>
            <p:ph type="pic" sz="quarter" idx="10" hasCustomPrompt="1"/>
          </p:nvPr>
        </p:nvSpPr>
        <p:spPr>
          <a:xfrm>
            <a:off x="719848" y="1501201"/>
            <a:ext cx="4756824" cy="4628138"/>
          </a:xfrm>
          <a:custGeom>
            <a:avLst/>
            <a:gdLst>
              <a:gd name="connsiteX0" fmla="*/ 0 w 4732180"/>
              <a:gd name="connsiteY0" fmla="*/ 0 h 4685566"/>
              <a:gd name="connsiteX1" fmla="*/ 3414130 w 4732180"/>
              <a:gd name="connsiteY1" fmla="*/ 0 h 4685566"/>
              <a:gd name="connsiteX2" fmla="*/ 4732180 w 4732180"/>
              <a:gd name="connsiteY2" fmla="*/ 1318050 h 4685566"/>
              <a:gd name="connsiteX3" fmla="*/ 4732180 w 4732180"/>
              <a:gd name="connsiteY3" fmla="*/ 4685566 h 4685566"/>
              <a:gd name="connsiteX4" fmla="*/ 0 w 4732180"/>
              <a:gd name="connsiteY4" fmla="*/ 4685566 h 4685566"/>
              <a:gd name="connsiteX5" fmla="*/ 0 w 4732180"/>
              <a:gd name="connsiteY5" fmla="*/ 0 h 4685566"/>
              <a:gd name="connsiteX0" fmla="*/ 0 w 4732180"/>
              <a:gd name="connsiteY0" fmla="*/ 0 h 4685566"/>
              <a:gd name="connsiteX1" fmla="*/ 3414130 w 4732180"/>
              <a:gd name="connsiteY1" fmla="*/ 0 h 4685566"/>
              <a:gd name="connsiteX2" fmla="*/ 4732180 w 4732180"/>
              <a:gd name="connsiteY2" fmla="*/ 1318050 h 4685566"/>
              <a:gd name="connsiteX3" fmla="*/ 4732180 w 4732180"/>
              <a:gd name="connsiteY3" fmla="*/ 4685566 h 4685566"/>
              <a:gd name="connsiteX4" fmla="*/ 0 w 4732180"/>
              <a:gd name="connsiteY4" fmla="*/ 4685566 h 4685566"/>
              <a:gd name="connsiteX5" fmla="*/ 0 w 4732180"/>
              <a:gd name="connsiteY5" fmla="*/ 0 h 4685566"/>
              <a:gd name="connsiteX0" fmla="*/ 0 w 4732180"/>
              <a:gd name="connsiteY0" fmla="*/ 0 h 4695294"/>
              <a:gd name="connsiteX1" fmla="*/ 3414130 w 4732180"/>
              <a:gd name="connsiteY1" fmla="*/ 0 h 4695294"/>
              <a:gd name="connsiteX2" fmla="*/ 4732180 w 4732180"/>
              <a:gd name="connsiteY2" fmla="*/ 1318050 h 4695294"/>
              <a:gd name="connsiteX3" fmla="*/ 4732180 w 4732180"/>
              <a:gd name="connsiteY3" fmla="*/ 4685566 h 4695294"/>
              <a:gd name="connsiteX4" fmla="*/ 0 w 4732180"/>
              <a:gd name="connsiteY4" fmla="*/ 4695294 h 4695294"/>
              <a:gd name="connsiteX5" fmla="*/ 0 w 4732180"/>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8646 w 4740826"/>
              <a:gd name="connsiteY4" fmla="*/ 4695294 h 4695294"/>
              <a:gd name="connsiteX5" fmla="*/ 8646 w 4740826"/>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8646 w 4740826"/>
              <a:gd name="connsiteY4" fmla="*/ 4695294 h 4695294"/>
              <a:gd name="connsiteX5" fmla="*/ 8646 w 4740826"/>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1673851 w 4740826"/>
              <a:gd name="connsiteY4" fmla="*/ 4694381 h 4695294"/>
              <a:gd name="connsiteX5" fmla="*/ 8646 w 4740826"/>
              <a:gd name="connsiteY5" fmla="*/ 4695294 h 4695294"/>
              <a:gd name="connsiteX6" fmla="*/ 8646 w 4740826"/>
              <a:gd name="connsiteY6" fmla="*/ 0 h 4695294"/>
              <a:gd name="connsiteX0" fmla="*/ 262233 w 4994413"/>
              <a:gd name="connsiteY0" fmla="*/ 0 h 4695294"/>
              <a:gd name="connsiteX1" fmla="*/ 3676363 w 4994413"/>
              <a:gd name="connsiteY1" fmla="*/ 0 h 4695294"/>
              <a:gd name="connsiteX2" fmla="*/ 4994413 w 4994413"/>
              <a:gd name="connsiteY2" fmla="*/ 1318050 h 4695294"/>
              <a:gd name="connsiteX3" fmla="*/ 4994413 w 4994413"/>
              <a:gd name="connsiteY3" fmla="*/ 4685566 h 4695294"/>
              <a:gd name="connsiteX4" fmla="*/ 1927438 w 4994413"/>
              <a:gd name="connsiteY4" fmla="*/ 4694381 h 4695294"/>
              <a:gd name="connsiteX5" fmla="*/ 262233 w 4994413"/>
              <a:gd name="connsiteY5" fmla="*/ 4695294 h 4695294"/>
              <a:gd name="connsiteX6" fmla="*/ 234825 w 4994413"/>
              <a:gd name="connsiteY6" fmla="*/ 2787760 h 4695294"/>
              <a:gd name="connsiteX7" fmla="*/ 262233 w 4994413"/>
              <a:gd name="connsiteY7" fmla="*/ 0 h 4695294"/>
              <a:gd name="connsiteX0" fmla="*/ 132902 w 4865082"/>
              <a:gd name="connsiteY0" fmla="*/ 0 h 4695294"/>
              <a:gd name="connsiteX1" fmla="*/ 3547032 w 4865082"/>
              <a:gd name="connsiteY1" fmla="*/ 0 h 4695294"/>
              <a:gd name="connsiteX2" fmla="*/ 4865082 w 4865082"/>
              <a:gd name="connsiteY2" fmla="*/ 1318050 h 4695294"/>
              <a:gd name="connsiteX3" fmla="*/ 4865082 w 4865082"/>
              <a:gd name="connsiteY3" fmla="*/ 4685566 h 4695294"/>
              <a:gd name="connsiteX4" fmla="*/ 1798107 w 4865082"/>
              <a:gd name="connsiteY4" fmla="*/ 4694381 h 4695294"/>
              <a:gd name="connsiteX5" fmla="*/ 132902 w 4865082"/>
              <a:gd name="connsiteY5" fmla="*/ 4695294 h 4695294"/>
              <a:gd name="connsiteX6" fmla="*/ 105494 w 4865082"/>
              <a:gd name="connsiteY6" fmla="*/ 2787760 h 4695294"/>
              <a:gd name="connsiteX7" fmla="*/ 132902 w 4865082"/>
              <a:gd name="connsiteY7" fmla="*/ 0 h 4695294"/>
              <a:gd name="connsiteX0" fmla="*/ 132902 w 4865082"/>
              <a:gd name="connsiteY0" fmla="*/ 0 h 4695294"/>
              <a:gd name="connsiteX1" fmla="*/ 3547032 w 4865082"/>
              <a:gd name="connsiteY1" fmla="*/ 0 h 4695294"/>
              <a:gd name="connsiteX2" fmla="*/ 4865082 w 4865082"/>
              <a:gd name="connsiteY2" fmla="*/ 1318050 h 4695294"/>
              <a:gd name="connsiteX3" fmla="*/ 4865082 w 4865082"/>
              <a:gd name="connsiteY3" fmla="*/ 4685566 h 4695294"/>
              <a:gd name="connsiteX4" fmla="*/ 1798107 w 4865082"/>
              <a:gd name="connsiteY4" fmla="*/ 4694381 h 4695294"/>
              <a:gd name="connsiteX5" fmla="*/ 132902 w 4865082"/>
              <a:gd name="connsiteY5" fmla="*/ 4695294 h 4695294"/>
              <a:gd name="connsiteX6" fmla="*/ 105494 w 4865082"/>
              <a:gd name="connsiteY6" fmla="*/ 2787760 h 4695294"/>
              <a:gd name="connsiteX7" fmla="*/ 132902 w 4865082"/>
              <a:gd name="connsiteY7" fmla="*/ 0 h 4695294"/>
              <a:gd name="connsiteX0" fmla="*/ 130133 w 4862313"/>
              <a:gd name="connsiteY0" fmla="*/ 0 h 4695294"/>
              <a:gd name="connsiteX1" fmla="*/ 3544263 w 4862313"/>
              <a:gd name="connsiteY1" fmla="*/ 0 h 4695294"/>
              <a:gd name="connsiteX2" fmla="*/ 4862313 w 4862313"/>
              <a:gd name="connsiteY2" fmla="*/ 1318050 h 4695294"/>
              <a:gd name="connsiteX3" fmla="*/ 4862313 w 4862313"/>
              <a:gd name="connsiteY3" fmla="*/ 4685566 h 4695294"/>
              <a:gd name="connsiteX4" fmla="*/ 1795338 w 4862313"/>
              <a:gd name="connsiteY4" fmla="*/ 4694381 h 4695294"/>
              <a:gd name="connsiteX5" fmla="*/ 130133 w 4862313"/>
              <a:gd name="connsiteY5" fmla="*/ 4695294 h 4695294"/>
              <a:gd name="connsiteX6" fmla="*/ 112453 w 4862313"/>
              <a:gd name="connsiteY6" fmla="*/ 2778032 h 4695294"/>
              <a:gd name="connsiteX7" fmla="*/ 130133 w 4862313"/>
              <a:gd name="connsiteY7" fmla="*/ 0 h 4695294"/>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377604 w 4749860"/>
              <a:gd name="connsiteY5" fmla="*/ 4325643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377604 w 4749860"/>
              <a:gd name="connsiteY5" fmla="*/ 4325643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84608 w 4749860"/>
              <a:gd name="connsiteY5" fmla="*/ 4374282 h 4694381"/>
              <a:gd name="connsiteX6" fmla="*/ 0 w 4749860"/>
              <a:gd name="connsiteY6" fmla="*/ 2778032 h 4694381"/>
              <a:gd name="connsiteX7" fmla="*/ 17680 w 4749860"/>
              <a:gd name="connsiteY7" fmla="*/ 0 h 4694381"/>
              <a:gd name="connsiteX0" fmla="*/ 17680 w 4749860"/>
              <a:gd name="connsiteY0" fmla="*/ 0 h 4698684"/>
              <a:gd name="connsiteX1" fmla="*/ 3431810 w 4749860"/>
              <a:gd name="connsiteY1" fmla="*/ 0 h 4698684"/>
              <a:gd name="connsiteX2" fmla="*/ 4749860 w 4749860"/>
              <a:gd name="connsiteY2" fmla="*/ 1318050 h 4698684"/>
              <a:gd name="connsiteX3" fmla="*/ 4749860 w 4749860"/>
              <a:gd name="connsiteY3" fmla="*/ 4685566 h 4698684"/>
              <a:gd name="connsiteX4" fmla="*/ 1682885 w 4749860"/>
              <a:gd name="connsiteY4" fmla="*/ 4694381 h 4698684"/>
              <a:gd name="connsiteX5" fmla="*/ 484608 w 4749860"/>
              <a:gd name="connsiteY5" fmla="*/ 4374282 h 4698684"/>
              <a:gd name="connsiteX6" fmla="*/ 0 w 4749860"/>
              <a:gd name="connsiteY6" fmla="*/ 2778032 h 4698684"/>
              <a:gd name="connsiteX7" fmla="*/ 17680 w 4749860"/>
              <a:gd name="connsiteY7" fmla="*/ 0 h 4698684"/>
              <a:gd name="connsiteX0" fmla="*/ 17680 w 4749860"/>
              <a:gd name="connsiteY0" fmla="*/ 0 h 4698684"/>
              <a:gd name="connsiteX1" fmla="*/ 3431810 w 4749860"/>
              <a:gd name="connsiteY1" fmla="*/ 0 h 4698684"/>
              <a:gd name="connsiteX2" fmla="*/ 4396901 w 4749860"/>
              <a:gd name="connsiteY2" fmla="*/ 423939 h 4698684"/>
              <a:gd name="connsiteX3" fmla="*/ 4749860 w 4749860"/>
              <a:gd name="connsiteY3" fmla="*/ 1318050 h 4698684"/>
              <a:gd name="connsiteX4" fmla="*/ 4749860 w 4749860"/>
              <a:gd name="connsiteY4" fmla="*/ 4685566 h 4698684"/>
              <a:gd name="connsiteX5" fmla="*/ 1682885 w 4749860"/>
              <a:gd name="connsiteY5" fmla="*/ 4694381 h 4698684"/>
              <a:gd name="connsiteX6" fmla="*/ 484608 w 4749860"/>
              <a:gd name="connsiteY6" fmla="*/ 4374282 h 4698684"/>
              <a:gd name="connsiteX7" fmla="*/ 0 w 4749860"/>
              <a:gd name="connsiteY7" fmla="*/ 2778032 h 4698684"/>
              <a:gd name="connsiteX8" fmla="*/ 17680 w 4749860"/>
              <a:gd name="connsiteY8" fmla="*/ 0 h 4698684"/>
              <a:gd name="connsiteX0" fmla="*/ 17680 w 4803555"/>
              <a:gd name="connsiteY0" fmla="*/ 71472 h 4770156"/>
              <a:gd name="connsiteX1" fmla="*/ 3431810 w 4803555"/>
              <a:gd name="connsiteY1" fmla="*/ 71472 h 4770156"/>
              <a:gd name="connsiteX2" fmla="*/ 4708186 w 4803555"/>
              <a:gd name="connsiteY2" fmla="*/ 86850 h 4770156"/>
              <a:gd name="connsiteX3" fmla="*/ 4749860 w 4803555"/>
              <a:gd name="connsiteY3" fmla="*/ 1389522 h 4770156"/>
              <a:gd name="connsiteX4" fmla="*/ 4749860 w 4803555"/>
              <a:gd name="connsiteY4" fmla="*/ 4757038 h 4770156"/>
              <a:gd name="connsiteX5" fmla="*/ 1682885 w 4803555"/>
              <a:gd name="connsiteY5" fmla="*/ 4765853 h 4770156"/>
              <a:gd name="connsiteX6" fmla="*/ 484608 w 4803555"/>
              <a:gd name="connsiteY6" fmla="*/ 4445754 h 4770156"/>
              <a:gd name="connsiteX7" fmla="*/ 0 w 4803555"/>
              <a:gd name="connsiteY7" fmla="*/ 2849504 h 4770156"/>
              <a:gd name="connsiteX8" fmla="*/ 17680 w 4803555"/>
              <a:gd name="connsiteY8" fmla="*/ 71472 h 4770156"/>
              <a:gd name="connsiteX0" fmla="*/ 17680 w 4749860"/>
              <a:gd name="connsiteY0" fmla="*/ 71472 h 4770156"/>
              <a:gd name="connsiteX1" fmla="*/ 3431810 w 4749860"/>
              <a:gd name="connsiteY1" fmla="*/ 71472 h 4770156"/>
              <a:gd name="connsiteX2" fmla="*/ 4708186 w 4749860"/>
              <a:gd name="connsiteY2" fmla="*/ 86850 h 4770156"/>
              <a:gd name="connsiteX3" fmla="*/ 4749860 w 4749860"/>
              <a:gd name="connsiteY3" fmla="*/ 1389522 h 4770156"/>
              <a:gd name="connsiteX4" fmla="*/ 4749860 w 4749860"/>
              <a:gd name="connsiteY4" fmla="*/ 4757038 h 4770156"/>
              <a:gd name="connsiteX5" fmla="*/ 1682885 w 4749860"/>
              <a:gd name="connsiteY5" fmla="*/ 4765853 h 4770156"/>
              <a:gd name="connsiteX6" fmla="*/ 484608 w 4749860"/>
              <a:gd name="connsiteY6" fmla="*/ 4445754 h 4770156"/>
              <a:gd name="connsiteX7" fmla="*/ 0 w 4749860"/>
              <a:gd name="connsiteY7" fmla="*/ 2849504 h 4770156"/>
              <a:gd name="connsiteX8" fmla="*/ 17680 w 4749860"/>
              <a:gd name="connsiteY8" fmla="*/ 71472 h 4770156"/>
              <a:gd name="connsiteX0" fmla="*/ 17680 w 4749860"/>
              <a:gd name="connsiteY0" fmla="*/ 63862 h 4762546"/>
              <a:gd name="connsiteX1" fmla="*/ 3431810 w 4749860"/>
              <a:gd name="connsiteY1" fmla="*/ 63862 h 4762546"/>
              <a:gd name="connsiteX2" fmla="*/ 4727641 w 4749860"/>
              <a:gd name="connsiteY2" fmla="*/ 88967 h 4762546"/>
              <a:gd name="connsiteX3" fmla="*/ 4749860 w 4749860"/>
              <a:gd name="connsiteY3" fmla="*/ 1381912 h 4762546"/>
              <a:gd name="connsiteX4" fmla="*/ 4749860 w 4749860"/>
              <a:gd name="connsiteY4" fmla="*/ 4749428 h 4762546"/>
              <a:gd name="connsiteX5" fmla="*/ 1682885 w 4749860"/>
              <a:gd name="connsiteY5" fmla="*/ 4758243 h 4762546"/>
              <a:gd name="connsiteX6" fmla="*/ 484608 w 4749860"/>
              <a:gd name="connsiteY6" fmla="*/ 4438144 h 4762546"/>
              <a:gd name="connsiteX7" fmla="*/ 0 w 4749860"/>
              <a:gd name="connsiteY7" fmla="*/ 2841894 h 4762546"/>
              <a:gd name="connsiteX8" fmla="*/ 17680 w 4749860"/>
              <a:gd name="connsiteY8" fmla="*/ 63862 h 4762546"/>
              <a:gd name="connsiteX0" fmla="*/ 17680 w 4754072"/>
              <a:gd name="connsiteY0" fmla="*/ 63862 h 4762546"/>
              <a:gd name="connsiteX1" fmla="*/ 3431810 w 4754072"/>
              <a:gd name="connsiteY1" fmla="*/ 63862 h 4762546"/>
              <a:gd name="connsiteX2" fmla="*/ 4727641 w 4754072"/>
              <a:gd name="connsiteY2" fmla="*/ 88967 h 4762546"/>
              <a:gd name="connsiteX3" fmla="*/ 4749860 w 4754072"/>
              <a:gd name="connsiteY3" fmla="*/ 1381912 h 4762546"/>
              <a:gd name="connsiteX4" fmla="*/ 4749860 w 4754072"/>
              <a:gd name="connsiteY4" fmla="*/ 4749428 h 4762546"/>
              <a:gd name="connsiteX5" fmla="*/ 1682885 w 4754072"/>
              <a:gd name="connsiteY5" fmla="*/ 4758243 h 4762546"/>
              <a:gd name="connsiteX6" fmla="*/ 484608 w 4754072"/>
              <a:gd name="connsiteY6" fmla="*/ 4438144 h 4762546"/>
              <a:gd name="connsiteX7" fmla="*/ 0 w 4754072"/>
              <a:gd name="connsiteY7" fmla="*/ 2841894 h 4762546"/>
              <a:gd name="connsiteX8" fmla="*/ 17680 w 4754072"/>
              <a:gd name="connsiteY8" fmla="*/ 63862 h 4762546"/>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51265 w 4754072"/>
              <a:gd name="connsiteY1" fmla="*/ 29183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7953 w 4754072"/>
              <a:gd name="connsiteY0" fmla="*/ 4367 h 4673868"/>
              <a:gd name="connsiteX1" fmla="*/ 3451265 w 4754072"/>
              <a:gd name="connsiteY1" fmla="*/ 4367 h 4673868"/>
              <a:gd name="connsiteX2" fmla="*/ 4727641 w 4754072"/>
              <a:gd name="connsiteY2" fmla="*/ 289 h 4673868"/>
              <a:gd name="connsiteX3" fmla="*/ 4749860 w 4754072"/>
              <a:gd name="connsiteY3" fmla="*/ 1293234 h 4673868"/>
              <a:gd name="connsiteX4" fmla="*/ 4749860 w 4754072"/>
              <a:gd name="connsiteY4" fmla="*/ 4660750 h 4673868"/>
              <a:gd name="connsiteX5" fmla="*/ 1682885 w 4754072"/>
              <a:gd name="connsiteY5" fmla="*/ 4669565 h 4673868"/>
              <a:gd name="connsiteX6" fmla="*/ 484608 w 4754072"/>
              <a:gd name="connsiteY6" fmla="*/ 4349466 h 4673868"/>
              <a:gd name="connsiteX7" fmla="*/ 0 w 4754072"/>
              <a:gd name="connsiteY7" fmla="*/ 2753216 h 4673868"/>
              <a:gd name="connsiteX8" fmla="*/ 7953 w 4754072"/>
              <a:gd name="connsiteY8" fmla="*/ 4367 h 4673868"/>
              <a:gd name="connsiteX0" fmla="*/ 7953 w 4754072"/>
              <a:gd name="connsiteY0" fmla="*/ 5586 h 4675087"/>
              <a:gd name="connsiteX1" fmla="*/ 3451265 w 4754072"/>
              <a:gd name="connsiteY1" fmla="*/ 5586 h 4675087"/>
              <a:gd name="connsiteX2" fmla="*/ 4727641 w 4754072"/>
              <a:gd name="connsiteY2" fmla="*/ 1508 h 4675087"/>
              <a:gd name="connsiteX3" fmla="*/ 4749860 w 4754072"/>
              <a:gd name="connsiteY3" fmla="*/ 1294453 h 4675087"/>
              <a:gd name="connsiteX4" fmla="*/ 4749860 w 4754072"/>
              <a:gd name="connsiteY4" fmla="*/ 4661969 h 4675087"/>
              <a:gd name="connsiteX5" fmla="*/ 1682885 w 4754072"/>
              <a:gd name="connsiteY5" fmla="*/ 4670784 h 4675087"/>
              <a:gd name="connsiteX6" fmla="*/ 484608 w 4754072"/>
              <a:gd name="connsiteY6" fmla="*/ 4350685 h 4675087"/>
              <a:gd name="connsiteX7" fmla="*/ 0 w 4754072"/>
              <a:gd name="connsiteY7" fmla="*/ 2754435 h 4675087"/>
              <a:gd name="connsiteX8" fmla="*/ 7953 w 4754072"/>
              <a:gd name="connsiteY8" fmla="*/ 5586 h 4675087"/>
              <a:gd name="connsiteX0" fmla="*/ 7953 w 4749860"/>
              <a:gd name="connsiteY0" fmla="*/ 5586 h 4675087"/>
              <a:gd name="connsiteX1" fmla="*/ 3451265 w 4749860"/>
              <a:gd name="connsiteY1" fmla="*/ 5586 h 4675087"/>
              <a:gd name="connsiteX2" fmla="*/ 4727641 w 4749860"/>
              <a:gd name="connsiteY2" fmla="*/ 1508 h 4675087"/>
              <a:gd name="connsiteX3" fmla="*/ 4749860 w 4749860"/>
              <a:gd name="connsiteY3" fmla="*/ 1294453 h 4675087"/>
              <a:gd name="connsiteX4" fmla="*/ 4749860 w 4749860"/>
              <a:gd name="connsiteY4" fmla="*/ 4661969 h 4675087"/>
              <a:gd name="connsiteX5" fmla="*/ 1682885 w 4749860"/>
              <a:gd name="connsiteY5" fmla="*/ 4670784 h 4675087"/>
              <a:gd name="connsiteX6" fmla="*/ 484608 w 4749860"/>
              <a:gd name="connsiteY6" fmla="*/ 4350685 h 4675087"/>
              <a:gd name="connsiteX7" fmla="*/ 0 w 4749860"/>
              <a:gd name="connsiteY7" fmla="*/ 2754435 h 4675087"/>
              <a:gd name="connsiteX8" fmla="*/ 7953 w 4749860"/>
              <a:gd name="connsiteY8" fmla="*/ 5586 h 4675087"/>
              <a:gd name="connsiteX0" fmla="*/ 7953 w 4756824"/>
              <a:gd name="connsiteY0" fmla="*/ 0 h 4669501"/>
              <a:gd name="connsiteX1" fmla="*/ 3451265 w 4756824"/>
              <a:gd name="connsiteY1" fmla="*/ 0 h 4669501"/>
              <a:gd name="connsiteX2" fmla="*/ 4756824 w 4756824"/>
              <a:gd name="connsiteY2" fmla="*/ 5649 h 4669501"/>
              <a:gd name="connsiteX3" fmla="*/ 4749860 w 4756824"/>
              <a:gd name="connsiteY3" fmla="*/ 1288867 h 4669501"/>
              <a:gd name="connsiteX4" fmla="*/ 4749860 w 4756824"/>
              <a:gd name="connsiteY4" fmla="*/ 4656383 h 4669501"/>
              <a:gd name="connsiteX5" fmla="*/ 1682885 w 4756824"/>
              <a:gd name="connsiteY5" fmla="*/ 4665198 h 4669501"/>
              <a:gd name="connsiteX6" fmla="*/ 484608 w 4756824"/>
              <a:gd name="connsiteY6" fmla="*/ 4345099 h 4669501"/>
              <a:gd name="connsiteX7" fmla="*/ 0 w 4756824"/>
              <a:gd name="connsiteY7" fmla="*/ 2748849 h 4669501"/>
              <a:gd name="connsiteX8" fmla="*/ 7953 w 4756824"/>
              <a:gd name="connsiteY8" fmla="*/ 0 h 4669501"/>
              <a:gd name="connsiteX0" fmla="*/ 7953 w 4756824"/>
              <a:gd name="connsiteY0" fmla="*/ 0 h 4669501"/>
              <a:gd name="connsiteX1" fmla="*/ 3451265 w 4756824"/>
              <a:gd name="connsiteY1" fmla="*/ 0 h 4669501"/>
              <a:gd name="connsiteX2" fmla="*/ 4756824 w 4756824"/>
              <a:gd name="connsiteY2" fmla="*/ 5649 h 4669501"/>
              <a:gd name="connsiteX3" fmla="*/ 4749860 w 4756824"/>
              <a:gd name="connsiteY3" fmla="*/ 1288867 h 4669501"/>
              <a:gd name="connsiteX4" fmla="*/ 4749860 w 4756824"/>
              <a:gd name="connsiteY4" fmla="*/ 4656383 h 4669501"/>
              <a:gd name="connsiteX5" fmla="*/ 1682885 w 4756824"/>
              <a:gd name="connsiteY5" fmla="*/ 4665198 h 4669501"/>
              <a:gd name="connsiteX6" fmla="*/ 484608 w 4756824"/>
              <a:gd name="connsiteY6" fmla="*/ 4345099 h 4669501"/>
              <a:gd name="connsiteX7" fmla="*/ 0 w 4756824"/>
              <a:gd name="connsiteY7" fmla="*/ 2748849 h 4669501"/>
              <a:gd name="connsiteX8" fmla="*/ 7953 w 4756824"/>
              <a:gd name="connsiteY8" fmla="*/ 0 h 466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6824" h="4669501">
                <a:moveTo>
                  <a:pt x="7953" y="0"/>
                </a:moveTo>
                <a:lnTo>
                  <a:pt x="3451265" y="0"/>
                </a:lnTo>
                <a:lnTo>
                  <a:pt x="4756824" y="5649"/>
                </a:lnTo>
                <a:cubicBezTo>
                  <a:pt x="4743035" y="458787"/>
                  <a:pt x="4749400" y="568868"/>
                  <a:pt x="4749860" y="1288867"/>
                </a:cubicBezTo>
                <a:lnTo>
                  <a:pt x="4749860" y="4656383"/>
                </a:lnTo>
                <a:lnTo>
                  <a:pt x="1682885" y="4665198"/>
                </a:lnTo>
                <a:cubicBezTo>
                  <a:pt x="1199152" y="4678472"/>
                  <a:pt x="978067" y="4682021"/>
                  <a:pt x="484608" y="4345099"/>
                </a:cubicBezTo>
                <a:cubicBezTo>
                  <a:pt x="76046" y="3998146"/>
                  <a:pt x="0" y="3531398"/>
                  <a:pt x="0" y="2748849"/>
                </a:cubicBezTo>
                <a:cubicBezTo>
                  <a:pt x="0" y="1966300"/>
                  <a:pt x="18022" y="610541"/>
                  <a:pt x="7953" y="0"/>
                </a:cubicBezTo>
                <a:close/>
              </a:path>
            </a:pathLst>
          </a:custGeom>
          <a:solidFill>
            <a:schemeClr val="bg2">
              <a:lumMod val="85000"/>
              <a:alpha val="54000"/>
            </a:schemeClr>
          </a:solidFill>
        </p:spPr>
        <p:txBody>
          <a:bodyPr vert="horz" wrap="square" anchor="t" anchorCtr="0">
            <a:normAutofit/>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Add alt text to the image or mark it as decorative by using the tools in the Accessibility ribbon.</a:t>
            </a:r>
          </a:p>
          <a:p>
            <a:endParaRPr lang="en-US"/>
          </a:p>
        </p:txBody>
      </p:sp>
    </p:spTree>
    <p:extLst>
      <p:ext uri="{BB962C8B-B14F-4D97-AF65-F5344CB8AC3E}">
        <p14:creationId xmlns:p14="http://schemas.microsoft.com/office/powerpoint/2010/main" val="3045880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eatured quo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3831-C4F9-726E-F57C-B270C3F526DE}"/>
              </a:ext>
            </a:extLst>
          </p:cNvPr>
          <p:cNvSpPr>
            <a:spLocks noGrp="1"/>
          </p:cNvSpPr>
          <p:nvPr>
            <p:ph type="title" hasCustomPrompt="1"/>
          </p:nvPr>
        </p:nvSpPr>
        <p:spPr>
          <a:xfrm>
            <a:off x="731838" y="697133"/>
            <a:ext cx="5364162" cy="392771"/>
          </a:xfrm>
        </p:spPr>
        <p:txBody>
          <a:bodyPr>
            <a:noAutofit/>
          </a:bodyPr>
          <a:lstStyle>
            <a:lvl1pPr>
              <a:defRPr sz="3000"/>
            </a:lvl1pPr>
          </a:lstStyle>
          <a:p>
            <a:r>
              <a:rPr lang="en-GB"/>
              <a:t>Heading placeholder</a:t>
            </a:r>
          </a:p>
        </p:txBody>
      </p:sp>
      <p:cxnSp>
        <p:nvCxnSpPr>
          <p:cNvPr id="3" name="Straight Connector 2">
            <a:extLst>
              <a:ext uri="{FF2B5EF4-FFF2-40B4-BE49-F238E27FC236}">
                <a16:creationId xmlns:a16="http://schemas.microsoft.com/office/drawing/2014/main" id="{927C84F6-7AF3-ECDF-5523-B22815D0F2C9}"/>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6B55D5-7FA4-B53A-A950-ED55EB2F40C0}"/>
              </a:ext>
              <a:ext uri="{C183D7F6-B498-43B3-948B-1728B52AA6E4}">
                <adec:decorative xmlns:adec="http://schemas.microsoft.com/office/drawing/2017/decorative" val="1"/>
              </a:ext>
            </a:extLst>
          </p:cNvPr>
          <p:cNvCxnSpPr>
            <a:cxnSpLocks/>
          </p:cNvCxnSpPr>
          <p:nvPr userDrawn="1"/>
        </p:nvCxnSpPr>
        <p:spPr>
          <a:xfrm>
            <a:off x="784388" y="2386664"/>
            <a:ext cx="193915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224C3D-955A-120C-9C7A-169E2023BB51}"/>
              </a:ext>
              <a:ext uri="{C183D7F6-B498-43B3-948B-1728B52AA6E4}">
                <adec:decorative xmlns:adec="http://schemas.microsoft.com/office/drawing/2017/decorative" val="1"/>
              </a:ext>
            </a:extLst>
          </p:cNvPr>
          <p:cNvCxnSpPr>
            <a:cxnSpLocks/>
          </p:cNvCxnSpPr>
          <p:nvPr userDrawn="1"/>
        </p:nvCxnSpPr>
        <p:spPr>
          <a:xfrm>
            <a:off x="3354166" y="2386664"/>
            <a:ext cx="219138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666749-2294-C8CA-97A4-6CB3D50B0FE1}"/>
              </a:ext>
            </a:extLst>
          </p:cNvPr>
          <p:cNvSpPr txBox="1"/>
          <p:nvPr userDrawn="1"/>
        </p:nvSpPr>
        <p:spPr>
          <a:xfrm>
            <a:off x="2680131" y="1671522"/>
            <a:ext cx="567559" cy="2092881"/>
          </a:xfrm>
          <a:prstGeom prst="rect">
            <a:avLst/>
          </a:prstGeom>
          <a:noFill/>
        </p:spPr>
        <p:txBody>
          <a:bodyPr wrap="square" rtlCol="0">
            <a:spAutoFit/>
          </a:bodyPr>
          <a:lstStyle/>
          <a:p>
            <a:r>
              <a:rPr lang="en-GB" sz="13000">
                <a:solidFill>
                  <a:schemeClr val="accent2"/>
                </a:solidFill>
              </a:rPr>
              <a:t>“</a:t>
            </a:r>
          </a:p>
        </p:txBody>
      </p:sp>
      <p:cxnSp>
        <p:nvCxnSpPr>
          <p:cNvPr id="13" name="Straight Connector 12">
            <a:extLst>
              <a:ext uri="{FF2B5EF4-FFF2-40B4-BE49-F238E27FC236}">
                <a16:creationId xmlns:a16="http://schemas.microsoft.com/office/drawing/2014/main" id="{409C0E66-2CD7-C3F2-9F31-D840AEF4A145}"/>
              </a:ext>
              <a:ext uri="{C183D7F6-B498-43B3-948B-1728B52AA6E4}">
                <adec:decorative xmlns:adec="http://schemas.microsoft.com/office/drawing/2017/decorative" val="1"/>
              </a:ext>
            </a:extLst>
          </p:cNvPr>
          <p:cNvCxnSpPr>
            <a:cxnSpLocks/>
          </p:cNvCxnSpPr>
          <p:nvPr userDrawn="1"/>
        </p:nvCxnSpPr>
        <p:spPr>
          <a:xfrm>
            <a:off x="784388" y="4802710"/>
            <a:ext cx="193915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730148-AC29-37EC-62DB-00CF88CEC4DB}"/>
              </a:ext>
              <a:ext uri="{C183D7F6-B498-43B3-948B-1728B52AA6E4}">
                <adec:decorative xmlns:adec="http://schemas.microsoft.com/office/drawing/2017/decorative" val="1"/>
              </a:ext>
            </a:extLst>
          </p:cNvPr>
          <p:cNvCxnSpPr>
            <a:cxnSpLocks/>
          </p:cNvCxnSpPr>
          <p:nvPr userDrawn="1"/>
        </p:nvCxnSpPr>
        <p:spPr>
          <a:xfrm>
            <a:off x="3354166" y="4802710"/>
            <a:ext cx="219138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8138F0-88B9-A5F9-9D83-D60626505702}"/>
              </a:ext>
            </a:extLst>
          </p:cNvPr>
          <p:cNvSpPr txBox="1"/>
          <p:nvPr userDrawn="1"/>
        </p:nvSpPr>
        <p:spPr>
          <a:xfrm>
            <a:off x="2680131" y="4190949"/>
            <a:ext cx="567559" cy="2092881"/>
          </a:xfrm>
          <a:prstGeom prst="rect">
            <a:avLst/>
          </a:prstGeom>
          <a:noFill/>
        </p:spPr>
        <p:txBody>
          <a:bodyPr wrap="square" rtlCol="0">
            <a:spAutoFit/>
          </a:bodyPr>
          <a:lstStyle/>
          <a:p>
            <a:r>
              <a:rPr lang="en-GB" sz="13000">
                <a:solidFill>
                  <a:schemeClr val="accent2"/>
                </a:solidFill>
              </a:rPr>
              <a:t>”</a:t>
            </a:r>
          </a:p>
        </p:txBody>
      </p:sp>
      <p:sp>
        <p:nvSpPr>
          <p:cNvPr id="19" name="Picture Placeholder 18" descr="A placeholder space to upload a photo onto the slide.">
            <a:extLst>
              <a:ext uri="{FF2B5EF4-FFF2-40B4-BE49-F238E27FC236}">
                <a16:creationId xmlns:a16="http://schemas.microsoft.com/office/drawing/2014/main" id="{986EF67F-E2AC-4777-5C92-F47F3344132E}"/>
              </a:ext>
            </a:extLst>
          </p:cNvPr>
          <p:cNvSpPr>
            <a:spLocks noGrp="1"/>
          </p:cNvSpPr>
          <p:nvPr>
            <p:ph type="pic" sz="quarter" idx="10" hasCustomPrompt="1"/>
          </p:nvPr>
        </p:nvSpPr>
        <p:spPr>
          <a:xfrm>
            <a:off x="6202477" y="0"/>
            <a:ext cx="5989524" cy="6858000"/>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Add alt text to the image or mark it as decorative by using the tools in the Accessibility ribbon.</a:t>
            </a:r>
          </a:p>
          <a:p>
            <a:endParaRPr lang="en-GB"/>
          </a:p>
        </p:txBody>
      </p:sp>
      <p:sp>
        <p:nvSpPr>
          <p:cNvPr id="23" name="Text Placeholder 22">
            <a:extLst>
              <a:ext uri="{FF2B5EF4-FFF2-40B4-BE49-F238E27FC236}">
                <a16:creationId xmlns:a16="http://schemas.microsoft.com/office/drawing/2014/main" id="{1E70443C-FA4F-8957-3127-3421C7AE14A3}"/>
              </a:ext>
            </a:extLst>
          </p:cNvPr>
          <p:cNvSpPr>
            <a:spLocks noGrp="1"/>
          </p:cNvSpPr>
          <p:nvPr>
            <p:ph type="body" sz="quarter" idx="12" hasCustomPrompt="1"/>
          </p:nvPr>
        </p:nvSpPr>
        <p:spPr>
          <a:xfrm>
            <a:off x="774961" y="5232399"/>
            <a:ext cx="4494622" cy="536563"/>
          </a:xfrm>
        </p:spPr>
        <p:txBody>
          <a:bodyPr>
            <a:noAutofit/>
          </a:bodyPr>
          <a:lstStyle>
            <a:lvl1pPr algn="ctr">
              <a:defRPr/>
            </a:lvl1pPr>
          </a:lstStyle>
          <a:p>
            <a:pPr lvl="0"/>
            <a:r>
              <a:rPr lang="en-GB"/>
              <a:t>Credit</a:t>
            </a:r>
          </a:p>
        </p:txBody>
      </p:sp>
      <p:sp>
        <p:nvSpPr>
          <p:cNvPr id="10" name="Text Placeholder 9">
            <a:extLst>
              <a:ext uri="{FF2B5EF4-FFF2-40B4-BE49-F238E27FC236}">
                <a16:creationId xmlns:a16="http://schemas.microsoft.com/office/drawing/2014/main" id="{7598556E-FFC8-8C25-4BFB-1154A03CADC2}"/>
              </a:ext>
            </a:extLst>
          </p:cNvPr>
          <p:cNvSpPr>
            <a:spLocks noGrp="1"/>
          </p:cNvSpPr>
          <p:nvPr>
            <p:ph type="body" sz="quarter" idx="13" hasCustomPrompt="1"/>
          </p:nvPr>
        </p:nvSpPr>
        <p:spPr>
          <a:xfrm>
            <a:off x="731838" y="2705100"/>
            <a:ext cx="4813300" cy="1717675"/>
          </a:xfrm>
        </p:spPr>
        <p:txBody>
          <a:body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Tree>
    <p:extLst>
      <p:ext uri="{BB962C8B-B14F-4D97-AF65-F5344CB8AC3E}">
        <p14:creationId xmlns:p14="http://schemas.microsoft.com/office/powerpoint/2010/main" val="551499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eatured quotes_multi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3831-C4F9-726E-F57C-B270C3F526DE}"/>
              </a:ext>
            </a:extLst>
          </p:cNvPr>
          <p:cNvSpPr>
            <a:spLocks noGrp="1"/>
          </p:cNvSpPr>
          <p:nvPr>
            <p:ph type="title" hasCustomPrompt="1"/>
          </p:nvPr>
        </p:nvSpPr>
        <p:spPr>
          <a:xfrm>
            <a:off x="731838" y="697133"/>
            <a:ext cx="5364162" cy="392771"/>
          </a:xfrm>
        </p:spPr>
        <p:txBody>
          <a:bodyPr>
            <a:noAutofit/>
          </a:bodyPr>
          <a:lstStyle>
            <a:lvl1pPr>
              <a:defRPr sz="3000"/>
            </a:lvl1pPr>
          </a:lstStyle>
          <a:p>
            <a:r>
              <a:rPr lang="en-GB"/>
              <a:t>Heading placeholder</a:t>
            </a:r>
          </a:p>
        </p:txBody>
      </p:sp>
      <p:cxnSp>
        <p:nvCxnSpPr>
          <p:cNvPr id="3" name="Straight Connector 2">
            <a:extLst>
              <a:ext uri="{FF2B5EF4-FFF2-40B4-BE49-F238E27FC236}">
                <a16:creationId xmlns:a16="http://schemas.microsoft.com/office/drawing/2014/main" id="{927C84F6-7AF3-ECDF-5523-B22815D0F2C9}"/>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6B55D5-7FA4-B53A-A950-ED55EB2F40C0}"/>
              </a:ext>
              <a:ext uri="{C183D7F6-B498-43B3-948B-1728B52AA6E4}">
                <adec:decorative xmlns:adec="http://schemas.microsoft.com/office/drawing/2017/decorative" val="1"/>
              </a:ext>
            </a:extLst>
          </p:cNvPr>
          <p:cNvCxnSpPr>
            <a:cxnSpLocks/>
          </p:cNvCxnSpPr>
          <p:nvPr userDrawn="1"/>
        </p:nvCxnSpPr>
        <p:spPr>
          <a:xfrm>
            <a:off x="752489" y="238666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224C3D-955A-120C-9C7A-169E2023BB51}"/>
              </a:ext>
              <a:ext uri="{C183D7F6-B498-43B3-948B-1728B52AA6E4}">
                <adec:decorative xmlns:adec="http://schemas.microsoft.com/office/drawing/2017/decorative" val="1"/>
              </a:ext>
            </a:extLst>
          </p:cNvPr>
          <p:cNvCxnSpPr>
            <a:cxnSpLocks/>
          </p:cNvCxnSpPr>
          <p:nvPr userDrawn="1"/>
        </p:nvCxnSpPr>
        <p:spPr>
          <a:xfrm>
            <a:off x="2449912" y="238666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666749-2294-C8CA-97A4-6CB3D50B0FE1}"/>
              </a:ext>
            </a:extLst>
          </p:cNvPr>
          <p:cNvSpPr txBox="1"/>
          <p:nvPr userDrawn="1"/>
        </p:nvSpPr>
        <p:spPr>
          <a:xfrm>
            <a:off x="1775877" y="1671522"/>
            <a:ext cx="567559" cy="2092881"/>
          </a:xfrm>
          <a:prstGeom prst="rect">
            <a:avLst/>
          </a:prstGeom>
          <a:noFill/>
        </p:spPr>
        <p:txBody>
          <a:bodyPr wrap="square" rtlCol="0">
            <a:spAutoFit/>
          </a:bodyPr>
          <a:lstStyle/>
          <a:p>
            <a:r>
              <a:rPr lang="en-GB" sz="13000">
                <a:solidFill>
                  <a:schemeClr val="accent2"/>
                </a:solidFill>
              </a:rPr>
              <a:t>“</a:t>
            </a:r>
          </a:p>
        </p:txBody>
      </p:sp>
      <p:cxnSp>
        <p:nvCxnSpPr>
          <p:cNvPr id="13" name="Straight Connector 12">
            <a:extLst>
              <a:ext uri="{FF2B5EF4-FFF2-40B4-BE49-F238E27FC236}">
                <a16:creationId xmlns:a16="http://schemas.microsoft.com/office/drawing/2014/main" id="{409C0E66-2CD7-C3F2-9F31-D840AEF4A145}"/>
              </a:ext>
              <a:ext uri="{C183D7F6-B498-43B3-948B-1728B52AA6E4}">
                <adec:decorative xmlns:adec="http://schemas.microsoft.com/office/drawing/2017/decorative" val="1"/>
              </a:ext>
            </a:extLst>
          </p:cNvPr>
          <p:cNvCxnSpPr>
            <a:cxnSpLocks/>
          </p:cNvCxnSpPr>
          <p:nvPr userDrawn="1"/>
        </p:nvCxnSpPr>
        <p:spPr>
          <a:xfrm>
            <a:off x="752489" y="48027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730148-AC29-37EC-62DB-00CF88CEC4DB}"/>
              </a:ext>
              <a:ext uri="{C183D7F6-B498-43B3-948B-1728B52AA6E4}">
                <adec:decorative xmlns:adec="http://schemas.microsoft.com/office/drawing/2017/decorative" val="1"/>
              </a:ext>
            </a:extLst>
          </p:cNvPr>
          <p:cNvCxnSpPr>
            <a:cxnSpLocks/>
          </p:cNvCxnSpPr>
          <p:nvPr userDrawn="1"/>
        </p:nvCxnSpPr>
        <p:spPr>
          <a:xfrm>
            <a:off x="2449911" y="48027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8138F0-88B9-A5F9-9D83-D60626505702}"/>
              </a:ext>
            </a:extLst>
          </p:cNvPr>
          <p:cNvSpPr txBox="1"/>
          <p:nvPr userDrawn="1"/>
        </p:nvSpPr>
        <p:spPr>
          <a:xfrm>
            <a:off x="1775877" y="4190949"/>
            <a:ext cx="567559" cy="2092881"/>
          </a:xfrm>
          <a:prstGeom prst="rect">
            <a:avLst/>
          </a:prstGeom>
          <a:noFill/>
        </p:spPr>
        <p:txBody>
          <a:bodyPr wrap="square" rtlCol="0">
            <a:spAutoFit/>
          </a:bodyPr>
          <a:lstStyle/>
          <a:p>
            <a:r>
              <a:rPr lang="en-GB" sz="13000">
                <a:solidFill>
                  <a:schemeClr val="accent2"/>
                </a:solidFill>
              </a:rPr>
              <a:t>”</a:t>
            </a:r>
          </a:p>
        </p:txBody>
      </p:sp>
      <p:cxnSp>
        <p:nvCxnSpPr>
          <p:cNvPr id="9" name="Straight Connector 8">
            <a:extLst>
              <a:ext uri="{FF2B5EF4-FFF2-40B4-BE49-F238E27FC236}">
                <a16:creationId xmlns:a16="http://schemas.microsoft.com/office/drawing/2014/main" id="{563802FD-2A4B-B114-B4C7-C08F1190F4C7}"/>
              </a:ext>
              <a:ext uri="{C183D7F6-B498-43B3-948B-1728B52AA6E4}">
                <adec:decorative xmlns:adec="http://schemas.microsoft.com/office/drawing/2017/decorative" val="1"/>
              </a:ext>
            </a:extLst>
          </p:cNvPr>
          <p:cNvCxnSpPr>
            <a:cxnSpLocks/>
          </p:cNvCxnSpPr>
          <p:nvPr userDrawn="1"/>
        </p:nvCxnSpPr>
        <p:spPr>
          <a:xfrm>
            <a:off x="4733639" y="23814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B345A6-D1C3-90D3-B579-21CF87D2636F}"/>
              </a:ext>
              <a:ext uri="{C183D7F6-B498-43B3-948B-1728B52AA6E4}">
                <adec:decorative xmlns:adec="http://schemas.microsoft.com/office/drawing/2017/decorative" val="1"/>
              </a:ext>
            </a:extLst>
          </p:cNvPr>
          <p:cNvCxnSpPr>
            <a:cxnSpLocks/>
          </p:cNvCxnSpPr>
          <p:nvPr userDrawn="1"/>
        </p:nvCxnSpPr>
        <p:spPr>
          <a:xfrm>
            <a:off x="6431062" y="23814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CC3B1A-2B10-9B6E-FEDB-889E1CBB6E3B}"/>
              </a:ext>
            </a:extLst>
          </p:cNvPr>
          <p:cNvSpPr txBox="1"/>
          <p:nvPr userDrawn="1"/>
        </p:nvSpPr>
        <p:spPr>
          <a:xfrm>
            <a:off x="5757027" y="1666268"/>
            <a:ext cx="567559" cy="2092881"/>
          </a:xfrm>
          <a:prstGeom prst="rect">
            <a:avLst/>
          </a:prstGeom>
          <a:noFill/>
        </p:spPr>
        <p:txBody>
          <a:bodyPr wrap="square" rtlCol="0">
            <a:spAutoFit/>
          </a:bodyPr>
          <a:lstStyle/>
          <a:p>
            <a:r>
              <a:rPr lang="en-GB" sz="13000">
                <a:solidFill>
                  <a:schemeClr val="accent2"/>
                </a:solidFill>
              </a:rPr>
              <a:t>“</a:t>
            </a:r>
          </a:p>
        </p:txBody>
      </p:sp>
      <p:cxnSp>
        <p:nvCxnSpPr>
          <p:cNvPr id="18" name="Straight Connector 17">
            <a:extLst>
              <a:ext uri="{FF2B5EF4-FFF2-40B4-BE49-F238E27FC236}">
                <a16:creationId xmlns:a16="http://schemas.microsoft.com/office/drawing/2014/main" id="{4D8D1518-3C5D-3F03-E8B0-EFEDEC04A75B}"/>
              </a:ext>
              <a:ext uri="{C183D7F6-B498-43B3-948B-1728B52AA6E4}">
                <adec:decorative xmlns:adec="http://schemas.microsoft.com/office/drawing/2017/decorative" val="1"/>
              </a:ext>
            </a:extLst>
          </p:cNvPr>
          <p:cNvCxnSpPr>
            <a:cxnSpLocks/>
          </p:cNvCxnSpPr>
          <p:nvPr userDrawn="1"/>
        </p:nvCxnSpPr>
        <p:spPr>
          <a:xfrm>
            <a:off x="4733639" y="4797456"/>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FA28AB-A7F2-7D3F-EC09-A91C2DBA4D13}"/>
              </a:ext>
              <a:ext uri="{C183D7F6-B498-43B3-948B-1728B52AA6E4}">
                <adec:decorative xmlns:adec="http://schemas.microsoft.com/office/drawing/2017/decorative" val="1"/>
              </a:ext>
            </a:extLst>
          </p:cNvPr>
          <p:cNvCxnSpPr>
            <a:cxnSpLocks/>
          </p:cNvCxnSpPr>
          <p:nvPr userDrawn="1"/>
        </p:nvCxnSpPr>
        <p:spPr>
          <a:xfrm>
            <a:off x="6431061" y="4797456"/>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2BCB91-276E-BB7C-B33A-2BE288FBA155}"/>
              </a:ext>
            </a:extLst>
          </p:cNvPr>
          <p:cNvSpPr txBox="1"/>
          <p:nvPr userDrawn="1"/>
        </p:nvSpPr>
        <p:spPr>
          <a:xfrm>
            <a:off x="5757027" y="4185695"/>
            <a:ext cx="567559" cy="2092881"/>
          </a:xfrm>
          <a:prstGeom prst="rect">
            <a:avLst/>
          </a:prstGeom>
          <a:noFill/>
        </p:spPr>
        <p:txBody>
          <a:bodyPr wrap="square" rtlCol="0">
            <a:spAutoFit/>
          </a:bodyPr>
          <a:lstStyle/>
          <a:p>
            <a:r>
              <a:rPr lang="en-GB" sz="13000">
                <a:solidFill>
                  <a:schemeClr val="accent2"/>
                </a:solidFill>
              </a:rPr>
              <a:t>”</a:t>
            </a:r>
          </a:p>
        </p:txBody>
      </p:sp>
      <p:cxnSp>
        <p:nvCxnSpPr>
          <p:cNvPr id="23" name="Straight Connector 22">
            <a:extLst>
              <a:ext uri="{FF2B5EF4-FFF2-40B4-BE49-F238E27FC236}">
                <a16:creationId xmlns:a16="http://schemas.microsoft.com/office/drawing/2014/main" id="{9DB21C1F-C646-AB1B-E258-51FBE150CDF5}"/>
              </a:ext>
              <a:ext uri="{C183D7F6-B498-43B3-948B-1728B52AA6E4}">
                <adec:decorative xmlns:adec="http://schemas.microsoft.com/office/drawing/2017/decorative" val="1"/>
              </a:ext>
            </a:extLst>
          </p:cNvPr>
          <p:cNvCxnSpPr>
            <a:cxnSpLocks/>
          </p:cNvCxnSpPr>
          <p:nvPr userDrawn="1"/>
        </p:nvCxnSpPr>
        <p:spPr>
          <a:xfrm>
            <a:off x="8682890" y="238141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95ED19-9579-4B66-BE8E-AA0D54EE225D}"/>
              </a:ext>
              <a:ext uri="{C183D7F6-B498-43B3-948B-1728B52AA6E4}">
                <adec:decorative xmlns:adec="http://schemas.microsoft.com/office/drawing/2017/decorative" val="1"/>
              </a:ext>
            </a:extLst>
          </p:cNvPr>
          <p:cNvCxnSpPr>
            <a:cxnSpLocks/>
          </p:cNvCxnSpPr>
          <p:nvPr userDrawn="1"/>
        </p:nvCxnSpPr>
        <p:spPr>
          <a:xfrm>
            <a:off x="10380313" y="238141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84F1D02-E6BA-713F-80B7-90EA9C5DF9C4}"/>
              </a:ext>
            </a:extLst>
          </p:cNvPr>
          <p:cNvSpPr txBox="1"/>
          <p:nvPr userDrawn="1"/>
        </p:nvSpPr>
        <p:spPr>
          <a:xfrm>
            <a:off x="9706278" y="1666272"/>
            <a:ext cx="567559" cy="2092881"/>
          </a:xfrm>
          <a:prstGeom prst="rect">
            <a:avLst/>
          </a:prstGeom>
          <a:noFill/>
        </p:spPr>
        <p:txBody>
          <a:bodyPr wrap="square" rtlCol="0">
            <a:spAutoFit/>
          </a:bodyPr>
          <a:lstStyle/>
          <a:p>
            <a:r>
              <a:rPr lang="en-GB" sz="13000">
                <a:solidFill>
                  <a:schemeClr val="accent2"/>
                </a:solidFill>
              </a:rPr>
              <a:t>“</a:t>
            </a:r>
          </a:p>
        </p:txBody>
      </p:sp>
      <p:cxnSp>
        <p:nvCxnSpPr>
          <p:cNvPr id="27" name="Straight Connector 26">
            <a:extLst>
              <a:ext uri="{FF2B5EF4-FFF2-40B4-BE49-F238E27FC236}">
                <a16:creationId xmlns:a16="http://schemas.microsoft.com/office/drawing/2014/main" id="{D096911B-366E-4FFB-DE42-76BBEC0A3EBF}"/>
              </a:ext>
              <a:ext uri="{C183D7F6-B498-43B3-948B-1728B52AA6E4}">
                <adec:decorative xmlns:adec="http://schemas.microsoft.com/office/drawing/2017/decorative" val="1"/>
              </a:ext>
            </a:extLst>
          </p:cNvPr>
          <p:cNvCxnSpPr>
            <a:cxnSpLocks/>
          </p:cNvCxnSpPr>
          <p:nvPr userDrawn="1"/>
        </p:nvCxnSpPr>
        <p:spPr>
          <a:xfrm>
            <a:off x="8682890" y="479746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3668DD-A4BC-A502-C764-53E1242213B3}"/>
              </a:ext>
              <a:ext uri="{C183D7F6-B498-43B3-948B-1728B52AA6E4}">
                <adec:decorative xmlns:adec="http://schemas.microsoft.com/office/drawing/2017/decorative" val="1"/>
              </a:ext>
            </a:extLst>
          </p:cNvPr>
          <p:cNvCxnSpPr>
            <a:cxnSpLocks/>
          </p:cNvCxnSpPr>
          <p:nvPr userDrawn="1"/>
        </p:nvCxnSpPr>
        <p:spPr>
          <a:xfrm>
            <a:off x="10380312" y="479746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958A18-6616-373F-D50C-EA4560EE40CA}"/>
              </a:ext>
            </a:extLst>
          </p:cNvPr>
          <p:cNvSpPr txBox="1"/>
          <p:nvPr userDrawn="1"/>
        </p:nvSpPr>
        <p:spPr>
          <a:xfrm>
            <a:off x="9706278" y="4185699"/>
            <a:ext cx="567559" cy="2092881"/>
          </a:xfrm>
          <a:prstGeom prst="rect">
            <a:avLst/>
          </a:prstGeom>
          <a:noFill/>
        </p:spPr>
        <p:txBody>
          <a:bodyPr wrap="square" rtlCol="0">
            <a:spAutoFit/>
          </a:bodyPr>
          <a:lstStyle/>
          <a:p>
            <a:r>
              <a:rPr lang="en-GB" sz="13000">
                <a:solidFill>
                  <a:schemeClr val="accent2"/>
                </a:solidFill>
              </a:rPr>
              <a:t>”</a:t>
            </a:r>
          </a:p>
        </p:txBody>
      </p:sp>
      <p:sp>
        <p:nvSpPr>
          <p:cNvPr id="33" name="Text Placeholder 32">
            <a:extLst>
              <a:ext uri="{FF2B5EF4-FFF2-40B4-BE49-F238E27FC236}">
                <a16:creationId xmlns:a16="http://schemas.microsoft.com/office/drawing/2014/main" id="{CD408C41-7A81-57F5-234E-30C0AC0675F1}"/>
              </a:ext>
            </a:extLst>
          </p:cNvPr>
          <p:cNvSpPr>
            <a:spLocks noGrp="1"/>
          </p:cNvSpPr>
          <p:nvPr>
            <p:ph type="body" sz="quarter" idx="10" hasCustomPrompt="1"/>
          </p:nvPr>
        </p:nvSpPr>
        <p:spPr>
          <a:xfrm>
            <a:off x="731838" y="2788452"/>
            <a:ext cx="2829972" cy="1553970"/>
          </a:xfrm>
        </p:spPr>
        <p:txBody>
          <a:bodyPr>
            <a:noAutofit/>
          </a:bodyPr>
          <a:lstStyle>
            <a:lvl1pPr>
              <a:lnSpc>
                <a:spcPct val="100000"/>
              </a:lnSpc>
              <a:spcAft>
                <a:spcPts val="0"/>
              </a:spcAft>
              <a:defRPr b="0" i="0"/>
            </a:lvl1pPr>
            <a:lvl3pPr>
              <a:lnSpc>
                <a:spcPct val="100000"/>
              </a:lnSpc>
              <a:defRPr/>
            </a:lvl3pPr>
            <a:lvl5pPr>
              <a:spcAft>
                <a:spcPts val="0"/>
              </a:spcAft>
              <a:defRPr i="0"/>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6" name="Text Placeholder 32">
            <a:extLst>
              <a:ext uri="{FF2B5EF4-FFF2-40B4-BE49-F238E27FC236}">
                <a16:creationId xmlns:a16="http://schemas.microsoft.com/office/drawing/2014/main" id="{9295A51F-8E2A-3CBA-5797-D7CCAF195215}"/>
              </a:ext>
            </a:extLst>
          </p:cNvPr>
          <p:cNvSpPr>
            <a:spLocks noGrp="1"/>
          </p:cNvSpPr>
          <p:nvPr>
            <p:ph type="body" sz="quarter" idx="11" hasCustomPrompt="1"/>
          </p:nvPr>
        </p:nvSpPr>
        <p:spPr>
          <a:xfrm>
            <a:off x="4708414" y="2788452"/>
            <a:ext cx="2829972" cy="1553972"/>
          </a:xfrm>
        </p:spPr>
        <p:txBody>
          <a:bodyPr>
            <a:noAutofit/>
          </a:bodyPr>
          <a:lstStyle>
            <a:lvl1pPr>
              <a:lnSpc>
                <a:spcPct val="100000"/>
              </a:lnSpc>
              <a:spcAft>
                <a:spcPts val="0"/>
              </a:spcAft>
              <a:defRPr b="0"/>
            </a:lvl1pPr>
            <a:lvl3pPr>
              <a:lnSpc>
                <a:spcPct val="100000"/>
              </a:lnSpc>
              <a:defRPr i="0"/>
            </a:lvl3pPr>
            <a:lvl5pPr>
              <a:spcAft>
                <a:spcPts val="0"/>
              </a:spcAft>
              <a:defRPr/>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7" name="Text Placeholder 32">
            <a:extLst>
              <a:ext uri="{FF2B5EF4-FFF2-40B4-BE49-F238E27FC236}">
                <a16:creationId xmlns:a16="http://schemas.microsoft.com/office/drawing/2014/main" id="{18D08ED6-C522-799A-EF03-A4251ECA65FA}"/>
              </a:ext>
            </a:extLst>
          </p:cNvPr>
          <p:cNvSpPr>
            <a:spLocks noGrp="1"/>
          </p:cNvSpPr>
          <p:nvPr>
            <p:ph type="body" sz="quarter" idx="12" hasCustomPrompt="1"/>
          </p:nvPr>
        </p:nvSpPr>
        <p:spPr>
          <a:xfrm>
            <a:off x="8642461" y="2788452"/>
            <a:ext cx="2829972" cy="1553972"/>
          </a:xfrm>
        </p:spPr>
        <p:txBody>
          <a:bodyPr>
            <a:noAutofit/>
          </a:bodyPr>
          <a:lstStyle>
            <a:lvl1pPr>
              <a:lnSpc>
                <a:spcPct val="100000"/>
              </a:lnSpc>
              <a:spcAft>
                <a:spcPts val="0"/>
              </a:spcAft>
              <a:defRPr b="0"/>
            </a:lvl1pPr>
            <a:lvl5pPr>
              <a:spcAft>
                <a:spcPts val="0"/>
              </a:spcAft>
              <a:defRPr/>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8" name="Text Placeholder 22">
            <a:extLst>
              <a:ext uri="{FF2B5EF4-FFF2-40B4-BE49-F238E27FC236}">
                <a16:creationId xmlns:a16="http://schemas.microsoft.com/office/drawing/2014/main" id="{A0155B49-503F-9182-8CEC-C6AA3A6157F8}"/>
              </a:ext>
            </a:extLst>
          </p:cNvPr>
          <p:cNvSpPr>
            <a:spLocks noGrp="1"/>
          </p:cNvSpPr>
          <p:nvPr>
            <p:ph type="body" sz="quarter" idx="13" hasCustomPrompt="1"/>
          </p:nvPr>
        </p:nvSpPr>
        <p:spPr>
          <a:xfrm>
            <a:off x="699939" y="5232399"/>
            <a:ext cx="2829972" cy="536563"/>
          </a:xfrm>
        </p:spPr>
        <p:txBody>
          <a:bodyPr>
            <a:noAutofit/>
          </a:bodyPr>
          <a:lstStyle>
            <a:lvl1pPr algn="ctr">
              <a:defRPr/>
            </a:lvl1pPr>
          </a:lstStyle>
          <a:p>
            <a:pPr lvl="0"/>
            <a:r>
              <a:rPr lang="en-GB"/>
              <a:t>Credit</a:t>
            </a:r>
          </a:p>
        </p:txBody>
      </p:sp>
      <p:sp>
        <p:nvSpPr>
          <p:cNvPr id="39" name="Text Placeholder 22">
            <a:extLst>
              <a:ext uri="{FF2B5EF4-FFF2-40B4-BE49-F238E27FC236}">
                <a16:creationId xmlns:a16="http://schemas.microsoft.com/office/drawing/2014/main" id="{98BB6163-C478-547F-C9D1-DDE839249A3E}"/>
              </a:ext>
            </a:extLst>
          </p:cNvPr>
          <p:cNvSpPr>
            <a:spLocks noGrp="1"/>
          </p:cNvSpPr>
          <p:nvPr>
            <p:ph type="body" sz="quarter" idx="14" hasCustomPrompt="1"/>
          </p:nvPr>
        </p:nvSpPr>
        <p:spPr>
          <a:xfrm>
            <a:off x="4687148" y="5232399"/>
            <a:ext cx="2829972" cy="536563"/>
          </a:xfrm>
        </p:spPr>
        <p:txBody>
          <a:bodyPr>
            <a:noAutofit/>
          </a:bodyPr>
          <a:lstStyle>
            <a:lvl1pPr algn="ctr">
              <a:defRPr/>
            </a:lvl1pPr>
          </a:lstStyle>
          <a:p>
            <a:pPr lvl="0"/>
            <a:r>
              <a:rPr lang="en-GB"/>
              <a:t>Credit</a:t>
            </a:r>
          </a:p>
        </p:txBody>
      </p:sp>
      <p:sp>
        <p:nvSpPr>
          <p:cNvPr id="40" name="Text Placeholder 22">
            <a:extLst>
              <a:ext uri="{FF2B5EF4-FFF2-40B4-BE49-F238E27FC236}">
                <a16:creationId xmlns:a16="http://schemas.microsoft.com/office/drawing/2014/main" id="{A08DFCEA-69CE-9BC1-68EA-7747F109339E}"/>
              </a:ext>
            </a:extLst>
          </p:cNvPr>
          <p:cNvSpPr>
            <a:spLocks noGrp="1"/>
          </p:cNvSpPr>
          <p:nvPr>
            <p:ph type="body" sz="quarter" idx="15" hasCustomPrompt="1"/>
          </p:nvPr>
        </p:nvSpPr>
        <p:spPr>
          <a:xfrm>
            <a:off x="8631826" y="5232399"/>
            <a:ext cx="2829972" cy="536563"/>
          </a:xfrm>
        </p:spPr>
        <p:txBody>
          <a:bodyPr>
            <a:noAutofit/>
          </a:bodyPr>
          <a:lstStyle>
            <a:lvl1pPr algn="ctr">
              <a:defRPr/>
            </a:lvl1pPr>
          </a:lstStyle>
          <a:p>
            <a:pPr lvl="0"/>
            <a:r>
              <a:rPr lang="en-GB"/>
              <a:t>Credit</a:t>
            </a:r>
          </a:p>
        </p:txBody>
      </p:sp>
    </p:spTree>
    <p:extLst>
      <p:ext uri="{BB962C8B-B14F-4D97-AF65-F5344CB8AC3E}">
        <p14:creationId xmlns:p14="http://schemas.microsoft.com/office/powerpoint/2010/main" val="3945124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239" y="1268713"/>
            <a:ext cx="7200840" cy="2873714"/>
          </a:xfrm>
        </p:spPr>
        <p:txBody>
          <a:bodyPr anchor="b"/>
          <a:lstStyle>
            <a:lvl1pPr>
              <a:defRPr sz="60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348691" y="4869169"/>
            <a:ext cx="7213388" cy="14401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5753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Banner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7787599" cy="522514"/>
          </a:xfrm>
        </p:spPr>
        <p:txBody>
          <a:bodyPr/>
          <a:lstStyle>
            <a:lvl1pPr>
              <a:defRPr sz="3000"/>
            </a:lvl1pPr>
          </a:lstStyle>
          <a:p>
            <a:r>
              <a:rPr lang="en-GB"/>
              <a:t>Heading placeholder should be Arial Bold</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86F0B457-B678-E0C8-B125-03F7BD98AB7D}"/>
              </a:ext>
            </a:extLst>
          </p:cNvPr>
          <p:cNvSpPr>
            <a:spLocks noGrp="1"/>
          </p:cNvSpPr>
          <p:nvPr>
            <p:ph type="body" sz="quarter" idx="11" hasCustomPrompt="1"/>
          </p:nvPr>
        </p:nvSpPr>
        <p:spPr>
          <a:xfrm>
            <a:off x="735419" y="1501200"/>
            <a:ext cx="7787599"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9018589" y="0"/>
            <a:ext cx="3173411" cy="6858000"/>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019165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Banner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731839" y="1501200"/>
            <a:ext cx="10728324" cy="2481304"/>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0" y="4503910"/>
            <a:ext cx="12192000" cy="2340000"/>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1786918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Gri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8651100" cy="522514"/>
          </a:xfrm>
        </p:spPr>
        <p:txBody>
          <a:bodyPr/>
          <a:lstStyle>
            <a:lvl1pPr>
              <a:defRPr sz="3000"/>
            </a:lvl1pPr>
          </a:lstStyle>
          <a:p>
            <a:r>
              <a:rPr lang="en-GB"/>
              <a:t>Heading placeholder should be Arial Bold 30pt</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731839" y="1501200"/>
            <a:ext cx="5364162" cy="4628138"/>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6660041"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4" name="Picture Placeholder 5" descr="A placeholder space to upload a photo onto the slide.">
            <a:extLst>
              <a:ext uri="{FF2B5EF4-FFF2-40B4-BE49-F238E27FC236}">
                <a16:creationId xmlns:a16="http://schemas.microsoft.com/office/drawing/2014/main" id="{C579CF38-F65E-A27A-67CF-CA34AABA5A37}"/>
              </a:ext>
            </a:extLst>
          </p:cNvPr>
          <p:cNvSpPr>
            <a:spLocks noGrp="1"/>
          </p:cNvSpPr>
          <p:nvPr>
            <p:ph type="pic" sz="quarter" idx="15" hasCustomPrompt="1"/>
          </p:nvPr>
        </p:nvSpPr>
        <p:spPr>
          <a:xfrm>
            <a:off x="9130866"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9" name="Picture Placeholder 5" descr="A placeholder space to upload a photo onto the slide.">
            <a:extLst>
              <a:ext uri="{FF2B5EF4-FFF2-40B4-BE49-F238E27FC236}">
                <a16:creationId xmlns:a16="http://schemas.microsoft.com/office/drawing/2014/main" id="{8E3C00E3-F9F1-F7B8-B9DC-FF7661684B9E}"/>
              </a:ext>
            </a:extLst>
          </p:cNvPr>
          <p:cNvSpPr>
            <a:spLocks noGrp="1"/>
          </p:cNvSpPr>
          <p:nvPr>
            <p:ph type="pic" sz="quarter" idx="16" hasCustomPrompt="1"/>
          </p:nvPr>
        </p:nvSpPr>
        <p:spPr>
          <a:xfrm>
            <a:off x="6660041"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0" name="Picture Placeholder 5" descr="A placeholder space to upload a photo onto the slide.">
            <a:extLst>
              <a:ext uri="{FF2B5EF4-FFF2-40B4-BE49-F238E27FC236}">
                <a16:creationId xmlns:a16="http://schemas.microsoft.com/office/drawing/2014/main" id="{F78A4BBE-37C0-9725-97BD-12341CBF9A0E}"/>
              </a:ext>
            </a:extLst>
          </p:cNvPr>
          <p:cNvSpPr>
            <a:spLocks noGrp="1"/>
          </p:cNvSpPr>
          <p:nvPr>
            <p:ph type="pic" sz="quarter" idx="17" hasCustomPrompt="1"/>
          </p:nvPr>
        </p:nvSpPr>
        <p:spPr>
          <a:xfrm>
            <a:off x="9130866"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1" name="Picture Placeholder 5" descr="A placeholder space to upload a photo onto the slide.">
            <a:extLst>
              <a:ext uri="{FF2B5EF4-FFF2-40B4-BE49-F238E27FC236}">
                <a16:creationId xmlns:a16="http://schemas.microsoft.com/office/drawing/2014/main" id="{71F72CEB-B921-8AF5-4D7A-F598D285DBB9}"/>
              </a:ext>
            </a:extLst>
          </p:cNvPr>
          <p:cNvSpPr>
            <a:spLocks noGrp="1"/>
          </p:cNvSpPr>
          <p:nvPr>
            <p:ph type="pic" sz="quarter" idx="18" hasCustomPrompt="1"/>
          </p:nvPr>
        </p:nvSpPr>
        <p:spPr>
          <a:xfrm>
            <a:off x="6660041"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2" name="Picture Placeholder 5" descr="A placeholder space to upload a photo onto the slide.">
            <a:extLst>
              <a:ext uri="{FF2B5EF4-FFF2-40B4-BE49-F238E27FC236}">
                <a16:creationId xmlns:a16="http://schemas.microsoft.com/office/drawing/2014/main" id="{6BD48B47-8EFF-E25A-14EC-549613A4BE84}"/>
              </a:ext>
            </a:extLst>
          </p:cNvPr>
          <p:cNvSpPr>
            <a:spLocks noGrp="1"/>
          </p:cNvSpPr>
          <p:nvPr>
            <p:ph type="pic" sz="quarter" idx="19" hasCustomPrompt="1"/>
          </p:nvPr>
        </p:nvSpPr>
        <p:spPr>
          <a:xfrm>
            <a:off x="9130866"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1233939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Image Gri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8651100" cy="522514"/>
          </a:xfrm>
        </p:spPr>
        <p:txBody>
          <a:bodyPr/>
          <a:lstStyle>
            <a:lvl1pPr>
              <a:defRPr sz="3000"/>
            </a:lvl1pPr>
          </a:lstStyle>
          <a:p>
            <a:r>
              <a:rPr lang="en-GB"/>
              <a:t>Heading placeholder should be Arial Bold 30pt</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6096001" y="1501200"/>
            <a:ext cx="5364162" cy="4628138"/>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741566"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4" name="Picture Placeholder 5" descr="A placeholder space to upload a photo onto the slide.">
            <a:extLst>
              <a:ext uri="{FF2B5EF4-FFF2-40B4-BE49-F238E27FC236}">
                <a16:creationId xmlns:a16="http://schemas.microsoft.com/office/drawing/2014/main" id="{C579CF38-F65E-A27A-67CF-CA34AABA5A37}"/>
              </a:ext>
            </a:extLst>
          </p:cNvPr>
          <p:cNvSpPr>
            <a:spLocks noGrp="1"/>
          </p:cNvSpPr>
          <p:nvPr>
            <p:ph type="pic" sz="quarter" idx="15" hasCustomPrompt="1"/>
          </p:nvPr>
        </p:nvSpPr>
        <p:spPr>
          <a:xfrm>
            <a:off x="3212391"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9" name="Picture Placeholder 5" descr="A placeholder space to upload a photo onto the slide.">
            <a:extLst>
              <a:ext uri="{FF2B5EF4-FFF2-40B4-BE49-F238E27FC236}">
                <a16:creationId xmlns:a16="http://schemas.microsoft.com/office/drawing/2014/main" id="{8E3C00E3-F9F1-F7B8-B9DC-FF7661684B9E}"/>
              </a:ext>
            </a:extLst>
          </p:cNvPr>
          <p:cNvSpPr>
            <a:spLocks noGrp="1"/>
          </p:cNvSpPr>
          <p:nvPr>
            <p:ph type="pic" sz="quarter" idx="16" hasCustomPrompt="1"/>
          </p:nvPr>
        </p:nvSpPr>
        <p:spPr>
          <a:xfrm>
            <a:off x="741566"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0" name="Picture Placeholder 5" descr="A placeholder space to upload a photo onto the slide.">
            <a:extLst>
              <a:ext uri="{FF2B5EF4-FFF2-40B4-BE49-F238E27FC236}">
                <a16:creationId xmlns:a16="http://schemas.microsoft.com/office/drawing/2014/main" id="{F78A4BBE-37C0-9725-97BD-12341CBF9A0E}"/>
              </a:ext>
            </a:extLst>
          </p:cNvPr>
          <p:cNvSpPr>
            <a:spLocks noGrp="1"/>
          </p:cNvSpPr>
          <p:nvPr>
            <p:ph type="pic" sz="quarter" idx="17" hasCustomPrompt="1"/>
          </p:nvPr>
        </p:nvSpPr>
        <p:spPr>
          <a:xfrm>
            <a:off x="3212391"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1" name="Picture Placeholder 5" descr="A placeholder space to upload a photo onto the slide.">
            <a:extLst>
              <a:ext uri="{FF2B5EF4-FFF2-40B4-BE49-F238E27FC236}">
                <a16:creationId xmlns:a16="http://schemas.microsoft.com/office/drawing/2014/main" id="{71F72CEB-B921-8AF5-4D7A-F598D285DBB9}"/>
              </a:ext>
            </a:extLst>
          </p:cNvPr>
          <p:cNvSpPr>
            <a:spLocks noGrp="1"/>
          </p:cNvSpPr>
          <p:nvPr>
            <p:ph type="pic" sz="quarter" idx="18" hasCustomPrompt="1"/>
          </p:nvPr>
        </p:nvSpPr>
        <p:spPr>
          <a:xfrm>
            <a:off x="741566"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2" name="Picture Placeholder 5" descr="A placeholder space to upload a photo onto the slide.">
            <a:extLst>
              <a:ext uri="{FF2B5EF4-FFF2-40B4-BE49-F238E27FC236}">
                <a16:creationId xmlns:a16="http://schemas.microsoft.com/office/drawing/2014/main" id="{6BD48B47-8EFF-E25A-14EC-549613A4BE84}"/>
              </a:ext>
            </a:extLst>
          </p:cNvPr>
          <p:cNvSpPr>
            <a:spLocks noGrp="1"/>
          </p:cNvSpPr>
          <p:nvPr>
            <p:ph type="pic" sz="quarter" idx="19" hasCustomPrompt="1"/>
          </p:nvPr>
        </p:nvSpPr>
        <p:spPr>
          <a:xfrm>
            <a:off x="3212391"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834154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or Diagram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070EE-3B85-AE3B-2B6E-AB036838F263}"/>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052DACB0-0A4A-2042-08B3-60DB1992CE84}"/>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9" descr="A placeholder space to upload a photo, diagram or other media file onto the slide.">
            <a:extLst>
              <a:ext uri="{FF2B5EF4-FFF2-40B4-BE49-F238E27FC236}">
                <a16:creationId xmlns:a16="http://schemas.microsoft.com/office/drawing/2014/main" id="{494D792E-B57C-D2A7-48B8-8C19AB95D0E6}"/>
              </a:ext>
            </a:extLst>
          </p:cNvPr>
          <p:cNvSpPr>
            <a:spLocks noGrp="1"/>
          </p:cNvSpPr>
          <p:nvPr>
            <p:ph sz="quarter" idx="10" hasCustomPrompt="1"/>
          </p:nvPr>
        </p:nvSpPr>
        <p:spPr>
          <a:xfrm>
            <a:off x="731838" y="1501200"/>
            <a:ext cx="10712450" cy="4628134"/>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diagram or other media. Add alt text to the image or mark it as decorative by using the tools in the Accessibility ribbon. If it is a complex diagram, get rid of the background image and just have plain white background.</a:t>
            </a:r>
          </a:p>
          <a:p>
            <a:pPr lvl="0"/>
            <a:endParaRPr lang="en-US"/>
          </a:p>
        </p:txBody>
      </p:sp>
    </p:spTree>
    <p:extLst>
      <p:ext uri="{BB962C8B-B14F-4D97-AF65-F5344CB8AC3E}">
        <p14:creationId xmlns:p14="http://schemas.microsoft.com/office/powerpoint/2010/main" val="994277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or Diagram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070EE-3B85-AE3B-2B6E-AB036838F263}"/>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052DACB0-0A4A-2042-08B3-60DB1992CE84}"/>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9" descr="A placeholder space to upload a photo, diagram or other media file onto the slide.">
            <a:extLst>
              <a:ext uri="{FF2B5EF4-FFF2-40B4-BE49-F238E27FC236}">
                <a16:creationId xmlns:a16="http://schemas.microsoft.com/office/drawing/2014/main" id="{494D792E-B57C-D2A7-48B8-8C19AB95D0E6}"/>
              </a:ext>
            </a:extLst>
          </p:cNvPr>
          <p:cNvSpPr>
            <a:spLocks noGrp="1"/>
          </p:cNvSpPr>
          <p:nvPr>
            <p:ph sz="quarter" idx="10" hasCustomPrompt="1"/>
          </p:nvPr>
        </p:nvSpPr>
        <p:spPr>
          <a:xfrm>
            <a:off x="731838" y="1501200"/>
            <a:ext cx="10712450" cy="4628134"/>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diagram or other media. Add alt text to the image or mark it as decorative by using the tools in the Accessibility ribbon. If it is a complex diagram, get rid of the background image and just have plain white background.</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1118721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A55DC-98A6-C54B-F127-50EE6A8172A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3" name="Footer Placeholder 2">
            <a:extLst>
              <a:ext uri="{FF2B5EF4-FFF2-40B4-BE49-F238E27FC236}">
                <a16:creationId xmlns:a16="http://schemas.microsoft.com/office/drawing/2014/main" id="{854FEE81-D968-22C9-BD6D-668A6C28D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954E3-CD81-E388-3CCE-6DD208008988}"/>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48119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530919-CE1F-B641-7283-BDF94A955675}"/>
              </a:ext>
            </a:extLst>
          </p:cNvPr>
          <p:cNvSpPr/>
          <p:nvPr userDrawn="1"/>
        </p:nvSpPr>
        <p:spPr>
          <a:xfrm>
            <a:off x="0" y="0"/>
            <a:ext cx="12192000" cy="6858000"/>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1239" y="1268713"/>
            <a:ext cx="7200840" cy="2873714"/>
          </a:xfrm>
        </p:spPr>
        <p:txBody>
          <a:bodyPr anchor="b"/>
          <a:lstStyle>
            <a:lvl1pPr>
              <a:defRPr sz="60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348691" y="4869169"/>
            <a:ext cx="7213388" cy="14401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2">
            <a:extLst>
              <a:ext uri="{FF2B5EF4-FFF2-40B4-BE49-F238E27FC236}">
                <a16:creationId xmlns:a16="http://schemas.microsoft.com/office/drawing/2014/main" id="{DF22AE70-AA1F-08F4-CC62-521976E12E61}"/>
              </a:ext>
            </a:extLst>
          </p:cNvPr>
          <p:cNvSpPr>
            <a:spLocks noGrp="1"/>
          </p:cNvSpPr>
          <p:nvPr>
            <p:ph type="pic" idx="10"/>
          </p:nvPr>
        </p:nvSpPr>
        <p:spPr>
          <a:xfrm>
            <a:off x="8976384" y="0"/>
            <a:ext cx="321561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423CA2A-2BDE-652D-E3DA-90081141F2B0}"/>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419451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0360" y="1268263"/>
            <a:ext cx="7919720" cy="709893"/>
          </a:xfrm>
        </p:spPr>
        <p:txBody>
          <a:bodyPr/>
          <a:lstStyle/>
          <a:p>
            <a:r>
              <a:rPr lang="en-US"/>
              <a:t>Click to edit Master title style</a:t>
            </a:r>
          </a:p>
        </p:txBody>
      </p:sp>
      <p:sp>
        <p:nvSpPr>
          <p:cNvPr id="3" name="Content Placeholder 2"/>
          <p:cNvSpPr>
            <a:spLocks noGrp="1"/>
          </p:cNvSpPr>
          <p:nvPr>
            <p:ph sz="half" idx="1"/>
          </p:nvPr>
        </p:nvSpPr>
        <p:spPr>
          <a:xfrm>
            <a:off x="340360" y="2708904"/>
            <a:ext cx="5035556" cy="360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2708904"/>
            <a:ext cx="5035556" cy="360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80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5231" y="2348838"/>
            <a:ext cx="5040589" cy="7038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095903" y="2348838"/>
            <a:ext cx="5040589" cy="7038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1">
            <a:extLst>
              <a:ext uri="{FF2B5EF4-FFF2-40B4-BE49-F238E27FC236}">
                <a16:creationId xmlns:a16="http://schemas.microsoft.com/office/drawing/2014/main" id="{B0BD4AC8-EE86-66E4-3646-DCE7BF033A6A}"/>
              </a:ext>
            </a:extLst>
          </p:cNvPr>
          <p:cNvSpPr>
            <a:spLocks noGrp="1"/>
          </p:cNvSpPr>
          <p:nvPr>
            <p:ph type="title"/>
          </p:nvPr>
        </p:nvSpPr>
        <p:spPr>
          <a:xfrm>
            <a:off x="340360" y="1268263"/>
            <a:ext cx="7919720" cy="70989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7D19E811-96F8-9B5D-034D-6B8019352923}"/>
              </a:ext>
            </a:extLst>
          </p:cNvPr>
          <p:cNvSpPr>
            <a:spLocks noGrp="1"/>
          </p:cNvSpPr>
          <p:nvPr>
            <p:ph sz="half" idx="10"/>
          </p:nvPr>
        </p:nvSpPr>
        <p:spPr>
          <a:xfrm>
            <a:off x="340360" y="3423418"/>
            <a:ext cx="5035556" cy="2885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A82B8EB9-C43A-FE87-AED3-68989D699DBA}"/>
              </a:ext>
            </a:extLst>
          </p:cNvPr>
          <p:cNvSpPr>
            <a:spLocks noGrp="1"/>
          </p:cNvSpPr>
          <p:nvPr>
            <p:ph sz="half" idx="2"/>
          </p:nvPr>
        </p:nvSpPr>
        <p:spPr>
          <a:xfrm>
            <a:off x="6096000" y="3423418"/>
            <a:ext cx="5035556" cy="2885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5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232" y="1268712"/>
            <a:ext cx="7919720" cy="709893"/>
          </a:xfrm>
        </p:spPr>
        <p:txBody>
          <a:bodyPr/>
          <a:lstStyle/>
          <a:p>
            <a:r>
              <a:rPr lang="en-US"/>
              <a:t>Click to edit Master title style</a:t>
            </a:r>
          </a:p>
        </p:txBody>
      </p:sp>
    </p:spTree>
    <p:extLst>
      <p:ext uri="{BB962C8B-B14F-4D97-AF65-F5344CB8AC3E}">
        <p14:creationId xmlns:p14="http://schemas.microsoft.com/office/powerpoint/2010/main" val="79498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360" y="908664"/>
            <a:ext cx="7919720" cy="108016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0360" y="2719705"/>
            <a:ext cx="7919720"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913541E-E411-411F-8CC3-6D56FF94E516}"/>
              </a:ext>
            </a:extLst>
          </p:cNvPr>
          <p:cNvPicPr>
            <a:picLocks noChangeAspect="1"/>
          </p:cNvPicPr>
          <p:nvPr userDrawn="1"/>
        </p:nvPicPr>
        <p:blipFill>
          <a:blip r:embed="rId16"/>
          <a:stretch>
            <a:fillRect/>
          </a:stretch>
        </p:blipFill>
        <p:spPr>
          <a:xfrm>
            <a:off x="340360" y="247956"/>
            <a:ext cx="1435064" cy="289889"/>
          </a:xfrm>
          <a:prstGeom prst="rect">
            <a:avLst/>
          </a:prstGeom>
        </p:spPr>
      </p:pic>
    </p:spTree>
    <p:extLst>
      <p:ext uri="{BB962C8B-B14F-4D97-AF65-F5344CB8AC3E}">
        <p14:creationId xmlns:p14="http://schemas.microsoft.com/office/powerpoint/2010/main" val="133910049"/>
      </p:ext>
    </p:extLst>
  </p:cSld>
  <p:clrMap bg1="lt1" tx1="dk1" bg2="lt2" tx2="dk2" accent1="accent1" accent2="accent2" accent3="accent3" accent4="accent4" accent5="accent5" accent6="accent6" hlink="hlink" folHlink="folHlink"/>
  <p:sldLayoutIdLst>
    <p:sldLayoutId id="2147483720" r:id="rId1"/>
    <p:sldLayoutId id="2147483661" r:id="rId2"/>
    <p:sldLayoutId id="2147483721" r:id="rId3"/>
    <p:sldLayoutId id="2147483718" r:id="rId4"/>
    <p:sldLayoutId id="2147483711" r:id="rId5"/>
    <p:sldLayoutId id="2147483660" r:id="rId6"/>
    <p:sldLayoutId id="2147483722" r:id="rId7"/>
    <p:sldLayoutId id="2147483712" r:id="rId8"/>
    <p:sldLayoutId id="2147483713" r:id="rId9"/>
    <p:sldLayoutId id="2147483714" r:id="rId10"/>
    <p:sldLayoutId id="2147483715" r:id="rId11"/>
    <p:sldLayoutId id="2147483717" r:id="rId12"/>
    <p:sldLayoutId id="2147483716" r:id="rId13"/>
    <p:sldLayoutId id="2147483662" r:id="rId1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33014-91F0-44A3-BAA3-6E5587A73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10E36A-A08F-A9FA-1621-74BA90612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E99CA4-7989-CE4E-7336-6C72AC594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83D7086E-7A42-772D-AE92-343F5FD75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555697-1143-F42C-E3A6-B082C5595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BF0DC-46F5-6948-BF9D-32610F76DF41}" type="slidenum">
              <a:rPr lang="en-US" smtClean="0"/>
              <a:t>‹#›</a:t>
            </a:fld>
            <a:endParaRPr lang="en-US"/>
          </a:p>
        </p:txBody>
      </p:sp>
    </p:spTree>
    <p:extLst>
      <p:ext uri="{BB962C8B-B14F-4D97-AF65-F5344CB8AC3E}">
        <p14:creationId xmlns:p14="http://schemas.microsoft.com/office/powerpoint/2010/main" val="20544133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651" r:id="rId3"/>
    <p:sldLayoutId id="2147483708"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E770D-2978-4FFF-AD99-70824EC8FBEF}"/>
              </a:ext>
            </a:extLst>
          </p:cNvPr>
          <p:cNvSpPr>
            <a:spLocks noGrp="1"/>
          </p:cNvSpPr>
          <p:nvPr>
            <p:ph type="title"/>
          </p:nvPr>
        </p:nvSpPr>
        <p:spPr>
          <a:xfrm>
            <a:off x="731837" y="3024000"/>
            <a:ext cx="10728326" cy="623248"/>
          </a:xfrm>
          <a:prstGeom prst="rect">
            <a:avLst/>
          </a:prstGeom>
        </p:spPr>
        <p:txBody>
          <a:bodyPr vert="horz" wrap="square" lIns="0" tIns="0" rIns="0" bIns="0" rtlCol="0" anchor="ctr">
            <a:spAutoFit/>
          </a:bodyPr>
          <a:lstStyle/>
          <a:p>
            <a:r>
              <a:rPr lang="en-GB"/>
              <a:t>Heading 1</a:t>
            </a:r>
            <a:endParaRPr lang="en-US"/>
          </a:p>
        </p:txBody>
      </p:sp>
      <p:sp>
        <p:nvSpPr>
          <p:cNvPr id="4" name="Text Placeholder 2">
            <a:extLst>
              <a:ext uri="{FF2B5EF4-FFF2-40B4-BE49-F238E27FC236}">
                <a16:creationId xmlns:a16="http://schemas.microsoft.com/office/drawing/2014/main" id="{DBC69740-7ECC-5F44-2801-88C1B06949D0}"/>
              </a:ext>
            </a:extLst>
          </p:cNvPr>
          <p:cNvSpPr>
            <a:spLocks noGrp="1"/>
          </p:cNvSpPr>
          <p:nvPr>
            <p:ph type="body" idx="1"/>
          </p:nvPr>
        </p:nvSpPr>
        <p:spPr>
          <a:xfrm>
            <a:off x="731838" y="1501200"/>
            <a:ext cx="10728325" cy="4814089"/>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Tree>
    <p:extLst>
      <p:ext uri="{BB962C8B-B14F-4D97-AF65-F5344CB8AC3E}">
        <p14:creationId xmlns:p14="http://schemas.microsoft.com/office/powerpoint/2010/main" val="210243179"/>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98" r:id="rId3"/>
    <p:sldLayoutId id="2147483649" r:id="rId4"/>
    <p:sldLayoutId id="2147483700" r:id="rId5"/>
    <p:sldLayoutId id="2147483684" r:id="rId6"/>
    <p:sldLayoutId id="2147483685" r:id="rId7"/>
    <p:sldLayoutId id="2147483686" r:id="rId8"/>
    <p:sldLayoutId id="2147483687" r:id="rId9"/>
    <p:sldLayoutId id="2147483688" r:id="rId10"/>
    <p:sldLayoutId id="2147483689" r:id="rId11"/>
    <p:sldLayoutId id="2147483690" r:id="rId12"/>
    <p:sldLayoutId id="2147483650" r:id="rId13"/>
    <p:sldLayoutId id="2147483693" r:id="rId14"/>
    <p:sldLayoutId id="2147483694" r:id="rId15"/>
    <p:sldLayoutId id="2147483695" r:id="rId16"/>
    <p:sldLayoutId id="2147483696" r:id="rId17"/>
    <p:sldLayoutId id="2147483697" r:id="rId18"/>
    <p:sldLayoutId id="2147483652" r:id="rId19"/>
    <p:sldLayoutId id="2147483699" r:id="rId20"/>
    <p:sldLayoutId id="2147483677" r:id="rId21"/>
    <p:sldLayoutId id="2147483691" r:id="rId22"/>
    <p:sldLayoutId id="2147483692" r:id="rId23"/>
    <p:sldLayoutId id="2147483678" r:id="rId24"/>
    <p:sldLayoutId id="2147483680" r:id="rId25"/>
    <p:sldLayoutId id="2147483679" r:id="rId26"/>
    <p:sldLayoutId id="2147483681" r:id="rId27"/>
    <p:sldLayoutId id="2147483682" r:id="rId28"/>
    <p:sldLayoutId id="2147483683" r:id="rId29"/>
    <p:sldLayoutId id="2147483709" r:id="rId30"/>
  </p:sldLayoutIdLst>
  <p:txStyles>
    <p:titleStyle>
      <a:lvl1pPr algn="l" defTabSz="914400" rtl="0" eaLnBrk="1" latinLnBrk="0" hangingPunct="1">
        <a:lnSpc>
          <a:spcPct val="90000"/>
        </a:lnSpc>
        <a:spcBef>
          <a:spcPct val="0"/>
        </a:spcBef>
        <a:buNone/>
        <a:defRPr sz="4500" b="1" i="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120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2400"/>
        </a:spcAft>
        <a:buFont typeface="Arial" panose="020B0604020202020204" pitchFamily="34" charset="0"/>
        <a:buNone/>
        <a:defRPr sz="3000" b="1" kern="1200" baseline="0">
          <a:solidFill>
            <a:srgbClr val="0E2F0F"/>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sz="1600" b="0" i="0"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600"/>
        </a:spcBef>
        <a:buFont typeface="Arial" panose="020B0604020202020204" pitchFamily="34" charset="0"/>
        <a:buNone/>
        <a:defRPr sz="1800" kern="1200" baseline="0">
          <a:solidFill>
            <a:schemeClr val="tx2"/>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1800" kern="1200" baseline="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822" userDrawn="1">
          <p15:clr>
            <a:srgbClr val="F26B43"/>
          </p15:clr>
        </p15:guide>
        <p15:guide id="7" pos="461" userDrawn="1">
          <p15:clr>
            <a:srgbClr val="F26B43"/>
          </p15:clr>
        </p15:guide>
        <p15:guide id="8" orient="horz" pos="459" userDrawn="1">
          <p15:clr>
            <a:srgbClr val="F26B43"/>
          </p15:clr>
        </p15:guide>
        <p15:guide id="9" orient="horz" pos="3861" userDrawn="1">
          <p15:clr>
            <a:srgbClr val="F26B43"/>
          </p15:clr>
        </p15:guide>
        <p15:guide id="10" pos="721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sustainability.leeds.ac.uk/get-involved/reduce-your-environmental-impact/sustainable-travel/active-travel/bike-hu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immobilise.com/"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tickettailor.com/events/internationalstudentofficeuniversityofleeds/1261055?"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hyperlink" Target="https://engage.luu.org.uk/events?month=All+Events&amp;tags=alcohol-free&amp;search=" TargetMode="Externa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students.leeds.ac.uk/info/1000100/international-orientation/1704/international-orientat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mailto:studentinfo@leeds.ac.uk"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mailto:Reportandsupport@leeds.ac.uk"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states.leeds.ac.uk/our-services/security-services/#safezone"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hyperlink" Target="https://students.leeds.ac.uk/visa"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firstbus.co.uk/leeds/plan-journey/journey-planner/"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hyperlink" Target="https://www.luu.org.uk/night-b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F4F6AD-D1B4-3B49-E847-A3879AD89036}"/>
              </a:ext>
            </a:extLst>
          </p:cNvPr>
          <p:cNvSpPr>
            <a:spLocks noGrp="1"/>
          </p:cNvSpPr>
          <p:nvPr>
            <p:ph type="title"/>
          </p:nvPr>
        </p:nvSpPr>
        <p:spPr/>
        <p:txBody>
          <a:bodyPr/>
          <a:lstStyle/>
          <a:p>
            <a:r>
              <a:rPr lang="en-US"/>
              <a:t>Staying Safe in Leeds</a:t>
            </a:r>
          </a:p>
        </p:txBody>
      </p:sp>
      <p:sp>
        <p:nvSpPr>
          <p:cNvPr id="5" name="Text Placeholder 4">
            <a:extLst>
              <a:ext uri="{FF2B5EF4-FFF2-40B4-BE49-F238E27FC236}">
                <a16:creationId xmlns:a16="http://schemas.microsoft.com/office/drawing/2014/main" id="{F8EE2F08-3B2A-61C8-C3C1-E9D3761396D9}"/>
              </a:ext>
            </a:extLst>
          </p:cNvPr>
          <p:cNvSpPr>
            <a:spLocks noGrp="1"/>
          </p:cNvSpPr>
          <p:nvPr>
            <p:ph type="body" idx="1"/>
          </p:nvPr>
        </p:nvSpPr>
        <p:spPr>
          <a:xfrm>
            <a:off x="362546" y="4301133"/>
            <a:ext cx="7642878" cy="1440168"/>
          </a:xfrm>
        </p:spPr>
        <p:txBody>
          <a:bodyPr vert="horz" lIns="91440" tIns="45720" rIns="91440" bIns="45720" rtlCol="0" anchor="t">
            <a:noAutofit/>
          </a:bodyPr>
          <a:lstStyle/>
          <a:p>
            <a:r>
              <a:rPr lang="en-GB" sz="2800" dirty="0">
                <a:solidFill>
                  <a:schemeClr val="tx1"/>
                </a:solidFill>
                <a:latin typeface="Arial"/>
                <a:ea typeface="Arial" charset="0"/>
                <a:cs typeface="Arial"/>
              </a:rPr>
              <a:t>International Orientation</a:t>
            </a:r>
          </a:p>
          <a:p>
            <a:r>
              <a:rPr lang="en-GB" sz="2000" i="1" dirty="0">
                <a:solidFill>
                  <a:schemeClr val="tx1"/>
                </a:solidFill>
                <a:latin typeface="Arial"/>
                <a:ea typeface="Arial" charset="0"/>
                <a:cs typeface="Arial"/>
              </a:rPr>
              <a:t>Brought to you by the International Student Office</a:t>
            </a:r>
            <a:endParaRPr lang="en-GB" sz="2000" i="1">
              <a:solidFill>
                <a:schemeClr val="tx1"/>
              </a:solidFill>
              <a:latin typeface="Arial"/>
              <a:ea typeface="Arial" charset="0"/>
              <a:cs typeface="Arial" charset="0"/>
            </a:endParaRPr>
          </a:p>
          <a:p>
            <a:endParaRPr lang="en-GB" sz="2000" i="1" dirty="0">
              <a:solidFill>
                <a:schemeClr val="tx1"/>
              </a:solidFill>
              <a:latin typeface="Arial"/>
              <a:cs typeface="Arial"/>
            </a:endParaRPr>
          </a:p>
          <a:p>
            <a:r>
              <a:rPr lang="en-GB" sz="2000" dirty="0">
                <a:solidFill>
                  <a:schemeClr val="tx1"/>
                </a:solidFill>
                <a:latin typeface="Arial"/>
                <a:cs typeface="Arial"/>
              </a:rPr>
              <a:t>Slides and links to all resources mentioned can be found on</a:t>
            </a:r>
          </a:p>
          <a:p>
            <a:r>
              <a:rPr lang="en-GB" sz="2000" b="1" dirty="0">
                <a:solidFill>
                  <a:schemeClr val="tx1"/>
                </a:solidFill>
                <a:latin typeface="Arial"/>
                <a:cs typeface="Arial"/>
              </a:rPr>
              <a:t>students.leeds.ac.uk/orientationresources</a:t>
            </a:r>
            <a:endParaRPr lang="en-US" sz="2000" dirty="0">
              <a:solidFill>
                <a:schemeClr val="tx1"/>
              </a:solidFill>
              <a:latin typeface="Arial"/>
              <a:cs typeface="Arial"/>
            </a:endParaRPr>
          </a:p>
          <a:p>
            <a:endParaRPr lang="en-GB" sz="2000" i="1" dirty="0">
              <a:solidFill>
                <a:schemeClr val="tx1"/>
              </a:solidFill>
            </a:endParaRPr>
          </a:p>
          <a:p>
            <a:endParaRPr lang="en-GB" sz="2000" i="1" dirty="0">
              <a:solidFill>
                <a:srgbClr val="000000"/>
              </a:solidFill>
            </a:endParaRPr>
          </a:p>
          <a:p>
            <a:endParaRPr lang="en-US"/>
          </a:p>
        </p:txBody>
      </p:sp>
      <p:pic>
        <p:nvPicPr>
          <p:cNvPr id="2" name="Picture Placeholder 1" descr="A student sitting on a wall.">
            <a:extLst>
              <a:ext uri="{FF2B5EF4-FFF2-40B4-BE49-F238E27FC236}">
                <a16:creationId xmlns:a16="http://schemas.microsoft.com/office/drawing/2014/main" id="{96B8E30B-BD9C-F40E-AE37-D2DAD8E676EC}"/>
              </a:ext>
            </a:extLst>
          </p:cNvPr>
          <p:cNvPicPr>
            <a:picLocks noGrp="1" noChangeAspect="1"/>
          </p:cNvPicPr>
          <p:nvPr>
            <p:ph type="pic" idx="10"/>
          </p:nvPr>
        </p:nvPicPr>
        <p:blipFill>
          <a:blip r:embed="rId3"/>
          <a:srcRect l="16478" r="52214" b="-155"/>
          <a:stretch/>
        </p:blipFill>
        <p:spPr>
          <a:xfrm>
            <a:off x="8976384" y="0"/>
            <a:ext cx="3218290" cy="6868601"/>
          </a:xfrm>
          <a:solidFill>
            <a:schemeClr val="accent4"/>
          </a:solidFill>
        </p:spPr>
      </p:pic>
    </p:spTree>
    <p:extLst>
      <p:ext uri="{BB962C8B-B14F-4D97-AF65-F5344CB8AC3E}">
        <p14:creationId xmlns:p14="http://schemas.microsoft.com/office/powerpoint/2010/main" val="1882277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7903329" cy="13111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kumimoji="0" lang="en-US" sz="4400" b="1" i="0" u="none" strike="noStrike" kern="1200" cap="none" spc="0" normalizeH="0" baseline="0" noProof="0">
                <a:ln>
                  <a:noFill/>
                </a:ln>
                <a:solidFill>
                  <a:srgbClr val="000000"/>
                </a:solidFill>
                <a:effectLst/>
                <a:uLnTx/>
                <a:uFillTx/>
                <a:latin typeface="Arial"/>
                <a:cs typeface="Times New Roman"/>
              </a:rPr>
              <a:t>Transport</a:t>
            </a:r>
            <a:r>
              <a:rPr lang="en-US">
                <a:solidFill>
                  <a:srgbClr val="000000"/>
                </a:solidFill>
                <a:latin typeface="Arial"/>
                <a:cs typeface="Times New Roman"/>
              </a:rPr>
              <a:t> and travel: </a:t>
            </a:r>
            <a:r>
              <a:rPr lang="en-US" b="0">
                <a:solidFill>
                  <a:srgbClr val="000000"/>
                </a:solidFill>
                <a:latin typeface="Arial"/>
                <a:cs typeface="Times New Roman"/>
              </a:rPr>
              <a:t>Taxis</a:t>
            </a:r>
            <a:endParaRPr lang="en-US" sz="4400" b="0" i="0" u="none" strike="noStrike" kern="1200" cap="none" spc="0" normalizeH="0" baseline="0" noProof="0">
              <a:ln>
                <a:noFill/>
              </a:ln>
              <a:solidFill>
                <a:srgbClr val="000000"/>
              </a:solidFill>
              <a:effectLst/>
              <a:uLnTx/>
              <a:uFillTx/>
              <a:latin typeface="Arial"/>
              <a:cs typeface="Times New Roman"/>
            </a:endParaRPr>
          </a:p>
        </p:txBody>
      </p:sp>
      <p:sp>
        <p:nvSpPr>
          <p:cNvPr id="2" name="TextBox 2">
            <a:extLst>
              <a:ext uri="{FF2B5EF4-FFF2-40B4-BE49-F238E27FC236}">
                <a16:creationId xmlns:a16="http://schemas.microsoft.com/office/drawing/2014/main" id="{086F87B6-B86B-4A4B-AE06-E5A18AA7D7A5}"/>
              </a:ext>
            </a:extLst>
          </p:cNvPr>
          <p:cNvSpPr txBox="1"/>
          <p:nvPr/>
        </p:nvSpPr>
        <p:spPr>
          <a:xfrm>
            <a:off x="928546" y="2693324"/>
            <a:ext cx="10521961" cy="243143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000" dirty="0">
                <a:latin typeface="Arial"/>
                <a:ea typeface="+mn-lt"/>
                <a:cs typeface="+mn-lt"/>
              </a:rPr>
              <a:t>Use a licensed taxi company or a pre-booked car service like Uber or local taxi firm, </a:t>
            </a:r>
            <a:r>
              <a:rPr lang="en-US" sz="2000" dirty="0" err="1">
                <a:latin typeface="Arial"/>
                <a:ea typeface="+mn-lt"/>
                <a:cs typeface="+mn-lt"/>
              </a:rPr>
              <a:t>Veezu</a:t>
            </a:r>
            <a:r>
              <a:rPr lang="en-US" sz="2000" dirty="0">
                <a:latin typeface="Arial"/>
                <a:ea typeface="+mn-lt"/>
                <a:cs typeface="+mn-lt"/>
              </a:rPr>
              <a:t>. </a:t>
            </a:r>
            <a:endParaRPr lang="en-US" dirty="0"/>
          </a:p>
          <a:p>
            <a:pPr marL="342900" indent="-342900">
              <a:buFont typeface="Arial"/>
              <a:buChar char="•"/>
            </a:pPr>
            <a:endParaRPr lang="en-GB" sz="2000">
              <a:latin typeface="Arial"/>
              <a:cs typeface="Arial"/>
            </a:endParaRPr>
          </a:p>
          <a:p>
            <a:pPr marL="342900" indent="-342900">
              <a:buFont typeface="Arial"/>
              <a:buChar char="•"/>
            </a:pPr>
            <a:r>
              <a:rPr lang="en-GB" sz="2000" dirty="0" err="1">
                <a:latin typeface="Arial"/>
                <a:cs typeface="Arial"/>
              </a:rPr>
              <a:t>Veezu</a:t>
            </a:r>
            <a:r>
              <a:rPr lang="en-GB" sz="2000" dirty="0">
                <a:latin typeface="Arial"/>
                <a:cs typeface="Arial"/>
              </a:rPr>
              <a:t> can take you home in exchange for your Student ID card. </a:t>
            </a:r>
            <a:endParaRPr lang="en-GB" dirty="0">
              <a:cs typeface="Calibri" panose="020F0502020204030204"/>
            </a:endParaRPr>
          </a:p>
          <a:p>
            <a:pPr marL="342900" indent="-342900">
              <a:buFont typeface="Arial"/>
              <a:buChar char="•"/>
            </a:pPr>
            <a:endParaRPr lang="en-GB" sz="2000">
              <a:latin typeface="Arial" panose="020B0604020202020204" pitchFamily="34" charset="0"/>
              <a:cs typeface="Arial" panose="020B0604020202020204" pitchFamily="34" charset="0"/>
            </a:endParaRPr>
          </a:p>
          <a:p>
            <a:pPr marL="342900" indent="-342900">
              <a:buFont typeface="Arial"/>
              <a:buChar char="•"/>
            </a:pPr>
            <a:r>
              <a:rPr lang="en-GB" sz="2000" dirty="0">
                <a:latin typeface="Arial"/>
                <a:cs typeface="Arial"/>
              </a:rPr>
              <a:t>Don’t accept lifts or share taxis with people you don’t know</a:t>
            </a:r>
          </a:p>
          <a:p>
            <a:endParaRPr lang="en-GB" sz="1600">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A54B874-415C-C8DF-FEEE-AFA23194AE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88403" y="515160"/>
            <a:ext cx="1724025" cy="1514475"/>
          </a:xfrm>
          <a:prstGeom prst="rect">
            <a:avLst/>
          </a:prstGeom>
        </p:spPr>
      </p:pic>
    </p:spTree>
    <p:extLst>
      <p:ext uri="{BB962C8B-B14F-4D97-AF65-F5344CB8AC3E}">
        <p14:creationId xmlns:p14="http://schemas.microsoft.com/office/powerpoint/2010/main" val="396128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7903329" cy="13111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kumimoji="0" lang="en-US" sz="4400" b="1" i="0" u="none" strike="noStrike" kern="1200" cap="none" spc="0" normalizeH="0" baseline="0" noProof="0">
                <a:ln>
                  <a:noFill/>
                </a:ln>
                <a:solidFill>
                  <a:srgbClr val="000000"/>
                </a:solidFill>
                <a:effectLst/>
                <a:uLnTx/>
                <a:uFillTx/>
                <a:latin typeface="Arial"/>
                <a:cs typeface="Times New Roman"/>
              </a:rPr>
              <a:t>Transport</a:t>
            </a:r>
            <a:r>
              <a:rPr lang="en-US">
                <a:solidFill>
                  <a:srgbClr val="000000"/>
                </a:solidFill>
                <a:latin typeface="Arial"/>
                <a:cs typeface="Times New Roman"/>
              </a:rPr>
              <a:t> and travel: </a:t>
            </a:r>
            <a:r>
              <a:rPr lang="en-US" b="0">
                <a:solidFill>
                  <a:srgbClr val="000000"/>
                </a:solidFill>
                <a:latin typeface="Arial"/>
                <a:cs typeface="Times New Roman"/>
              </a:rPr>
              <a:t>Bikes</a:t>
            </a:r>
            <a:endParaRPr lang="en-US" sz="4400" b="0" i="0" u="none" strike="noStrike" kern="1200" cap="none" spc="0" normalizeH="0" baseline="0" noProof="0">
              <a:ln>
                <a:noFill/>
              </a:ln>
              <a:solidFill>
                <a:srgbClr val="000000"/>
              </a:solidFill>
              <a:effectLst/>
              <a:uLnTx/>
              <a:uFillTx/>
              <a:latin typeface="Arial"/>
              <a:cs typeface="Times New Roman"/>
            </a:endParaRPr>
          </a:p>
        </p:txBody>
      </p:sp>
      <p:pic>
        <p:nvPicPr>
          <p:cNvPr id="7" name="Picture 6">
            <a:extLst>
              <a:ext uri="{FF2B5EF4-FFF2-40B4-BE49-F238E27FC236}">
                <a16:creationId xmlns:a16="http://schemas.microsoft.com/office/drawing/2014/main" id="{9BD8DA1C-86F1-58A1-1CE0-E07CC0EB50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90116" y="646988"/>
            <a:ext cx="1795797" cy="1128913"/>
          </a:xfrm>
          <a:prstGeom prst="rect">
            <a:avLst/>
          </a:prstGeom>
        </p:spPr>
      </p:pic>
      <p:sp>
        <p:nvSpPr>
          <p:cNvPr id="11" name="TextBox 10">
            <a:extLst>
              <a:ext uri="{FF2B5EF4-FFF2-40B4-BE49-F238E27FC236}">
                <a16:creationId xmlns:a16="http://schemas.microsoft.com/office/drawing/2014/main" id="{BDDE9355-5C8E-CE55-A768-2D4CBC38E081}"/>
              </a:ext>
            </a:extLst>
          </p:cNvPr>
          <p:cNvSpPr txBox="1"/>
          <p:nvPr/>
        </p:nvSpPr>
        <p:spPr>
          <a:xfrm>
            <a:off x="976972" y="2061754"/>
            <a:ext cx="10506972"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0000"/>
                </a:solidFill>
                <a:latin typeface="Arial"/>
                <a:cs typeface="Arial"/>
              </a:rPr>
              <a:t>Stay safe and know the rules</a:t>
            </a:r>
            <a:endParaRPr lang="en-US" b="1" dirty="0"/>
          </a:p>
          <a:p>
            <a:endParaRPr lang="en-US" sz="2000" dirty="0">
              <a:solidFill>
                <a:srgbClr val="000000"/>
              </a:solidFill>
              <a:latin typeface="Arial"/>
              <a:cs typeface="Arial"/>
            </a:endParaRPr>
          </a:p>
          <a:p>
            <a:pPr marL="342900" indent="-342900">
              <a:buFont typeface="Arial"/>
              <a:buChar char="•"/>
            </a:pPr>
            <a:r>
              <a:rPr lang="en-US" sz="2000" dirty="0">
                <a:solidFill>
                  <a:srgbClr val="000000"/>
                </a:solidFill>
                <a:latin typeface="Arial"/>
                <a:cs typeface="Arial"/>
              </a:rPr>
              <a:t>You can get cycle safety advice at the Bike Hub on campus and there are also free adult cycle training courses in Leeds</a:t>
            </a:r>
            <a:endParaRPr lang="en-US" sz="2000" dirty="0">
              <a:solidFill>
                <a:srgbClr val="000000"/>
              </a:solidFill>
              <a:latin typeface="Arial"/>
              <a:ea typeface="Calibri"/>
              <a:cs typeface="Arial"/>
            </a:endParaRPr>
          </a:p>
          <a:p>
            <a:pPr marL="342900" indent="-342900">
              <a:buFont typeface="Arial"/>
              <a:buChar char="•"/>
            </a:pPr>
            <a:r>
              <a:rPr lang="en-US" sz="2000" dirty="0">
                <a:latin typeface="Arial"/>
                <a:ea typeface="Calibri"/>
                <a:cs typeface="Arial"/>
              </a:rPr>
              <a:t>Check the UK Highway code on the GOV.UK website  for rules and advice for cyclists</a:t>
            </a:r>
          </a:p>
          <a:p>
            <a:pPr marL="342900" indent="-342900">
              <a:buFont typeface="Arial"/>
              <a:buChar char="•"/>
            </a:pPr>
            <a:r>
              <a:rPr lang="en-US" sz="2000" dirty="0">
                <a:latin typeface="Arial"/>
                <a:ea typeface="Calibri"/>
                <a:cs typeface="Arial"/>
              </a:rPr>
              <a:t>Don't ride through red traffic lights or on pavements. Use cycle paths</a:t>
            </a:r>
          </a:p>
          <a:p>
            <a:pPr marL="342900" indent="-342900">
              <a:buFont typeface="Arial"/>
              <a:buChar char="•"/>
            </a:pPr>
            <a:r>
              <a:rPr lang="en-US" sz="2000" dirty="0">
                <a:latin typeface="Arial"/>
                <a:ea typeface="Calibri"/>
                <a:cs typeface="Arial"/>
              </a:rPr>
              <a:t>Wear a helmet, hi-visibility clothing and use lights</a:t>
            </a:r>
          </a:p>
          <a:p>
            <a:pPr marL="342900" indent="-342900">
              <a:buFont typeface="Arial"/>
              <a:buChar char="•"/>
            </a:pPr>
            <a:endParaRPr lang="en-US" sz="2000" dirty="0">
              <a:latin typeface="Arial"/>
              <a:ea typeface="Calibri"/>
              <a:cs typeface="Arial"/>
            </a:endParaRPr>
          </a:p>
          <a:p>
            <a:r>
              <a:rPr lang="en-GB" sz="2000" dirty="0">
                <a:latin typeface="Arial"/>
                <a:ea typeface="Calibri"/>
                <a:cs typeface="Arial"/>
              </a:rPr>
              <a:t>Hire a bicycle at the </a:t>
            </a:r>
            <a:r>
              <a:rPr lang="en-GB" sz="2000" dirty="0">
                <a:latin typeface="Arial"/>
                <a:ea typeface="Calibri"/>
                <a:cs typeface="Arial"/>
                <a:hlinkClick r:id="rId4"/>
              </a:rPr>
              <a:t>bike hub</a:t>
            </a:r>
            <a:r>
              <a:rPr lang="en-GB" sz="2000" dirty="0">
                <a:latin typeface="Arial"/>
                <a:ea typeface="Calibri"/>
                <a:cs typeface="Arial"/>
              </a:rPr>
              <a:t> on campus</a:t>
            </a:r>
            <a:r>
              <a:rPr lang="en-US" sz="2000" dirty="0">
                <a:latin typeface="Arial"/>
                <a:ea typeface="Calibri"/>
                <a:cs typeface="Arial"/>
              </a:rPr>
              <a:t> or rent an e-bike using the Beryl app</a:t>
            </a:r>
          </a:p>
          <a:p>
            <a:pPr marL="342900" indent="-342900">
              <a:buFont typeface="Arial"/>
              <a:buChar char="•"/>
            </a:pPr>
            <a:endParaRPr lang="en-US" sz="2000" dirty="0">
              <a:latin typeface="Arial"/>
              <a:ea typeface="Calibri"/>
              <a:cs typeface="Arial"/>
            </a:endParaRPr>
          </a:p>
          <a:p>
            <a:r>
              <a:rPr lang="en-US" sz="2000" dirty="0">
                <a:latin typeface="Arial"/>
                <a:ea typeface="Calibri"/>
                <a:cs typeface="Arial"/>
              </a:rPr>
              <a:t>If you buy a bike, get it registered and marked with the </a:t>
            </a:r>
            <a:r>
              <a:rPr lang="en-US" sz="2000" err="1">
                <a:latin typeface="Arial"/>
                <a:ea typeface="Calibri"/>
                <a:cs typeface="Arial"/>
              </a:rPr>
              <a:t>BikeRegister</a:t>
            </a:r>
            <a:r>
              <a:rPr lang="en-US" sz="2000" dirty="0">
                <a:latin typeface="Arial"/>
                <a:ea typeface="Calibri"/>
                <a:cs typeface="Arial"/>
              </a:rPr>
              <a:t> scheme</a:t>
            </a:r>
          </a:p>
          <a:p>
            <a:pPr marL="342900" indent="-342900">
              <a:buFont typeface="Arial"/>
              <a:buChar char="•"/>
            </a:pPr>
            <a:endParaRPr lang="en-US">
              <a:cs typeface="Calibri" panose="020F0502020204030204"/>
            </a:endParaRPr>
          </a:p>
          <a:p>
            <a:r>
              <a:rPr lang="en-US" sz="2000" dirty="0">
                <a:latin typeface="Arial"/>
                <a:cs typeface="Arial"/>
              </a:rPr>
              <a:t>Always lock up your bike using a good quality D-lock and lock it to a cycle rack</a:t>
            </a:r>
            <a:endParaRPr lang="en-US" dirty="0">
              <a:cs typeface="Calibri"/>
            </a:endParaRPr>
          </a:p>
        </p:txBody>
      </p:sp>
    </p:spTree>
    <p:extLst>
      <p:ext uri="{BB962C8B-B14F-4D97-AF65-F5344CB8AC3E}">
        <p14:creationId xmlns:p14="http://schemas.microsoft.com/office/powerpoint/2010/main" val="37970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7903329" cy="13111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kumimoji="0" lang="en-US" sz="4400" b="1" i="0" u="none" strike="noStrike" kern="1200" cap="none" spc="0" normalizeH="0" baseline="0" noProof="0">
                <a:ln>
                  <a:noFill/>
                </a:ln>
                <a:solidFill>
                  <a:srgbClr val="000000"/>
                </a:solidFill>
                <a:effectLst/>
                <a:uLnTx/>
                <a:uFillTx/>
                <a:latin typeface="Arial"/>
                <a:cs typeface="Times New Roman"/>
              </a:rPr>
              <a:t>Transport</a:t>
            </a:r>
            <a:r>
              <a:rPr lang="en-US">
                <a:solidFill>
                  <a:srgbClr val="000000"/>
                </a:solidFill>
                <a:latin typeface="Arial"/>
                <a:cs typeface="Times New Roman"/>
              </a:rPr>
              <a:t> and travel: </a:t>
            </a:r>
            <a:r>
              <a:rPr lang="en-US" b="0">
                <a:solidFill>
                  <a:srgbClr val="000000"/>
                </a:solidFill>
                <a:latin typeface="Arial"/>
                <a:cs typeface="Times New Roman"/>
              </a:rPr>
              <a:t>Driving</a:t>
            </a:r>
            <a:endParaRPr lang="en-US" sz="4400" b="0" i="0" u="none" strike="noStrike" kern="1200" cap="none" spc="0" normalizeH="0" baseline="0" noProof="0">
              <a:ln>
                <a:noFill/>
              </a:ln>
              <a:solidFill>
                <a:srgbClr val="000000"/>
              </a:solidFill>
              <a:effectLst/>
              <a:uLnTx/>
              <a:uFillTx/>
              <a:latin typeface="Arial"/>
              <a:cs typeface="Times New Roman"/>
            </a:endParaRPr>
          </a:p>
        </p:txBody>
      </p:sp>
      <p:sp>
        <p:nvSpPr>
          <p:cNvPr id="2" name="TextBox 1">
            <a:extLst>
              <a:ext uri="{FF2B5EF4-FFF2-40B4-BE49-F238E27FC236}">
                <a16:creationId xmlns:a16="http://schemas.microsoft.com/office/drawing/2014/main" id="{5A1A26B2-BA2D-9358-1130-D742B1CA56F5}"/>
              </a:ext>
            </a:extLst>
          </p:cNvPr>
          <p:cNvSpPr txBox="1"/>
          <p:nvPr/>
        </p:nvSpPr>
        <p:spPr>
          <a:xfrm>
            <a:off x="654809" y="2365315"/>
            <a:ext cx="1041611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Arial"/>
                <a:cs typeface="Segoe UI"/>
              </a:rPr>
              <a:t>If you have your own car or motorbike you must have a driving </a:t>
            </a:r>
            <a:r>
              <a:rPr lang="en-US" sz="2000" dirty="0" err="1">
                <a:latin typeface="Arial"/>
                <a:cs typeface="Segoe UI"/>
              </a:rPr>
              <a:t>licence</a:t>
            </a:r>
            <a:r>
              <a:rPr lang="en-US" sz="2000" dirty="0">
                <a:latin typeface="Arial"/>
                <a:cs typeface="Segoe UI"/>
              </a:rPr>
              <a:t>, road tax and vehicle insurance.</a:t>
            </a:r>
            <a:r>
              <a:rPr lang="en-US" sz="2000" dirty="0">
                <a:latin typeface="Arial"/>
                <a:cs typeface="Arial"/>
              </a:rPr>
              <a:t> </a:t>
            </a:r>
            <a:endParaRPr lang="en-US" dirty="0"/>
          </a:p>
          <a:p>
            <a:pPr marL="342900" indent="-342900">
              <a:buFont typeface="Arial"/>
              <a:buChar char="•"/>
            </a:pPr>
            <a:endParaRPr lang="en-US" sz="2000">
              <a:latin typeface="Arial"/>
              <a:cs typeface="Arial"/>
            </a:endParaRPr>
          </a:p>
          <a:p>
            <a:pPr marL="342900" indent="-342900">
              <a:buFont typeface="Arial"/>
              <a:buChar char="•"/>
            </a:pPr>
            <a:r>
              <a:rPr lang="en-US" sz="2000" dirty="0">
                <a:latin typeface="Arial"/>
                <a:cs typeface="Segoe UI"/>
              </a:rPr>
              <a:t>You must also have your car or motorbike checked every year by a mechanic to make sure it is safe to drive – this compulsory check is called an M.O.T.</a:t>
            </a:r>
            <a:r>
              <a:rPr lang="en-US" sz="2000" dirty="0">
                <a:latin typeface="Arial"/>
                <a:cs typeface="Arial"/>
              </a:rPr>
              <a:t> </a:t>
            </a:r>
          </a:p>
          <a:p>
            <a:pPr marL="342900" indent="-342900">
              <a:buFont typeface="Arial"/>
              <a:buChar char="•"/>
            </a:pPr>
            <a:endParaRPr lang="en-US" sz="2000">
              <a:latin typeface="Arial"/>
              <a:cs typeface="Arial"/>
            </a:endParaRPr>
          </a:p>
          <a:p>
            <a:pPr marL="342900" indent="-342900">
              <a:buFont typeface="Arial"/>
              <a:buChar char="•"/>
            </a:pPr>
            <a:r>
              <a:rPr lang="en-US" sz="2000" dirty="0">
                <a:latin typeface="Arial"/>
                <a:cs typeface="Segoe UI"/>
              </a:rPr>
              <a:t>Find out about the legal requirements for using a car or motorbike on the road on the GOV.UK website</a:t>
            </a:r>
            <a:r>
              <a:rPr lang="en-US" sz="2000" dirty="0">
                <a:latin typeface="Arial"/>
                <a:cs typeface="Arial"/>
              </a:rPr>
              <a:t> </a:t>
            </a:r>
          </a:p>
          <a:p>
            <a:pPr marL="342900" indent="-342900">
              <a:buFont typeface="Arial"/>
              <a:buChar char="•"/>
            </a:pPr>
            <a:endParaRPr lang="en-US" sz="2000">
              <a:latin typeface="Arial"/>
              <a:cs typeface="Arial"/>
            </a:endParaRPr>
          </a:p>
        </p:txBody>
      </p:sp>
      <p:pic>
        <p:nvPicPr>
          <p:cNvPr id="3" name="Picture 2" descr="On My Way Dude">
            <a:extLst>
              <a:ext uri="{FF2B5EF4-FFF2-40B4-BE49-F238E27FC236}">
                <a16:creationId xmlns:a16="http://schemas.microsoft.com/office/drawing/2014/main" id="{8BCD4610-CA1C-1949-869E-E8644031FF94}"/>
              </a:ext>
            </a:extLst>
          </p:cNvPr>
          <p:cNvPicPr>
            <a:picLocks noChangeAspect="1"/>
          </p:cNvPicPr>
          <p:nvPr/>
        </p:nvPicPr>
        <p:blipFill>
          <a:blip r:embed="rId3"/>
          <a:stretch>
            <a:fillRect/>
          </a:stretch>
        </p:blipFill>
        <p:spPr>
          <a:xfrm>
            <a:off x="9155232" y="4043"/>
            <a:ext cx="2407309" cy="2349800"/>
          </a:xfrm>
          <a:prstGeom prst="rect">
            <a:avLst/>
          </a:prstGeom>
        </p:spPr>
      </p:pic>
    </p:spTree>
    <p:extLst>
      <p:ext uri="{BB962C8B-B14F-4D97-AF65-F5344CB8AC3E}">
        <p14:creationId xmlns:p14="http://schemas.microsoft.com/office/powerpoint/2010/main" val="10675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a:extLst>
              <a:ext uri="{FF2B5EF4-FFF2-40B4-BE49-F238E27FC236}">
                <a16:creationId xmlns:a16="http://schemas.microsoft.com/office/drawing/2014/main" id="{57AA36D6-7697-4373-8120-081BEDE17129}"/>
              </a:ext>
            </a:extLst>
          </p:cNvPr>
          <p:cNvSpPr txBox="1"/>
          <p:nvPr/>
        </p:nvSpPr>
        <p:spPr>
          <a:xfrm>
            <a:off x="501460" y="2060720"/>
            <a:ext cx="11202068" cy="480131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Arial"/>
              <a:buChar char="•"/>
            </a:pPr>
            <a:r>
              <a:rPr lang="en-GB" sz="2000" dirty="0">
                <a:latin typeface="Arial"/>
                <a:cs typeface="Arial"/>
              </a:rPr>
              <a:t>Don’t leave laptops/mobile phones or wallets/purses out of your sight.</a:t>
            </a:r>
            <a:endParaRPr lang="en-US" dirty="0">
              <a:cs typeface="Calibri" panose="020F0502020204030204"/>
            </a:endParaRPr>
          </a:p>
          <a:p>
            <a:pPr marL="342900" indent="-342900">
              <a:lnSpc>
                <a:spcPct val="150000"/>
              </a:lnSpc>
              <a:buFont typeface="Arial"/>
              <a:buChar char="•"/>
            </a:pPr>
            <a:r>
              <a:rPr lang="en-GB" sz="2000" dirty="0">
                <a:latin typeface="Arial"/>
                <a:cs typeface="Arial"/>
              </a:rPr>
              <a:t>Keep doors locked all the time and lock windows when you go out.</a:t>
            </a:r>
            <a:endParaRPr lang="en-GB" dirty="0">
              <a:latin typeface="Arial"/>
              <a:cs typeface="Arial"/>
            </a:endParaRPr>
          </a:p>
          <a:p>
            <a:pPr marL="342900" indent="-342900">
              <a:lnSpc>
                <a:spcPct val="150000"/>
              </a:lnSpc>
              <a:buFont typeface="Arial"/>
              <a:buChar char="•"/>
            </a:pPr>
            <a:r>
              <a:rPr lang="en-GB" sz="2000" dirty="0">
                <a:latin typeface="Arial"/>
                <a:cs typeface="Arial"/>
              </a:rPr>
              <a:t>When entering your accommodation, don't hold the door for other people so that they can get in the building</a:t>
            </a:r>
            <a:endParaRPr lang="en-GB" dirty="0">
              <a:latin typeface="Arial"/>
              <a:cs typeface="Arial"/>
            </a:endParaRPr>
          </a:p>
          <a:p>
            <a:pPr marL="342900" indent="-342900">
              <a:lnSpc>
                <a:spcPct val="150000"/>
              </a:lnSpc>
              <a:buFont typeface="Arial"/>
              <a:buChar char="•"/>
            </a:pPr>
            <a:r>
              <a:rPr lang="en-GB" sz="2000" dirty="0">
                <a:latin typeface="Arial"/>
                <a:cs typeface="Arial"/>
              </a:rPr>
              <a:t>Keep valuable items hidden when you are walking around, especially at night</a:t>
            </a:r>
            <a:endParaRPr lang="en-GB" dirty="0">
              <a:latin typeface="Arial"/>
              <a:cs typeface="Arial"/>
            </a:endParaRPr>
          </a:p>
          <a:p>
            <a:pPr marL="342900" indent="-342900">
              <a:lnSpc>
                <a:spcPct val="150000"/>
              </a:lnSpc>
              <a:buFont typeface="Arial"/>
              <a:buChar char="•"/>
            </a:pPr>
            <a:r>
              <a:rPr lang="en-GB" sz="2000" dirty="0">
                <a:latin typeface="Arial"/>
                <a:cs typeface="Arial"/>
              </a:rPr>
              <a:t>Security Services operate a lost property system on campus</a:t>
            </a:r>
          </a:p>
          <a:p>
            <a:pPr marL="342900" indent="-342900">
              <a:lnSpc>
                <a:spcPct val="150000"/>
              </a:lnSpc>
              <a:buFont typeface="Arial"/>
              <a:buChar char="•"/>
            </a:pPr>
            <a:r>
              <a:rPr lang="en-US" sz="2000">
                <a:latin typeface="Arial"/>
                <a:cs typeface="Arial"/>
              </a:rPr>
              <a:t>Register your possessions for free with </a:t>
            </a:r>
            <a:r>
              <a:rPr lang="en-US" sz="2000" dirty="0">
                <a:latin typeface="Arial"/>
                <a:cs typeface="Arial"/>
                <a:hlinkClick r:id="rId3">
                  <a:extLst>
                    <a:ext uri="{A12FA001-AC4F-418D-AE19-62706E023703}">
                      <ahyp:hlinkClr xmlns:ahyp="http://schemas.microsoft.com/office/drawing/2018/hyperlinkcolor" val="tx"/>
                    </a:ext>
                  </a:extLst>
                </a:hlinkClick>
              </a:rPr>
              <a:t>Immobilise.com</a:t>
            </a:r>
            <a:r>
              <a:rPr lang="en-US" sz="2000">
                <a:latin typeface="Arial"/>
                <a:cs typeface="Arial"/>
              </a:rPr>
              <a:t>.com so that the Police can return any stolen items, if found</a:t>
            </a:r>
            <a:endParaRPr lang="en-GB" sz="2000">
              <a:latin typeface="Arial"/>
              <a:cs typeface="Arial"/>
            </a:endParaRPr>
          </a:p>
          <a:p>
            <a:pPr marL="342900" indent="-342900">
              <a:lnSpc>
                <a:spcPct val="150000"/>
              </a:lnSpc>
              <a:buFont typeface="Arial"/>
              <a:buChar char="•"/>
            </a:pPr>
            <a:r>
              <a:rPr lang="en-US" sz="2000" dirty="0">
                <a:latin typeface="Arial"/>
                <a:cs typeface="Arial"/>
              </a:rPr>
              <a:t>Check if your accommodation includes contents insurance</a:t>
            </a:r>
            <a:endParaRPr lang="en-GB" sz="2000" dirty="0">
              <a:latin typeface="Arial"/>
              <a:cs typeface="Arial"/>
            </a:endParaRPr>
          </a:p>
          <a:p>
            <a:pPr marL="342900" indent="-342900">
              <a:buFont typeface="Arial"/>
              <a:buChar char="•"/>
            </a:pPr>
            <a:endParaRPr lang="en-GB" sz="2000" dirty="0">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7227594"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lang="en-US">
                <a:solidFill>
                  <a:srgbClr val="000000"/>
                </a:solidFill>
                <a:latin typeface="Arial"/>
                <a:cs typeface="Times New Roman"/>
              </a:rPr>
              <a:t>Your belongings</a:t>
            </a:r>
            <a:endParaRPr kumimoji="0" lang="en-US" sz="4400" b="0" i="0" u="none" strike="noStrike" kern="1200" cap="none" spc="0" normalizeH="0" baseline="0" noProof="0">
              <a:ln>
                <a:noFill/>
              </a:ln>
              <a:solidFill>
                <a:srgbClr val="000000"/>
              </a:solidFill>
              <a:effectLst/>
              <a:uLnTx/>
              <a:uFillTx/>
              <a:latin typeface="Arial"/>
              <a:cs typeface="Times New Roman"/>
            </a:endParaRPr>
          </a:p>
        </p:txBody>
      </p:sp>
      <p:pic>
        <p:nvPicPr>
          <p:cNvPr id="2" name="Picture 1" descr="A cartoon of a child sleeping on a small house&#10;&#10;Description automatically generated">
            <a:extLst>
              <a:ext uri="{FF2B5EF4-FFF2-40B4-BE49-F238E27FC236}">
                <a16:creationId xmlns:a16="http://schemas.microsoft.com/office/drawing/2014/main" id="{E6FB0E64-C4B2-2D33-11E5-C2DA1E65B9E8}"/>
              </a:ext>
            </a:extLst>
          </p:cNvPr>
          <p:cNvPicPr>
            <a:picLocks noChangeAspect="1"/>
          </p:cNvPicPr>
          <p:nvPr/>
        </p:nvPicPr>
        <p:blipFill>
          <a:blip r:embed="rId4"/>
          <a:stretch>
            <a:fillRect/>
          </a:stretch>
        </p:blipFill>
        <p:spPr>
          <a:xfrm>
            <a:off x="8974885" y="-181155"/>
            <a:ext cx="3213700" cy="2978990"/>
          </a:xfrm>
          <a:prstGeom prst="rect">
            <a:avLst/>
          </a:prstGeom>
        </p:spPr>
      </p:pic>
    </p:spTree>
    <p:extLst>
      <p:ext uri="{BB962C8B-B14F-4D97-AF65-F5344CB8AC3E}">
        <p14:creationId xmlns:p14="http://schemas.microsoft.com/office/powerpoint/2010/main" val="180014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610B75DC-A25D-E1A0-7EEE-95648B195258}"/>
              </a:ext>
            </a:extLst>
          </p:cNvPr>
          <p:cNvSpPr>
            <a:spLocks noGrp="1"/>
          </p:cNvSpPr>
          <p:nvPr/>
        </p:nvSpPr>
        <p:spPr>
          <a:xfrm>
            <a:off x="516704" y="2517690"/>
            <a:ext cx="10612581" cy="1050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br>
              <a:rPr lang="en-GB" sz="4000" b="1" dirty="0">
                <a:latin typeface="Arial"/>
                <a:cs typeface="Arial"/>
              </a:rPr>
            </a:br>
            <a:br>
              <a:rPr lang="en-GB" sz="4000" b="1" dirty="0">
                <a:latin typeface="Arial"/>
                <a:cs typeface="Arial"/>
              </a:rPr>
            </a:br>
            <a:endParaRPr lang="en-GB" sz="4000" b="1">
              <a:solidFill>
                <a:schemeClr val="bg1"/>
              </a:solidFill>
              <a:latin typeface="Arial"/>
              <a:cs typeface="Arial"/>
            </a:endParaRPr>
          </a:p>
          <a:p>
            <a:pPr algn="l">
              <a:lnSpc>
                <a:spcPct val="150000"/>
              </a:lnSpc>
            </a:pPr>
            <a:endParaRPr lang="en-GB" sz="2400" b="1">
              <a:solidFill>
                <a:schemeClr val="bg1"/>
              </a:solidFill>
              <a:latin typeface="Arial"/>
              <a:cs typeface="Arial"/>
            </a:endParaRPr>
          </a:p>
        </p:txBody>
      </p:sp>
      <p:sp>
        <p:nvSpPr>
          <p:cNvPr id="3" name="TextBox 2">
            <a:extLst>
              <a:ext uri="{FF2B5EF4-FFF2-40B4-BE49-F238E27FC236}">
                <a16:creationId xmlns:a16="http://schemas.microsoft.com/office/drawing/2014/main" id="{E29617C7-E40A-A3CD-3659-9B6D493684FE}"/>
              </a:ext>
            </a:extLst>
          </p:cNvPr>
          <p:cNvSpPr txBox="1"/>
          <p:nvPr/>
        </p:nvSpPr>
        <p:spPr>
          <a:xfrm>
            <a:off x="1385637" y="3200400"/>
            <a:ext cx="60819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latin typeface="Arial"/>
              </a:rPr>
              <a:t>Fraud and Scams</a:t>
            </a:r>
            <a:endParaRPr lang="en-US"/>
          </a:p>
        </p:txBody>
      </p:sp>
    </p:spTree>
    <p:extLst>
      <p:ext uri="{BB962C8B-B14F-4D97-AF65-F5344CB8AC3E}">
        <p14:creationId xmlns:p14="http://schemas.microsoft.com/office/powerpoint/2010/main" val="382152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67172" y="1123618"/>
            <a:ext cx="10663783"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lang="en-US">
                <a:solidFill>
                  <a:srgbClr val="000000"/>
                </a:solidFill>
                <a:latin typeface="Arial"/>
                <a:cs typeface="Times New Roman"/>
              </a:rPr>
              <a:t>Fraud</a:t>
            </a:r>
            <a:r>
              <a:rPr kumimoji="0" lang="en-US" sz="4400" b="1" i="0" u="none" strike="noStrike" kern="1200" cap="none" spc="0" normalizeH="0" baseline="0" noProof="0">
                <a:ln>
                  <a:noFill/>
                </a:ln>
                <a:solidFill>
                  <a:srgbClr val="000000"/>
                </a:solidFill>
                <a:effectLst/>
                <a:uLnTx/>
                <a:uFillTx/>
                <a:latin typeface="Arial"/>
                <a:cs typeface="Times New Roman"/>
              </a:rPr>
              <a:t> and </a:t>
            </a:r>
            <a:r>
              <a:rPr lang="en-US">
                <a:solidFill>
                  <a:srgbClr val="000000"/>
                </a:solidFill>
                <a:latin typeface="Arial"/>
                <a:cs typeface="Times New Roman"/>
              </a:rPr>
              <a:t>Scams: What to look out for </a:t>
            </a:r>
            <a:endParaRPr lang="en-US" i="0" u="none" strike="noStrike" kern="1200" cap="none" spc="0" normalizeH="0" baseline="0" noProof="0">
              <a:ln>
                <a:noFill/>
              </a:ln>
              <a:solidFill>
                <a:srgbClr val="000000"/>
              </a:solidFill>
              <a:effectLst/>
              <a:uLnTx/>
              <a:uFillTx/>
              <a:latin typeface="Arial"/>
              <a:cs typeface="Times New Roman"/>
            </a:endParaRPr>
          </a:p>
        </p:txBody>
      </p:sp>
      <p:sp>
        <p:nvSpPr>
          <p:cNvPr id="6" name="Rectangle 5">
            <a:extLst>
              <a:ext uri="{FF2B5EF4-FFF2-40B4-BE49-F238E27FC236}">
                <a16:creationId xmlns:a16="http://schemas.microsoft.com/office/drawing/2014/main" id="{747848D4-C3B0-5341-1653-0E817DF9260F}"/>
              </a:ext>
            </a:extLst>
          </p:cNvPr>
          <p:cNvSpPr/>
          <p:nvPr/>
        </p:nvSpPr>
        <p:spPr>
          <a:xfrm>
            <a:off x="968086" y="2166747"/>
            <a:ext cx="3232726" cy="1258454"/>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latin typeface="Arial"/>
                <a:cs typeface="Arial"/>
              </a:rPr>
              <a:t>A CRIME</a:t>
            </a:r>
            <a:endParaRPr lang="en-GB" sz="2400">
              <a:solidFill>
                <a:srgbClr val="000000"/>
              </a:solidFill>
              <a:latin typeface="Arial"/>
              <a:cs typeface="Arial"/>
            </a:endParaRPr>
          </a:p>
        </p:txBody>
      </p:sp>
      <p:sp>
        <p:nvSpPr>
          <p:cNvPr id="10" name="TextBox 9">
            <a:extLst>
              <a:ext uri="{FF2B5EF4-FFF2-40B4-BE49-F238E27FC236}">
                <a16:creationId xmlns:a16="http://schemas.microsoft.com/office/drawing/2014/main" id="{805343F9-B0BF-1F36-1A0C-5E75BE3B1D8E}"/>
              </a:ext>
            </a:extLst>
          </p:cNvPr>
          <p:cNvSpPr txBox="1"/>
          <p:nvPr/>
        </p:nvSpPr>
        <p:spPr>
          <a:xfrm>
            <a:off x="968854" y="3610757"/>
            <a:ext cx="3400903"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 lvl="1">
              <a:lnSpc>
                <a:spcPct val="90000"/>
              </a:lnSpc>
              <a:spcAft>
                <a:spcPts val="800"/>
              </a:spcAft>
              <a:defRPr/>
            </a:pPr>
            <a:r>
              <a:rPr lang="en-GB" sz="2000">
                <a:solidFill>
                  <a:srgbClr val="000000"/>
                </a:solidFill>
                <a:latin typeface="Arial"/>
                <a:cs typeface="Arial"/>
              </a:rPr>
              <a:t>A national trend in fraud and scams targeting </a:t>
            </a:r>
            <a:r>
              <a:rPr lang="en-GB" sz="2000" b="1">
                <a:solidFill>
                  <a:srgbClr val="000000"/>
                </a:solidFill>
                <a:latin typeface="Arial"/>
                <a:cs typeface="Arial"/>
              </a:rPr>
              <a:t>international students</a:t>
            </a:r>
            <a:endParaRPr lang="en-GB" sz="2000">
              <a:solidFill>
                <a:srgbClr val="000000"/>
              </a:solidFill>
              <a:latin typeface="Arial"/>
              <a:cs typeface="Arial"/>
            </a:endParaRPr>
          </a:p>
        </p:txBody>
      </p:sp>
      <p:sp>
        <p:nvSpPr>
          <p:cNvPr id="7" name="Rectangle 6">
            <a:extLst>
              <a:ext uri="{FF2B5EF4-FFF2-40B4-BE49-F238E27FC236}">
                <a16:creationId xmlns:a16="http://schemas.microsoft.com/office/drawing/2014/main" id="{51A2B719-4088-121B-3AE5-C22D1DC176D5}"/>
              </a:ext>
            </a:extLst>
          </p:cNvPr>
          <p:cNvSpPr/>
          <p:nvPr/>
        </p:nvSpPr>
        <p:spPr>
          <a:xfrm>
            <a:off x="4567286" y="2167492"/>
            <a:ext cx="3636817" cy="1258454"/>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rgbClr val="000000"/>
                </a:solidFill>
                <a:latin typeface="Arial"/>
                <a:cs typeface="Arial"/>
              </a:rPr>
              <a:t>FAKE IDENTITIES</a:t>
            </a:r>
            <a:endParaRPr lang="en-US">
              <a:solidFill>
                <a:srgbClr val="000000"/>
              </a:solidFill>
              <a:latin typeface="Arial"/>
              <a:cs typeface="Arial"/>
            </a:endParaRPr>
          </a:p>
        </p:txBody>
      </p:sp>
      <p:sp>
        <p:nvSpPr>
          <p:cNvPr id="11" name="TextBox 10">
            <a:extLst>
              <a:ext uri="{FF2B5EF4-FFF2-40B4-BE49-F238E27FC236}">
                <a16:creationId xmlns:a16="http://schemas.microsoft.com/office/drawing/2014/main" id="{201DC282-7702-1369-02BB-E75CF11D0AFB}"/>
              </a:ext>
            </a:extLst>
          </p:cNvPr>
          <p:cNvSpPr txBox="1"/>
          <p:nvPr/>
        </p:nvSpPr>
        <p:spPr>
          <a:xfrm>
            <a:off x="4561324" y="3612394"/>
            <a:ext cx="3955204" cy="195951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 lvl="1">
              <a:lnSpc>
                <a:spcPct val="90000"/>
              </a:lnSpc>
              <a:spcAft>
                <a:spcPts val="800"/>
              </a:spcAft>
              <a:defRPr/>
            </a:pPr>
            <a:r>
              <a:rPr lang="en-GB" sz="2000" dirty="0">
                <a:solidFill>
                  <a:srgbClr val="000000"/>
                </a:solidFill>
                <a:latin typeface="Arial"/>
                <a:cs typeface="Arial"/>
              </a:rPr>
              <a:t>Does it look </a:t>
            </a:r>
            <a:r>
              <a:rPr lang="en-GB" sz="2000" b="1" dirty="0">
                <a:solidFill>
                  <a:srgbClr val="000000"/>
                </a:solidFill>
                <a:latin typeface="Arial"/>
                <a:cs typeface="Arial"/>
              </a:rPr>
              <a:t>too good to be true</a:t>
            </a:r>
            <a:r>
              <a:rPr lang="en-GB" sz="2000" dirty="0">
                <a:solidFill>
                  <a:srgbClr val="000000"/>
                </a:solidFill>
                <a:latin typeface="Arial"/>
                <a:cs typeface="Arial"/>
              </a:rPr>
              <a:t>? </a:t>
            </a:r>
            <a:endParaRPr lang="en-GB" sz="2000" dirty="0">
              <a:latin typeface="Arial"/>
              <a:cs typeface="Arial"/>
            </a:endParaRPr>
          </a:p>
          <a:p>
            <a:pPr marL="1270" lvl="1">
              <a:lnSpc>
                <a:spcPct val="90000"/>
              </a:lnSpc>
              <a:spcAft>
                <a:spcPts val="800"/>
              </a:spcAft>
              <a:defRPr/>
            </a:pPr>
            <a:r>
              <a:rPr lang="en-GB" sz="2000" dirty="0">
                <a:solidFill>
                  <a:srgbClr val="000000"/>
                </a:solidFill>
                <a:latin typeface="Arial"/>
                <a:cs typeface="Arial"/>
              </a:rPr>
              <a:t>Does it </a:t>
            </a:r>
            <a:r>
              <a:rPr lang="en-GB" sz="2000" b="1" dirty="0">
                <a:solidFill>
                  <a:srgbClr val="000000"/>
                </a:solidFill>
                <a:latin typeface="Arial"/>
                <a:cs typeface="Arial"/>
              </a:rPr>
              <a:t>seem real</a:t>
            </a:r>
            <a:r>
              <a:rPr lang="en-GB" sz="2000" dirty="0">
                <a:solidFill>
                  <a:srgbClr val="000000"/>
                </a:solidFill>
                <a:latin typeface="Arial"/>
                <a:cs typeface="Arial"/>
              </a:rPr>
              <a:t>? </a:t>
            </a:r>
            <a:endParaRPr lang="en-GB" sz="2000" dirty="0">
              <a:latin typeface="Arial"/>
              <a:cs typeface="Arial"/>
            </a:endParaRPr>
          </a:p>
          <a:p>
            <a:pPr marL="1270" lvl="1">
              <a:lnSpc>
                <a:spcPct val="90000"/>
              </a:lnSpc>
              <a:spcAft>
                <a:spcPts val="800"/>
              </a:spcAft>
              <a:defRPr/>
            </a:pPr>
            <a:r>
              <a:rPr lang="en-GB" sz="2000" dirty="0">
                <a:solidFill>
                  <a:srgbClr val="000000"/>
                </a:solidFill>
                <a:latin typeface="Arial"/>
                <a:cs typeface="Arial"/>
              </a:rPr>
              <a:t>Do they </a:t>
            </a:r>
            <a:r>
              <a:rPr lang="en-GB" sz="2000" b="1" dirty="0">
                <a:solidFill>
                  <a:srgbClr val="000000"/>
                </a:solidFill>
                <a:latin typeface="Arial"/>
                <a:cs typeface="Arial"/>
              </a:rPr>
              <a:t>speak your native language </a:t>
            </a:r>
            <a:r>
              <a:rPr lang="en-GB" sz="2000" dirty="0">
                <a:solidFill>
                  <a:srgbClr val="000000"/>
                </a:solidFill>
                <a:latin typeface="Arial"/>
                <a:cs typeface="Arial"/>
              </a:rPr>
              <a:t>or contact you through specific channels (</a:t>
            </a:r>
            <a:r>
              <a:rPr lang="en-GB" sz="2000" dirty="0" err="1">
                <a:solidFill>
                  <a:srgbClr val="000000"/>
                </a:solidFill>
                <a:latin typeface="Arial"/>
                <a:cs typeface="Arial"/>
              </a:rPr>
              <a:t>ie</a:t>
            </a:r>
            <a:r>
              <a:rPr lang="en-GB" sz="2000" dirty="0">
                <a:solidFill>
                  <a:srgbClr val="000000"/>
                </a:solidFill>
                <a:latin typeface="Arial"/>
                <a:cs typeface="Arial"/>
              </a:rPr>
              <a:t>. WeChat)?</a:t>
            </a:r>
          </a:p>
        </p:txBody>
      </p:sp>
      <p:sp>
        <p:nvSpPr>
          <p:cNvPr id="8" name="Rectangle 7">
            <a:extLst>
              <a:ext uri="{FF2B5EF4-FFF2-40B4-BE49-F238E27FC236}">
                <a16:creationId xmlns:a16="http://schemas.microsoft.com/office/drawing/2014/main" id="{4CE440FE-3259-AA46-E426-B13C99CFE062}"/>
              </a:ext>
            </a:extLst>
          </p:cNvPr>
          <p:cNvSpPr/>
          <p:nvPr/>
        </p:nvSpPr>
        <p:spPr>
          <a:xfrm>
            <a:off x="8519557" y="2167491"/>
            <a:ext cx="3428999" cy="1258454"/>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rgbClr val="000000"/>
                </a:solidFill>
                <a:latin typeface="Arial"/>
                <a:cs typeface="Arial"/>
              </a:rPr>
              <a:t>ASKING TO PAY MONEY</a:t>
            </a:r>
            <a:endParaRPr lang="en-US">
              <a:solidFill>
                <a:srgbClr val="000000"/>
              </a:solidFill>
              <a:latin typeface="Arial"/>
              <a:cs typeface="Arial"/>
            </a:endParaRPr>
          </a:p>
        </p:txBody>
      </p:sp>
      <p:sp>
        <p:nvSpPr>
          <p:cNvPr id="12" name="TextBox 11">
            <a:extLst>
              <a:ext uri="{FF2B5EF4-FFF2-40B4-BE49-F238E27FC236}">
                <a16:creationId xmlns:a16="http://schemas.microsoft.com/office/drawing/2014/main" id="{0B9D1AC0-978C-C12C-1FD3-9E44DDD17400}"/>
              </a:ext>
            </a:extLst>
          </p:cNvPr>
          <p:cNvSpPr txBox="1"/>
          <p:nvPr/>
        </p:nvSpPr>
        <p:spPr>
          <a:xfrm>
            <a:off x="8514366" y="3611503"/>
            <a:ext cx="3562540" cy="195951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 lvl="1">
              <a:lnSpc>
                <a:spcPct val="90000"/>
              </a:lnSpc>
              <a:spcAft>
                <a:spcPts val="800"/>
              </a:spcAft>
              <a:defRPr/>
            </a:pPr>
            <a:r>
              <a:rPr lang="en-GB" sz="2000" dirty="0">
                <a:solidFill>
                  <a:srgbClr val="000000"/>
                </a:solidFill>
                <a:latin typeface="Arial"/>
                <a:cs typeface="Arial"/>
              </a:rPr>
              <a:t>Whether big or small</a:t>
            </a:r>
            <a:r>
              <a:rPr lang="en-GB" sz="2000" b="1" dirty="0">
                <a:solidFill>
                  <a:srgbClr val="000000"/>
                </a:solidFill>
                <a:latin typeface="Arial"/>
                <a:cs typeface="Arial"/>
              </a:rPr>
              <a:t> never pay any money, especially in advance.</a:t>
            </a:r>
            <a:endParaRPr lang="en-GB" sz="2000" dirty="0">
              <a:latin typeface="Arial"/>
              <a:cs typeface="Arial"/>
            </a:endParaRPr>
          </a:p>
          <a:p>
            <a:pPr marL="1270" lvl="1">
              <a:lnSpc>
                <a:spcPct val="90000"/>
              </a:lnSpc>
              <a:spcAft>
                <a:spcPts val="800"/>
              </a:spcAft>
              <a:defRPr/>
            </a:pPr>
            <a:r>
              <a:rPr lang="en-GB" sz="2000" dirty="0">
                <a:solidFill>
                  <a:srgbClr val="000000"/>
                </a:solidFill>
                <a:latin typeface="Arial"/>
                <a:cs typeface="Arial"/>
              </a:rPr>
              <a:t>If you're pressured into paying,</a:t>
            </a:r>
            <a:r>
              <a:rPr lang="en-GB" sz="2000" b="1" dirty="0">
                <a:solidFill>
                  <a:srgbClr val="000000"/>
                </a:solidFill>
                <a:latin typeface="Arial"/>
                <a:cs typeface="Arial"/>
              </a:rPr>
              <a:t> it's probably a scam</a:t>
            </a:r>
          </a:p>
          <a:p>
            <a:pPr marL="1270" lvl="1">
              <a:lnSpc>
                <a:spcPct val="90000"/>
              </a:lnSpc>
              <a:spcAft>
                <a:spcPts val="800"/>
              </a:spcAft>
              <a:defRPr/>
            </a:pPr>
            <a:endParaRPr lang="en-GB" sz="2000">
              <a:solidFill>
                <a:srgbClr val="000000"/>
              </a:solidFill>
              <a:latin typeface="Arial"/>
              <a:cs typeface="Arial"/>
            </a:endParaRPr>
          </a:p>
        </p:txBody>
      </p:sp>
      <p:sp>
        <p:nvSpPr>
          <p:cNvPr id="4" name="TextBox 3">
            <a:extLst>
              <a:ext uri="{FF2B5EF4-FFF2-40B4-BE49-F238E27FC236}">
                <a16:creationId xmlns:a16="http://schemas.microsoft.com/office/drawing/2014/main" id="{A87596BC-649B-1F0F-6DED-6AA29F388514}"/>
              </a:ext>
            </a:extLst>
          </p:cNvPr>
          <p:cNvSpPr txBox="1"/>
          <p:nvPr/>
        </p:nvSpPr>
        <p:spPr>
          <a:xfrm>
            <a:off x="970935" y="6022257"/>
            <a:ext cx="102624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cs typeface="Arial"/>
              </a:rPr>
              <a:t>If you experience a fraud or scam our Harassment and Misconduct Team can help</a:t>
            </a:r>
            <a:endParaRPr lang="en-US" b="1">
              <a:ea typeface="Calibri"/>
              <a:cs typeface="Calibri"/>
            </a:endParaRPr>
          </a:p>
        </p:txBody>
      </p:sp>
    </p:spTree>
    <p:extLst>
      <p:ext uri="{BB962C8B-B14F-4D97-AF65-F5344CB8AC3E}">
        <p14:creationId xmlns:p14="http://schemas.microsoft.com/office/powerpoint/2010/main" val="75341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7" grpId="0" animBg="1"/>
      <p:bldP spid="11" grpId="0"/>
      <p:bldP spid="8"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10663782"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kumimoji="0" lang="en-US" sz="4400" b="1" i="0" u="none" strike="noStrike" kern="1200" cap="none" spc="0" normalizeH="0" baseline="0" noProof="0">
                <a:ln>
                  <a:noFill/>
                </a:ln>
                <a:solidFill>
                  <a:srgbClr val="000000"/>
                </a:solidFill>
                <a:effectLst/>
                <a:uLnTx/>
                <a:uFillTx/>
                <a:latin typeface="Arial"/>
                <a:cs typeface="Times New Roman"/>
              </a:rPr>
              <a:t>Fraud and Scams</a:t>
            </a:r>
            <a:r>
              <a:rPr lang="en-US">
                <a:solidFill>
                  <a:srgbClr val="000000"/>
                </a:solidFill>
                <a:latin typeface="Arial"/>
                <a:cs typeface="Times New Roman"/>
              </a:rPr>
              <a:t>: Things to remember</a:t>
            </a:r>
            <a:endParaRPr lang="en-US" sz="4400" b="1" i="0" u="none" strike="noStrike" kern="1200" cap="none" spc="0" normalizeH="0" baseline="0" noProof="0">
              <a:ln>
                <a:noFill/>
              </a:ln>
              <a:solidFill>
                <a:srgbClr val="000000"/>
              </a:solidFill>
              <a:effectLst/>
              <a:uLnTx/>
              <a:uFillTx/>
              <a:latin typeface="Arial"/>
              <a:cs typeface="Times New Roman"/>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3200" b="0" i="0" u="none" strike="noStrike" kern="1200" cap="none" spc="0" normalizeH="0" baseline="0" noProof="0">
              <a:ln>
                <a:noFill/>
              </a:ln>
              <a:solidFill>
                <a:srgbClr val="000000"/>
              </a:solidFill>
              <a:effectLst/>
              <a:uLnTx/>
              <a:uFillTx/>
              <a:latin typeface="Arial"/>
              <a:cs typeface="Times New Roman"/>
            </a:endParaRPr>
          </a:p>
        </p:txBody>
      </p:sp>
      <p:sp>
        <p:nvSpPr>
          <p:cNvPr id="3" name="TextBox 2">
            <a:extLst>
              <a:ext uri="{FF2B5EF4-FFF2-40B4-BE49-F238E27FC236}">
                <a16:creationId xmlns:a16="http://schemas.microsoft.com/office/drawing/2014/main" id="{519A1F63-D5C2-F352-6DEC-58C900D84990}"/>
              </a:ext>
            </a:extLst>
          </p:cNvPr>
          <p:cNvSpPr txBox="1"/>
          <p:nvPr/>
        </p:nvSpPr>
        <p:spPr>
          <a:xfrm>
            <a:off x="575733" y="2138994"/>
            <a:ext cx="1104053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Symbol"/>
              <a:buChar char="•"/>
            </a:pPr>
            <a:r>
              <a:rPr lang="en-US" sz="2000" dirty="0">
                <a:latin typeface="Arial"/>
                <a:cs typeface="Arial"/>
              </a:rPr>
              <a:t>It’s always OK to end the call and ignore a message, even if the person claims to be from an official </a:t>
            </a:r>
            <a:r>
              <a:rPr lang="en-US" sz="2000" dirty="0" err="1">
                <a:latin typeface="Arial"/>
                <a:cs typeface="Arial"/>
              </a:rPr>
              <a:t>organisation</a:t>
            </a:r>
            <a:r>
              <a:rPr lang="en-US" sz="2000" dirty="0">
                <a:latin typeface="Arial"/>
                <a:cs typeface="Arial"/>
              </a:rPr>
              <a:t>. Checking will never cost you anything! </a:t>
            </a:r>
          </a:p>
          <a:p>
            <a:pPr marL="228600" indent="-228600">
              <a:buFont typeface="Symbol"/>
              <a:buChar char="•"/>
            </a:pPr>
            <a:endParaRPr lang="en-US" sz="2000">
              <a:latin typeface="Arial"/>
              <a:cs typeface="Arial"/>
            </a:endParaRPr>
          </a:p>
          <a:p>
            <a:pPr marL="228600" indent="-228600">
              <a:buFont typeface="Symbol"/>
              <a:buChar char="•"/>
            </a:pPr>
            <a:r>
              <a:rPr lang="en-US" sz="2000" dirty="0" err="1">
                <a:latin typeface="Arial"/>
                <a:cs typeface="Arial"/>
              </a:rPr>
              <a:t>Organisations</a:t>
            </a:r>
            <a:r>
              <a:rPr lang="en-US" sz="2000" dirty="0">
                <a:latin typeface="Arial"/>
                <a:cs typeface="Arial"/>
              </a:rPr>
              <a:t> including banks, the police, the Home Office and the University will NEVER contact you to demand payment via phone, text or any other platform.  </a:t>
            </a:r>
          </a:p>
          <a:p>
            <a:pPr marL="228600" indent="-228600">
              <a:buFont typeface="Symbol"/>
              <a:buChar char="•"/>
            </a:pPr>
            <a:endParaRPr lang="en-US" sz="2000">
              <a:latin typeface="Arial"/>
              <a:cs typeface="Arial"/>
            </a:endParaRPr>
          </a:p>
          <a:p>
            <a:pPr marL="228600" indent="-228600">
              <a:buFont typeface="Symbol"/>
              <a:buChar char="•"/>
            </a:pPr>
            <a:r>
              <a:rPr lang="en-US" sz="2000" dirty="0">
                <a:latin typeface="Arial"/>
                <a:cs typeface="Arial"/>
              </a:rPr>
              <a:t>Banks will NEVER contact you to ask you to open new accounts and transfer current funds.  </a:t>
            </a:r>
          </a:p>
          <a:p>
            <a:pPr marL="228600" indent="-228600">
              <a:buFont typeface="Symbol"/>
              <a:buChar char="•"/>
            </a:pPr>
            <a:endParaRPr lang="en-US" sz="2000">
              <a:latin typeface="Arial"/>
              <a:cs typeface="Arial"/>
            </a:endParaRPr>
          </a:p>
          <a:p>
            <a:pPr marL="228600" indent="-228600">
              <a:buFont typeface="Symbol"/>
              <a:buChar char="•"/>
            </a:pPr>
            <a:r>
              <a:rPr lang="en-US" sz="2000" dirty="0">
                <a:latin typeface="Arial"/>
                <a:cs typeface="Arial"/>
              </a:rPr>
              <a:t>The University will NEVER send you a payment link through a message. Only use official University payment portals </a:t>
            </a:r>
          </a:p>
          <a:p>
            <a:pPr marL="228600" indent="-228600">
              <a:buFont typeface="Symbol"/>
              <a:buChar char="•"/>
            </a:pPr>
            <a:endParaRPr lang="en-US" sz="2000">
              <a:latin typeface="Arial"/>
              <a:cs typeface="Arial"/>
            </a:endParaRPr>
          </a:p>
          <a:p>
            <a:r>
              <a:rPr lang="en-US" sz="2000" b="1" dirty="0">
                <a:latin typeface="Arial"/>
                <a:cs typeface="Segoe UI"/>
              </a:rPr>
              <a:t>For more information about spotting fraud and scams, </a:t>
            </a:r>
            <a:r>
              <a:rPr lang="en-US" sz="2000" b="1" dirty="0">
                <a:latin typeface="Arial"/>
                <a:cs typeface="Segoe UI"/>
                <a:hlinkClick r:id="rId3"/>
              </a:rPr>
              <a:t>register to attend our Money and Banking webinar</a:t>
            </a:r>
          </a:p>
          <a:p>
            <a:endParaRPr lang="en-US" sz="2000" b="1" dirty="0">
              <a:latin typeface="Arial"/>
              <a:cs typeface="Segoe UI"/>
            </a:endParaRPr>
          </a:p>
        </p:txBody>
      </p:sp>
    </p:spTree>
    <p:extLst>
      <p:ext uri="{BB962C8B-B14F-4D97-AF65-F5344CB8AC3E}">
        <p14:creationId xmlns:p14="http://schemas.microsoft.com/office/powerpoint/2010/main" val="37788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610B75DC-A25D-E1A0-7EEE-95648B195258}"/>
              </a:ext>
            </a:extLst>
          </p:cNvPr>
          <p:cNvSpPr>
            <a:spLocks noGrp="1"/>
          </p:cNvSpPr>
          <p:nvPr/>
        </p:nvSpPr>
        <p:spPr>
          <a:xfrm>
            <a:off x="546783" y="4001585"/>
            <a:ext cx="10612581" cy="1050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br>
              <a:rPr lang="en-GB" sz="4000" b="1">
                <a:latin typeface="Arial"/>
                <a:cs typeface="Arial"/>
              </a:rPr>
            </a:br>
            <a:r>
              <a:rPr lang="en-GB" sz="4400" b="1" dirty="0">
                <a:latin typeface="Arial"/>
                <a:cs typeface="Arial"/>
              </a:rPr>
              <a:t>Alcohol safety in the UK</a:t>
            </a:r>
            <a:br>
              <a:rPr lang="en-GB" sz="4000" b="1">
                <a:latin typeface="Arial"/>
                <a:cs typeface="Arial"/>
              </a:rPr>
            </a:br>
            <a:endParaRPr lang="en-GB" sz="4000" b="1">
              <a:solidFill>
                <a:schemeClr val="bg1"/>
              </a:solidFill>
              <a:latin typeface="Arial"/>
              <a:cs typeface="Arial"/>
            </a:endParaRPr>
          </a:p>
          <a:p>
            <a:pPr algn="l">
              <a:lnSpc>
                <a:spcPct val="150000"/>
              </a:lnSpc>
            </a:pPr>
            <a:endParaRPr lang="en-GB" sz="2400" b="1">
              <a:solidFill>
                <a:schemeClr val="bg1"/>
              </a:solidFill>
              <a:latin typeface="Arial"/>
              <a:cs typeface="Arial"/>
            </a:endParaRPr>
          </a:p>
        </p:txBody>
      </p:sp>
    </p:spTree>
    <p:extLst>
      <p:ext uri="{BB962C8B-B14F-4D97-AF65-F5344CB8AC3E}">
        <p14:creationId xmlns:p14="http://schemas.microsoft.com/office/powerpoint/2010/main" val="3530317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B5EE3-3F28-F073-67C2-B83835A4E0C1}"/>
              </a:ext>
            </a:extLst>
          </p:cNvPr>
          <p:cNvSpPr>
            <a:spLocks noGrp="1"/>
          </p:cNvSpPr>
          <p:nvPr>
            <p:ph type="body" sz="quarter" idx="3"/>
          </p:nvPr>
        </p:nvSpPr>
        <p:spPr>
          <a:xfrm>
            <a:off x="8250965" y="4575017"/>
            <a:ext cx="3171533" cy="540612"/>
          </a:xfrm>
        </p:spPr>
        <p:txBody>
          <a:bodyPr/>
          <a:lstStyle/>
          <a:p>
            <a:r>
              <a:rPr lang="en-US" b="0">
                <a:latin typeface="Arial"/>
                <a:cs typeface="Arial"/>
              </a:rPr>
              <a:t>Crossroads</a:t>
            </a:r>
            <a:endParaRPr lang="en-US" b="0"/>
          </a:p>
        </p:txBody>
      </p:sp>
      <p:sp>
        <p:nvSpPr>
          <p:cNvPr id="4" name="Title 3">
            <a:extLst>
              <a:ext uri="{FF2B5EF4-FFF2-40B4-BE49-F238E27FC236}">
                <a16:creationId xmlns:a16="http://schemas.microsoft.com/office/drawing/2014/main" id="{6550A4C3-6CE8-4E02-19D2-2D1712D0FD15}"/>
              </a:ext>
            </a:extLst>
          </p:cNvPr>
          <p:cNvSpPr>
            <a:spLocks noGrp="1"/>
          </p:cNvSpPr>
          <p:nvPr>
            <p:ph type="title"/>
          </p:nvPr>
        </p:nvSpPr>
        <p:spPr>
          <a:xfrm>
            <a:off x="455378" y="923206"/>
            <a:ext cx="10766437" cy="1040572"/>
          </a:xfrm>
        </p:spPr>
        <p:txBody>
          <a:bodyPr>
            <a:normAutofit fontScale="90000"/>
          </a:bodyPr>
          <a:lstStyle/>
          <a:p>
            <a:r>
              <a:rPr lang="en-US">
                <a:latin typeface="Arial"/>
                <a:cs typeface="Arial"/>
              </a:rPr>
              <a:t>Alcohol free spaces and University support</a:t>
            </a:r>
            <a:endParaRPr lang="en-US"/>
          </a:p>
        </p:txBody>
      </p:sp>
      <p:pic>
        <p:nvPicPr>
          <p:cNvPr id="9" name="Content Placeholder 8" descr="Common Ground Café in the Leeds University Union building">
            <a:extLst>
              <a:ext uri="{FF2B5EF4-FFF2-40B4-BE49-F238E27FC236}">
                <a16:creationId xmlns:a16="http://schemas.microsoft.com/office/drawing/2014/main" id="{33E18968-4283-F634-2B36-2C68F1E469CE}"/>
              </a:ext>
            </a:extLst>
          </p:cNvPr>
          <p:cNvPicPr>
            <a:picLocks noGrp="1" noChangeAspect="1"/>
          </p:cNvPicPr>
          <p:nvPr>
            <p:ph sz="half" idx="2"/>
          </p:nvPr>
        </p:nvPicPr>
        <p:blipFill>
          <a:blip r:embed="rId3"/>
          <a:stretch>
            <a:fillRect/>
          </a:stretch>
        </p:blipFill>
        <p:spPr>
          <a:xfrm>
            <a:off x="456102" y="2273230"/>
            <a:ext cx="3332598" cy="2296495"/>
          </a:xfrm>
        </p:spPr>
      </p:pic>
      <p:sp>
        <p:nvSpPr>
          <p:cNvPr id="8" name="Text Placeholder 7">
            <a:extLst>
              <a:ext uri="{FF2B5EF4-FFF2-40B4-BE49-F238E27FC236}">
                <a16:creationId xmlns:a16="http://schemas.microsoft.com/office/drawing/2014/main" id="{E3005F38-C8E0-3FD7-9B1A-70F945E2B6B9}"/>
              </a:ext>
            </a:extLst>
          </p:cNvPr>
          <p:cNvSpPr>
            <a:spLocks noGrp="1"/>
          </p:cNvSpPr>
          <p:nvPr>
            <p:ph type="body" idx="1"/>
          </p:nvPr>
        </p:nvSpPr>
        <p:spPr>
          <a:xfrm>
            <a:off x="450250" y="4411732"/>
            <a:ext cx="3056514" cy="703898"/>
          </a:xfrm>
        </p:spPr>
        <p:txBody>
          <a:bodyPr/>
          <a:lstStyle/>
          <a:p>
            <a:r>
              <a:rPr lang="en-US" b="0">
                <a:latin typeface="Arial"/>
                <a:cs typeface="Arial"/>
              </a:rPr>
              <a:t>Common Ground</a:t>
            </a:r>
            <a:endParaRPr lang="en-US" b="0"/>
          </a:p>
        </p:txBody>
      </p:sp>
      <p:pic>
        <p:nvPicPr>
          <p:cNvPr id="10" name="Picture 9" descr="Crossroads">
            <a:extLst>
              <a:ext uri="{FF2B5EF4-FFF2-40B4-BE49-F238E27FC236}">
                <a16:creationId xmlns:a16="http://schemas.microsoft.com/office/drawing/2014/main" id="{2EDD6E7E-85A6-51E7-6BFB-EF9A5E7EFECD}"/>
              </a:ext>
            </a:extLst>
          </p:cNvPr>
          <p:cNvPicPr>
            <a:picLocks noChangeAspect="1"/>
          </p:cNvPicPr>
          <p:nvPr/>
        </p:nvPicPr>
        <p:blipFill>
          <a:blip r:embed="rId4"/>
          <a:stretch>
            <a:fillRect/>
          </a:stretch>
        </p:blipFill>
        <p:spPr>
          <a:xfrm>
            <a:off x="8252409" y="2231699"/>
            <a:ext cx="3346511" cy="2298582"/>
          </a:xfrm>
          <a:prstGeom prst="rect">
            <a:avLst/>
          </a:prstGeom>
        </p:spPr>
      </p:pic>
      <p:sp>
        <p:nvSpPr>
          <p:cNvPr id="15" name="Text Placeholder 2">
            <a:extLst>
              <a:ext uri="{FF2B5EF4-FFF2-40B4-BE49-F238E27FC236}">
                <a16:creationId xmlns:a16="http://schemas.microsoft.com/office/drawing/2014/main" id="{164AC68B-ABED-7454-836F-619441A6E3BB}"/>
              </a:ext>
            </a:extLst>
          </p:cNvPr>
          <p:cNvSpPr txBox="1">
            <a:spLocks/>
          </p:cNvSpPr>
          <p:nvPr/>
        </p:nvSpPr>
        <p:spPr>
          <a:xfrm>
            <a:off x="4269875" y="4569267"/>
            <a:ext cx="3334819" cy="5406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b="0">
                <a:latin typeface="Arial"/>
                <a:cs typeface="Arial"/>
              </a:rPr>
              <a:t>Global Cafe</a:t>
            </a:r>
          </a:p>
        </p:txBody>
      </p:sp>
      <p:sp>
        <p:nvSpPr>
          <p:cNvPr id="18" name="TextBox 17">
            <a:extLst>
              <a:ext uri="{FF2B5EF4-FFF2-40B4-BE49-F238E27FC236}">
                <a16:creationId xmlns:a16="http://schemas.microsoft.com/office/drawing/2014/main" id="{F0A5FBBD-97E3-C077-F689-DF23A76BEBB0}"/>
              </a:ext>
            </a:extLst>
          </p:cNvPr>
          <p:cNvSpPr txBox="1"/>
          <p:nvPr/>
        </p:nvSpPr>
        <p:spPr>
          <a:xfrm>
            <a:off x="8497696" y="5428304"/>
            <a:ext cx="36940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hlinkClick r:id="rId5"/>
              </a:rPr>
              <a:t>LUU Engage – Alcohol Free</a:t>
            </a:r>
            <a:endParaRPr lang="en-US" sz="2000" b="1">
              <a:latin typeface="Arial"/>
            </a:endParaRPr>
          </a:p>
        </p:txBody>
      </p:sp>
      <p:pic>
        <p:nvPicPr>
          <p:cNvPr id="19" name="Picture 18" descr="A qr code on a white background&#10;&#10;Description automatically generated">
            <a:extLst>
              <a:ext uri="{FF2B5EF4-FFF2-40B4-BE49-F238E27FC236}">
                <a16:creationId xmlns:a16="http://schemas.microsoft.com/office/drawing/2014/main" id="{A3EADBE9-48CC-2C43-3690-FF36013308EA}"/>
              </a:ext>
            </a:extLst>
          </p:cNvPr>
          <p:cNvPicPr>
            <a:picLocks noChangeAspect="1"/>
          </p:cNvPicPr>
          <p:nvPr/>
        </p:nvPicPr>
        <p:blipFill>
          <a:blip r:embed="rId6"/>
          <a:stretch>
            <a:fillRect/>
          </a:stretch>
        </p:blipFill>
        <p:spPr>
          <a:xfrm>
            <a:off x="6654920" y="5430507"/>
            <a:ext cx="1125028" cy="1100946"/>
          </a:xfrm>
          <a:prstGeom prst="rect">
            <a:avLst/>
          </a:prstGeom>
        </p:spPr>
      </p:pic>
      <p:pic>
        <p:nvPicPr>
          <p:cNvPr id="2" name="Picture 1" descr="A group of people sitting at tables in a room with windows&#10;&#10;Description automatically generated">
            <a:extLst>
              <a:ext uri="{FF2B5EF4-FFF2-40B4-BE49-F238E27FC236}">
                <a16:creationId xmlns:a16="http://schemas.microsoft.com/office/drawing/2014/main" id="{999A10C7-3086-CC6C-6AA8-696F699CA9FD}"/>
              </a:ext>
            </a:extLst>
          </p:cNvPr>
          <p:cNvPicPr>
            <a:picLocks noChangeAspect="1"/>
          </p:cNvPicPr>
          <p:nvPr/>
        </p:nvPicPr>
        <p:blipFill>
          <a:blip r:embed="rId7"/>
          <a:srcRect l="3647" t="5478" r="21884" b="8297"/>
          <a:stretch/>
        </p:blipFill>
        <p:spPr>
          <a:xfrm>
            <a:off x="4265895" y="2283268"/>
            <a:ext cx="3339543" cy="2297812"/>
          </a:xfrm>
          <a:prstGeom prst="rect">
            <a:avLst/>
          </a:prstGeom>
        </p:spPr>
      </p:pic>
      <p:sp>
        <p:nvSpPr>
          <p:cNvPr id="6" name="TextBox 5">
            <a:extLst>
              <a:ext uri="{FF2B5EF4-FFF2-40B4-BE49-F238E27FC236}">
                <a16:creationId xmlns:a16="http://schemas.microsoft.com/office/drawing/2014/main" id="{388B9D1C-A613-054A-6F3B-8519449C12F0}"/>
              </a:ext>
            </a:extLst>
          </p:cNvPr>
          <p:cNvSpPr txBox="1"/>
          <p:nvPr/>
        </p:nvSpPr>
        <p:spPr>
          <a:xfrm>
            <a:off x="498416" y="5749877"/>
            <a:ext cx="52850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Calibri"/>
                <a:cs typeface="Calibri"/>
              </a:rPr>
              <a:t>We're a harm reduction University</a:t>
            </a:r>
          </a:p>
        </p:txBody>
      </p:sp>
      <p:sp>
        <p:nvSpPr>
          <p:cNvPr id="11" name="Content Placeholder 10">
            <a:extLst>
              <a:ext uri="{FF2B5EF4-FFF2-40B4-BE49-F238E27FC236}">
                <a16:creationId xmlns:a16="http://schemas.microsoft.com/office/drawing/2014/main" id="{3D41A4CC-0213-0E38-6769-0F9F853A9B23}"/>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117255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3FDF-ACF1-B2F2-FFA0-FD4A952BA685}"/>
              </a:ext>
            </a:extLst>
          </p:cNvPr>
          <p:cNvSpPr>
            <a:spLocks noGrp="1"/>
          </p:cNvSpPr>
          <p:nvPr>
            <p:ph type="title"/>
          </p:nvPr>
        </p:nvSpPr>
        <p:spPr>
          <a:xfrm>
            <a:off x="340360" y="1180807"/>
            <a:ext cx="7919720" cy="1080168"/>
          </a:xfrm>
        </p:spPr>
        <p:txBody>
          <a:bodyPr/>
          <a:lstStyle/>
          <a:p>
            <a:r>
              <a:rPr lang="en-US">
                <a:latin typeface="Arial"/>
                <a:cs typeface="Arial"/>
              </a:rPr>
              <a:t>Alcohol rules in the UK</a:t>
            </a:r>
            <a:endParaRPr lang="en-US"/>
          </a:p>
        </p:txBody>
      </p:sp>
      <p:sp>
        <p:nvSpPr>
          <p:cNvPr id="3" name="Content Placeholder 2">
            <a:extLst>
              <a:ext uri="{FF2B5EF4-FFF2-40B4-BE49-F238E27FC236}">
                <a16:creationId xmlns:a16="http://schemas.microsoft.com/office/drawing/2014/main" id="{DAB53506-66A7-8D4E-557F-E40E2D307161}"/>
              </a:ext>
            </a:extLst>
          </p:cNvPr>
          <p:cNvSpPr>
            <a:spLocks noGrp="1"/>
          </p:cNvSpPr>
          <p:nvPr>
            <p:ph idx="1"/>
          </p:nvPr>
        </p:nvSpPr>
        <p:spPr>
          <a:xfrm>
            <a:off x="340360" y="2719705"/>
            <a:ext cx="9645003" cy="3600450"/>
          </a:xfrm>
        </p:spPr>
        <p:txBody>
          <a:bodyPr vert="horz" lIns="91440" tIns="45720" rIns="91440" bIns="45720" rtlCol="0" anchor="t">
            <a:normAutofit/>
          </a:bodyPr>
          <a:lstStyle/>
          <a:p>
            <a:pPr marL="171450" indent="-171450">
              <a:lnSpc>
                <a:spcPct val="100000"/>
              </a:lnSpc>
              <a:spcBef>
                <a:spcPts val="0"/>
              </a:spcBef>
              <a:spcAft>
                <a:spcPts val="480"/>
              </a:spcAft>
              <a:buFont typeface="Arial,Sans-Serif"/>
            </a:pPr>
            <a:r>
              <a:rPr lang="en-US" sz="2200">
                <a:latin typeface="Arial"/>
                <a:cs typeface="Arial"/>
              </a:rPr>
              <a:t>The legal age for buying and drinking alcohol in the UK is 18</a:t>
            </a:r>
            <a:endParaRPr lang="en-US" sz="2200">
              <a:solidFill>
                <a:srgbClr val="FFFFFF"/>
              </a:solidFill>
              <a:latin typeface="Arial"/>
              <a:cs typeface="Arial"/>
            </a:endParaRPr>
          </a:p>
          <a:p>
            <a:pPr marL="171450" indent="-171450">
              <a:lnSpc>
                <a:spcPct val="100000"/>
              </a:lnSpc>
              <a:spcBef>
                <a:spcPts val="0"/>
              </a:spcBef>
              <a:spcAft>
                <a:spcPts val="480"/>
              </a:spcAft>
              <a:buFont typeface="Arial,Sans-Serif"/>
            </a:pPr>
            <a:endParaRPr lang="en-US" sz="2200">
              <a:solidFill>
                <a:srgbClr val="FFFFFF"/>
              </a:solidFill>
              <a:latin typeface="Arial"/>
            </a:endParaRPr>
          </a:p>
          <a:p>
            <a:pPr marL="171450" indent="-171450">
              <a:lnSpc>
                <a:spcPct val="100000"/>
              </a:lnSpc>
              <a:spcBef>
                <a:spcPts val="0"/>
              </a:spcBef>
              <a:spcAft>
                <a:spcPts val="480"/>
              </a:spcAft>
              <a:buFont typeface="Arial,Sans-Serif"/>
            </a:pPr>
            <a:r>
              <a:rPr lang="en-US" sz="2200">
                <a:latin typeface="Arial"/>
                <a:cs typeface="Arial"/>
              </a:rPr>
              <a:t>You must not buy alcohol for anybody who is under 18</a:t>
            </a:r>
            <a:endParaRPr lang="en-US" sz="2200">
              <a:solidFill>
                <a:srgbClr val="FFFFFF"/>
              </a:solidFill>
              <a:latin typeface="Arial"/>
              <a:cs typeface="Arial"/>
            </a:endParaRPr>
          </a:p>
          <a:p>
            <a:pPr marL="171450" indent="-171450">
              <a:lnSpc>
                <a:spcPct val="100000"/>
              </a:lnSpc>
              <a:spcBef>
                <a:spcPts val="0"/>
              </a:spcBef>
              <a:spcAft>
                <a:spcPts val="480"/>
              </a:spcAft>
              <a:buFont typeface="Arial,Sans-Serif"/>
            </a:pPr>
            <a:endParaRPr lang="en-US" sz="2200">
              <a:solidFill>
                <a:srgbClr val="FFFFFF"/>
              </a:solidFill>
              <a:latin typeface="Arial"/>
            </a:endParaRPr>
          </a:p>
          <a:p>
            <a:pPr marL="171450" indent="-171450">
              <a:lnSpc>
                <a:spcPct val="100000"/>
              </a:lnSpc>
              <a:spcBef>
                <a:spcPts val="0"/>
              </a:spcBef>
              <a:spcAft>
                <a:spcPts val="480"/>
              </a:spcAft>
              <a:buFont typeface="Arial,Sans-Serif"/>
            </a:pPr>
            <a:r>
              <a:rPr lang="en-US" sz="2200">
                <a:latin typeface="Arial"/>
                <a:cs typeface="Arial"/>
              </a:rPr>
              <a:t>Valid photo identification is needed to buy alcohol/enter evening venues which serve alcohol: Citizen Card, Passport, Driver’s License, BRP</a:t>
            </a:r>
          </a:p>
          <a:p>
            <a:pPr marL="0" indent="0">
              <a:lnSpc>
                <a:spcPct val="100000"/>
              </a:lnSpc>
              <a:spcBef>
                <a:spcPts val="0"/>
              </a:spcBef>
              <a:spcAft>
                <a:spcPts val="480"/>
              </a:spcAft>
              <a:buNone/>
            </a:pPr>
            <a:endParaRPr lang="en-US" sz="2200"/>
          </a:p>
          <a:p>
            <a:pPr marL="171450" indent="-171450">
              <a:lnSpc>
                <a:spcPct val="100000"/>
              </a:lnSpc>
              <a:spcBef>
                <a:spcPts val="0"/>
              </a:spcBef>
              <a:spcAft>
                <a:spcPts val="480"/>
              </a:spcAft>
            </a:pPr>
            <a:r>
              <a:rPr lang="en-US" sz="2200">
                <a:latin typeface="Arial"/>
                <a:cs typeface="Arial"/>
              </a:rPr>
              <a:t>You must not drink alcohol in a designated public place</a:t>
            </a:r>
            <a:endParaRPr lang="en-US">
              <a:latin typeface="Arial"/>
              <a:cs typeface="Arial"/>
            </a:endParaRPr>
          </a:p>
          <a:p>
            <a:endParaRPr lang="en-US"/>
          </a:p>
        </p:txBody>
      </p:sp>
    </p:spTree>
    <p:extLst>
      <p:ext uri="{BB962C8B-B14F-4D97-AF65-F5344CB8AC3E}">
        <p14:creationId xmlns:p14="http://schemas.microsoft.com/office/powerpoint/2010/main" val="126292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1842-AE9A-AAD7-75EB-B62CD2350355}"/>
              </a:ext>
            </a:extLst>
          </p:cNvPr>
          <p:cNvSpPr>
            <a:spLocks noGrp="1"/>
          </p:cNvSpPr>
          <p:nvPr>
            <p:ph type="title"/>
          </p:nvPr>
        </p:nvSpPr>
        <p:spPr>
          <a:xfrm>
            <a:off x="321864" y="1348922"/>
            <a:ext cx="11020060" cy="720084"/>
          </a:xfrm>
        </p:spPr>
        <p:txBody>
          <a:bodyPr/>
          <a:lstStyle/>
          <a:p>
            <a:r>
              <a:rPr lang="en-US">
                <a:latin typeface="Arial"/>
                <a:cs typeface="Arial"/>
              </a:rPr>
              <a:t>Introduction</a:t>
            </a:r>
            <a:endParaRPr lang="en-US"/>
          </a:p>
        </p:txBody>
      </p:sp>
      <p:sp>
        <p:nvSpPr>
          <p:cNvPr id="3" name="Text Placeholder 2">
            <a:extLst>
              <a:ext uri="{FF2B5EF4-FFF2-40B4-BE49-F238E27FC236}">
                <a16:creationId xmlns:a16="http://schemas.microsoft.com/office/drawing/2014/main" id="{CE17BBFD-F1CC-AB3D-502E-413EA48D3A4D}"/>
              </a:ext>
            </a:extLst>
          </p:cNvPr>
          <p:cNvSpPr>
            <a:spLocks noGrp="1"/>
          </p:cNvSpPr>
          <p:nvPr>
            <p:ph type="body" idx="1"/>
          </p:nvPr>
        </p:nvSpPr>
        <p:spPr>
          <a:xfrm>
            <a:off x="321863" y="2134943"/>
            <a:ext cx="5040589" cy="703898"/>
          </a:xfrm>
        </p:spPr>
        <p:txBody>
          <a:bodyPr>
            <a:normAutofit/>
          </a:bodyPr>
          <a:lstStyle/>
          <a:p>
            <a:r>
              <a:rPr lang="en-GB">
                <a:latin typeface="Arial"/>
                <a:cs typeface="Arial"/>
              </a:rPr>
              <a:t>Aims</a:t>
            </a:r>
            <a:endParaRPr lang="en-US">
              <a:latin typeface="Arial"/>
              <a:cs typeface="Arial"/>
            </a:endParaRPr>
          </a:p>
        </p:txBody>
      </p:sp>
      <p:sp>
        <p:nvSpPr>
          <p:cNvPr id="4" name="Content Placeholder 3">
            <a:extLst>
              <a:ext uri="{FF2B5EF4-FFF2-40B4-BE49-F238E27FC236}">
                <a16:creationId xmlns:a16="http://schemas.microsoft.com/office/drawing/2014/main" id="{8EEDB09B-FD3F-D5DD-02EA-5F5807EF0562}"/>
              </a:ext>
            </a:extLst>
          </p:cNvPr>
          <p:cNvSpPr>
            <a:spLocks noGrp="1"/>
          </p:cNvSpPr>
          <p:nvPr>
            <p:ph sz="half" idx="4294967295"/>
          </p:nvPr>
        </p:nvSpPr>
        <p:spPr>
          <a:xfrm>
            <a:off x="321864" y="3198884"/>
            <a:ext cx="5040588" cy="2880336"/>
          </a:xfrm>
        </p:spPr>
        <p:txBody>
          <a:bodyPr vert="horz" lIns="91440" tIns="45720" rIns="91440" bIns="45720" rtlCol="0" anchor="t">
            <a:normAutofit/>
          </a:bodyPr>
          <a:lstStyle/>
          <a:p>
            <a:r>
              <a:rPr lang="en-GB" sz="1900">
                <a:latin typeface="Arial"/>
                <a:cs typeface="Arial"/>
              </a:rPr>
              <a:t>Reassure you about simple steps you can take to stay safe and avoid problems</a:t>
            </a:r>
            <a:endParaRPr lang="en-GB" sz="1900"/>
          </a:p>
          <a:p>
            <a:r>
              <a:rPr lang="en-GB" sz="1900">
                <a:latin typeface="Arial"/>
                <a:cs typeface="Arial"/>
              </a:rPr>
              <a:t>Highlight key UK laws and rules you need to know about</a:t>
            </a:r>
            <a:endParaRPr lang="en-GB" sz="1900"/>
          </a:p>
          <a:p>
            <a:pPr>
              <a:buFont typeface="Arial"/>
              <a:buChar char="•"/>
            </a:pPr>
            <a:r>
              <a:rPr lang="en-GB" sz="1900">
                <a:latin typeface="Arial"/>
                <a:cs typeface="Arial"/>
              </a:rPr>
              <a:t>Share useful information and resources</a:t>
            </a:r>
            <a:endParaRPr lang="en-GB" sz="1900"/>
          </a:p>
          <a:p>
            <a:r>
              <a:rPr lang="en-GB" sz="1900">
                <a:latin typeface="Arial"/>
                <a:cs typeface="Arial"/>
              </a:rPr>
              <a:t>Encourage you to use support if you have any worries or problems</a:t>
            </a:r>
          </a:p>
          <a:p>
            <a:pPr>
              <a:lnSpc>
                <a:spcPct val="120000"/>
              </a:lnSpc>
              <a:buFont typeface="Arial"/>
              <a:buChar char="•"/>
            </a:pPr>
            <a:endParaRPr lang="en-GB" sz="2800"/>
          </a:p>
        </p:txBody>
      </p:sp>
      <p:sp>
        <p:nvSpPr>
          <p:cNvPr id="5" name="Text Placeholder 4">
            <a:extLst>
              <a:ext uri="{FF2B5EF4-FFF2-40B4-BE49-F238E27FC236}">
                <a16:creationId xmlns:a16="http://schemas.microsoft.com/office/drawing/2014/main" id="{F00D08FB-64BD-5BCA-9884-8E4ED90E4278}"/>
              </a:ext>
            </a:extLst>
          </p:cNvPr>
          <p:cNvSpPr>
            <a:spLocks noGrp="1"/>
          </p:cNvSpPr>
          <p:nvPr>
            <p:ph type="body" sz="quarter" idx="3"/>
          </p:nvPr>
        </p:nvSpPr>
        <p:spPr>
          <a:xfrm>
            <a:off x="5601272" y="2161680"/>
            <a:ext cx="5040589" cy="703897"/>
          </a:xfrm>
        </p:spPr>
        <p:txBody>
          <a:bodyPr/>
          <a:lstStyle/>
          <a:p>
            <a:r>
              <a:rPr lang="en-US">
                <a:latin typeface="Arial"/>
                <a:cs typeface="Arial"/>
              </a:rPr>
              <a:t>Topics</a:t>
            </a:r>
          </a:p>
        </p:txBody>
      </p:sp>
      <p:sp>
        <p:nvSpPr>
          <p:cNvPr id="6" name="Content Placeholder 5">
            <a:extLst>
              <a:ext uri="{FF2B5EF4-FFF2-40B4-BE49-F238E27FC236}">
                <a16:creationId xmlns:a16="http://schemas.microsoft.com/office/drawing/2014/main" id="{69BF0CEF-0C46-981D-2D24-D5B921DE6E6C}"/>
              </a:ext>
            </a:extLst>
          </p:cNvPr>
          <p:cNvSpPr>
            <a:spLocks noGrp="1"/>
          </p:cNvSpPr>
          <p:nvPr>
            <p:ph sz="quarter" idx="4294967295"/>
          </p:nvPr>
        </p:nvSpPr>
        <p:spPr>
          <a:xfrm>
            <a:off x="5601272" y="3225621"/>
            <a:ext cx="5040589" cy="2880336"/>
          </a:xfrm>
        </p:spPr>
        <p:txBody>
          <a:bodyPr vert="horz" lIns="91440" tIns="45720" rIns="91440" bIns="45720" rtlCol="0" anchor="t">
            <a:noAutofit/>
          </a:bodyPr>
          <a:lstStyle/>
          <a:p>
            <a:r>
              <a:rPr lang="en-GB" sz="1900" dirty="0">
                <a:latin typeface="Arial"/>
                <a:cs typeface="Arial"/>
              </a:rPr>
              <a:t>Helpful contacts</a:t>
            </a:r>
            <a:endParaRPr lang="en-US" sz="1900" dirty="0">
              <a:latin typeface="Arial"/>
              <a:cs typeface="Arial"/>
            </a:endParaRPr>
          </a:p>
          <a:p>
            <a:r>
              <a:rPr lang="en-US" sz="1900" dirty="0">
                <a:latin typeface="Arial"/>
                <a:cs typeface="Arial"/>
              </a:rPr>
              <a:t>Student Visa Advice</a:t>
            </a:r>
          </a:p>
          <a:p>
            <a:r>
              <a:rPr lang="en-GB" sz="1900" dirty="0">
                <a:latin typeface="Arial"/>
                <a:cs typeface="Arial"/>
              </a:rPr>
              <a:t>Transport and travel </a:t>
            </a:r>
            <a:endParaRPr lang="en-US" sz="1900">
              <a:latin typeface="Arial"/>
              <a:cs typeface="Arial"/>
            </a:endParaRPr>
          </a:p>
          <a:p>
            <a:r>
              <a:rPr lang="en-GB" sz="1900" dirty="0">
                <a:latin typeface="Arial"/>
                <a:cs typeface="Arial"/>
              </a:rPr>
              <a:t>Protecting your belongings</a:t>
            </a:r>
            <a:endParaRPr lang="en-US" sz="1900">
              <a:latin typeface="Arial"/>
              <a:cs typeface="Arial"/>
            </a:endParaRPr>
          </a:p>
          <a:p>
            <a:r>
              <a:rPr lang="en-GB" sz="1900" dirty="0">
                <a:latin typeface="Arial"/>
                <a:cs typeface="Arial"/>
              </a:rPr>
              <a:t>Fraud and scams </a:t>
            </a:r>
          </a:p>
          <a:p>
            <a:r>
              <a:rPr lang="en-GB" sz="1900" dirty="0">
                <a:latin typeface="Arial"/>
                <a:cs typeface="Arial"/>
              </a:rPr>
              <a:t>Alcohol safety in the UK</a:t>
            </a:r>
            <a:endParaRPr lang="en-US" sz="1900">
              <a:latin typeface="Arial"/>
              <a:cs typeface="Arial"/>
            </a:endParaRPr>
          </a:p>
          <a:p>
            <a:r>
              <a:rPr lang="en-GB" sz="1900" dirty="0">
                <a:latin typeface="Arial"/>
                <a:cs typeface="Arial"/>
              </a:rPr>
              <a:t>Support from the Harassment and Misconduct team</a:t>
            </a:r>
          </a:p>
          <a:p>
            <a:r>
              <a:rPr lang="en-GB" sz="1900" dirty="0">
                <a:latin typeface="Arial"/>
                <a:cs typeface="Arial"/>
              </a:rPr>
              <a:t>Questions</a:t>
            </a:r>
          </a:p>
          <a:p>
            <a:endParaRPr lang="en-GB" sz="1900"/>
          </a:p>
          <a:p>
            <a:pPr marL="0" indent="0">
              <a:buNone/>
            </a:pPr>
            <a:endParaRPr lang="en-US" sz="2000"/>
          </a:p>
        </p:txBody>
      </p:sp>
      <p:sp>
        <p:nvSpPr>
          <p:cNvPr id="8" name="Rectangle 7">
            <a:extLst>
              <a:ext uri="{FF2B5EF4-FFF2-40B4-BE49-F238E27FC236}">
                <a16:creationId xmlns:a16="http://schemas.microsoft.com/office/drawing/2014/main" id="{0D8B8DA9-92FE-FDF9-9DF0-06D1D231B3AF}"/>
              </a:ext>
              <a:ext uri="{C183D7F6-B498-43B3-948B-1728B52AA6E4}">
                <adec:decorative xmlns:adec="http://schemas.microsoft.com/office/drawing/2017/decorative" val="1"/>
              </a:ext>
            </a:extLst>
          </p:cNvPr>
          <p:cNvSpPr/>
          <p:nvPr/>
        </p:nvSpPr>
        <p:spPr>
          <a:xfrm>
            <a:off x="9696080" y="3231271"/>
            <a:ext cx="2328341" cy="31195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b="1">
              <a:latin typeface="Arial" panose="020B0604020202020204" pitchFamily="34" charset="0"/>
              <a:cs typeface="Arial" panose="020B0604020202020204" pitchFamily="34" charset="0"/>
            </a:endParaRPr>
          </a:p>
        </p:txBody>
      </p:sp>
      <p:sp>
        <p:nvSpPr>
          <p:cNvPr id="9" name="TextBox 2">
            <a:extLst>
              <a:ext uri="{FF2B5EF4-FFF2-40B4-BE49-F238E27FC236}">
                <a16:creationId xmlns:a16="http://schemas.microsoft.com/office/drawing/2014/main" id="{131260A5-61B8-7260-E0E4-53401387F241}"/>
              </a:ext>
            </a:extLst>
          </p:cNvPr>
          <p:cNvSpPr txBox="1"/>
          <p:nvPr/>
        </p:nvSpPr>
        <p:spPr>
          <a:xfrm>
            <a:off x="9193888" y="6430398"/>
            <a:ext cx="335088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Arial"/>
                <a:cs typeface="Arial"/>
                <a:hlinkClick r:id="rId3"/>
              </a:rPr>
              <a:t>Orientation Resources</a:t>
            </a:r>
            <a:endParaRPr lang="en-US" sz="2000" b="1">
              <a:latin typeface="Arial"/>
              <a:cs typeface="Arial"/>
            </a:endParaRPr>
          </a:p>
        </p:txBody>
      </p:sp>
      <p:pic>
        <p:nvPicPr>
          <p:cNvPr id="12" name="Picture 11" descr="A qr code with black squares&#10;&#10;Description automatically generated">
            <a:extLst>
              <a:ext uri="{FF2B5EF4-FFF2-40B4-BE49-F238E27FC236}">
                <a16:creationId xmlns:a16="http://schemas.microsoft.com/office/drawing/2014/main" id="{9A7682D8-D511-428B-1D28-4D9D57A1E627}"/>
              </a:ext>
            </a:extLst>
          </p:cNvPr>
          <p:cNvPicPr>
            <a:picLocks noChangeAspect="1"/>
          </p:cNvPicPr>
          <p:nvPr/>
        </p:nvPicPr>
        <p:blipFill>
          <a:blip r:embed="rId4"/>
          <a:stretch>
            <a:fillRect/>
          </a:stretch>
        </p:blipFill>
        <p:spPr>
          <a:xfrm>
            <a:off x="9770979" y="3879266"/>
            <a:ext cx="2195095" cy="2080628"/>
          </a:xfrm>
          <a:prstGeom prst="rect">
            <a:avLst/>
          </a:prstGeom>
        </p:spPr>
      </p:pic>
    </p:spTree>
    <p:extLst>
      <p:ext uri="{BB962C8B-B14F-4D97-AF65-F5344CB8AC3E}">
        <p14:creationId xmlns:p14="http://schemas.microsoft.com/office/powerpoint/2010/main" val="24694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72D17-746C-0FE3-EEE8-180615395BFA}"/>
              </a:ext>
            </a:extLst>
          </p:cNvPr>
          <p:cNvSpPr>
            <a:spLocks noGrp="1"/>
          </p:cNvSpPr>
          <p:nvPr>
            <p:ph type="title"/>
          </p:nvPr>
        </p:nvSpPr>
        <p:spPr>
          <a:xfrm>
            <a:off x="340360" y="908664"/>
            <a:ext cx="8314327" cy="1080168"/>
          </a:xfrm>
        </p:spPr>
        <p:txBody>
          <a:bodyPr>
            <a:normAutofit/>
          </a:bodyPr>
          <a:lstStyle/>
          <a:p>
            <a:r>
              <a:rPr lang="en-US">
                <a:latin typeface="Arial"/>
                <a:cs typeface="Arial"/>
              </a:rPr>
              <a:t>Safety on social nights out </a:t>
            </a:r>
            <a:endParaRPr lang="en-US"/>
          </a:p>
        </p:txBody>
      </p:sp>
      <p:sp>
        <p:nvSpPr>
          <p:cNvPr id="3" name="TextBox 2">
            <a:extLst>
              <a:ext uri="{FF2B5EF4-FFF2-40B4-BE49-F238E27FC236}">
                <a16:creationId xmlns:a16="http://schemas.microsoft.com/office/drawing/2014/main" id="{E9952628-AB81-3F00-1547-8A563EAE7702}"/>
              </a:ext>
            </a:extLst>
          </p:cNvPr>
          <p:cNvSpPr txBox="1"/>
          <p:nvPr/>
        </p:nvSpPr>
        <p:spPr>
          <a:xfrm>
            <a:off x="340033" y="2103282"/>
            <a:ext cx="11110028" cy="488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28600">
              <a:lnSpc>
                <a:spcPct val="110000"/>
              </a:lnSpc>
              <a:spcAft>
                <a:spcPts val="600"/>
              </a:spcAft>
              <a:buFont typeface="Arial"/>
              <a:buChar char="•"/>
            </a:pPr>
            <a:r>
              <a:rPr lang="en-US" sz="2000" dirty="0">
                <a:latin typeface="Arial"/>
                <a:cs typeface="Arial"/>
              </a:rPr>
              <a:t>Be aware of health advice and how much alcohol you’re drinking  </a:t>
            </a:r>
          </a:p>
          <a:p>
            <a:pPr marL="285750" indent="-228600">
              <a:lnSpc>
                <a:spcPct val="110000"/>
              </a:lnSpc>
              <a:spcAft>
                <a:spcPts val="600"/>
              </a:spcAft>
              <a:buFont typeface="Arial"/>
              <a:buChar char="•"/>
            </a:pPr>
            <a:r>
              <a:rPr lang="en-US" sz="2000" dirty="0">
                <a:latin typeface="Arial"/>
                <a:cs typeface="Arial"/>
              </a:rPr>
              <a:t>Drink water or soft drinks between alcoholic drinks</a:t>
            </a:r>
            <a:endParaRPr lang="en-US" dirty="0"/>
          </a:p>
          <a:p>
            <a:pPr marL="285750" indent="-228600">
              <a:lnSpc>
                <a:spcPct val="110000"/>
              </a:lnSpc>
              <a:spcAft>
                <a:spcPts val="600"/>
              </a:spcAft>
              <a:buFont typeface="Arial"/>
              <a:buChar char="•"/>
            </a:pPr>
            <a:r>
              <a:rPr lang="en-US" sz="2000" dirty="0">
                <a:latin typeface="Arial"/>
                <a:cs typeface="Arial"/>
              </a:rPr>
              <a:t>Avoid binge drinking</a:t>
            </a:r>
          </a:p>
          <a:p>
            <a:pPr marL="285750" indent="-228600">
              <a:lnSpc>
                <a:spcPct val="110000"/>
              </a:lnSpc>
              <a:spcAft>
                <a:spcPts val="600"/>
              </a:spcAft>
              <a:buFont typeface="Arial"/>
              <a:buChar char="•"/>
            </a:pPr>
            <a:r>
              <a:rPr lang="en-US" sz="2000" dirty="0">
                <a:latin typeface="Arial"/>
                <a:cs typeface="Arial"/>
              </a:rPr>
              <a:t>Always keep your drink where you can see it</a:t>
            </a:r>
            <a:br>
              <a:rPr lang="en-US" sz="2000" dirty="0">
                <a:latin typeface="Arial"/>
                <a:cs typeface="Arial"/>
              </a:rPr>
            </a:br>
            <a:endParaRPr lang="en-US" sz="2000">
              <a:latin typeface="Arial"/>
              <a:ea typeface="Calibri"/>
              <a:cs typeface="Calibri"/>
            </a:endParaRPr>
          </a:p>
          <a:p>
            <a:pPr marL="285750" indent="-228600">
              <a:lnSpc>
                <a:spcPct val="110000"/>
              </a:lnSpc>
              <a:spcAft>
                <a:spcPts val="600"/>
              </a:spcAft>
              <a:buFont typeface="Arial"/>
              <a:buChar char="•"/>
            </a:pPr>
            <a:r>
              <a:rPr lang="en-US" sz="2000" dirty="0">
                <a:latin typeface="Arial"/>
                <a:cs typeface="Arial"/>
              </a:rPr>
              <a:t>If you feel unsafe or are worried about someone else, ask for help:</a:t>
            </a:r>
          </a:p>
          <a:p>
            <a:pPr marL="857250" lvl="1" indent="-342900">
              <a:lnSpc>
                <a:spcPct val="110000"/>
              </a:lnSpc>
              <a:spcAft>
                <a:spcPts val="600"/>
              </a:spcAft>
              <a:buFont typeface="Courier New"/>
              <a:buChar char="o"/>
            </a:pPr>
            <a:r>
              <a:rPr lang="en-US" sz="2000">
                <a:latin typeface="Arial"/>
                <a:cs typeface="Arial"/>
              </a:rPr>
              <a:t>On campus - Use the </a:t>
            </a:r>
            <a:r>
              <a:rPr lang="en-US" sz="2000" err="1">
                <a:latin typeface="Arial"/>
                <a:cs typeface="Arial"/>
              </a:rPr>
              <a:t>SafeZone</a:t>
            </a:r>
            <a:r>
              <a:rPr lang="en-US" sz="2000">
                <a:latin typeface="Arial"/>
                <a:cs typeface="Arial"/>
              </a:rPr>
              <a:t> App</a:t>
            </a:r>
          </a:p>
          <a:p>
            <a:pPr marL="857250" lvl="1" indent="-342900">
              <a:lnSpc>
                <a:spcPct val="110000"/>
              </a:lnSpc>
              <a:spcAft>
                <a:spcPts val="600"/>
              </a:spcAft>
              <a:buFont typeface="Courier New"/>
              <a:buChar char="o"/>
            </a:pPr>
            <a:r>
              <a:rPr lang="en-US" sz="2000">
                <a:latin typeface="Arial"/>
                <a:cs typeface="Arial"/>
              </a:rPr>
              <a:t>Off campus - speak to a member of staff at the venue, or call 999 in an emergency </a:t>
            </a:r>
            <a:br>
              <a:rPr lang="en-US" sz="2000" dirty="0">
                <a:latin typeface="Arial"/>
                <a:cs typeface="Arial"/>
              </a:rPr>
            </a:br>
            <a:endParaRPr lang="en-US" sz="2000">
              <a:latin typeface="Arial"/>
              <a:cs typeface="Arial"/>
            </a:endParaRPr>
          </a:p>
          <a:p>
            <a:pPr marL="400050" indent="-342900">
              <a:lnSpc>
                <a:spcPct val="110000"/>
              </a:lnSpc>
              <a:spcAft>
                <a:spcPts val="600"/>
              </a:spcAft>
              <a:buFont typeface="Arial"/>
              <a:buChar char="•"/>
            </a:pPr>
            <a:r>
              <a:rPr lang="en-US" sz="2000" dirty="0">
                <a:latin typeface="Arial"/>
                <a:ea typeface="Calibri"/>
                <a:cs typeface="Arial"/>
              </a:rPr>
              <a:t>Harassment and Misconduct team can provide support if something has happened on a night out that you're not comfortable with</a:t>
            </a:r>
          </a:p>
          <a:p>
            <a:pPr indent="-228600" algn="l">
              <a:lnSpc>
                <a:spcPct val="110000"/>
              </a:lnSpc>
              <a:spcAft>
                <a:spcPts val="600"/>
              </a:spcAft>
            </a:pPr>
            <a:endParaRPr lang="en-US" sz="600">
              <a:latin typeface="Arial"/>
              <a:ea typeface="Calibri"/>
              <a:cs typeface="Arial"/>
            </a:endParaRPr>
          </a:p>
          <a:p>
            <a:endParaRPr lang="en-US">
              <a:ea typeface="Calibri"/>
              <a:cs typeface="Calibri"/>
            </a:endParaRPr>
          </a:p>
        </p:txBody>
      </p:sp>
    </p:spTree>
    <p:extLst>
      <p:ext uri="{BB962C8B-B14F-4D97-AF65-F5344CB8AC3E}">
        <p14:creationId xmlns:p14="http://schemas.microsoft.com/office/powerpoint/2010/main" val="411501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72D17-746C-0FE3-EEE8-180615395BFA}"/>
              </a:ext>
            </a:extLst>
          </p:cNvPr>
          <p:cNvSpPr>
            <a:spLocks noGrp="1"/>
          </p:cNvSpPr>
          <p:nvPr>
            <p:ph type="title"/>
          </p:nvPr>
        </p:nvSpPr>
        <p:spPr>
          <a:xfrm>
            <a:off x="340360" y="908664"/>
            <a:ext cx="5756185" cy="1080168"/>
          </a:xfrm>
        </p:spPr>
        <p:txBody>
          <a:bodyPr>
            <a:normAutofit/>
          </a:bodyPr>
          <a:lstStyle/>
          <a:p>
            <a:r>
              <a:rPr lang="en-US">
                <a:latin typeface="Arial"/>
                <a:cs typeface="Arial"/>
              </a:rPr>
              <a:t>Alcohol units</a:t>
            </a:r>
            <a:endParaRPr lang="en-US"/>
          </a:p>
        </p:txBody>
      </p:sp>
      <p:pic>
        <p:nvPicPr>
          <p:cNvPr id="4" name="Content Placeholder 3">
            <a:extLst>
              <a:ext uri="{FF2B5EF4-FFF2-40B4-BE49-F238E27FC236}">
                <a16:creationId xmlns:a16="http://schemas.microsoft.com/office/drawing/2014/main" id="{6A19284B-7A3B-F048-0C76-516C42B30C2C}"/>
              </a:ext>
            </a:extLst>
          </p:cNvPr>
          <p:cNvPicPr>
            <a:picLocks noGrp="1" noChangeAspect="1"/>
          </p:cNvPicPr>
          <p:nvPr>
            <p:ph idx="1"/>
          </p:nvPr>
        </p:nvPicPr>
        <p:blipFill>
          <a:blip r:embed="rId3"/>
          <a:stretch>
            <a:fillRect/>
          </a:stretch>
        </p:blipFill>
        <p:spPr>
          <a:xfrm>
            <a:off x="1445145" y="2424539"/>
            <a:ext cx="4436533" cy="4436533"/>
          </a:xfrm>
        </p:spPr>
      </p:pic>
      <p:pic>
        <p:nvPicPr>
          <p:cNvPr id="5" name="Picture 4">
            <a:extLst>
              <a:ext uri="{FF2B5EF4-FFF2-40B4-BE49-F238E27FC236}">
                <a16:creationId xmlns:a16="http://schemas.microsoft.com/office/drawing/2014/main" id="{8E0DCEC9-5F67-B7E3-57DB-11F8A33E2950}"/>
              </a:ext>
            </a:extLst>
          </p:cNvPr>
          <p:cNvPicPr>
            <a:picLocks noChangeAspect="1"/>
          </p:cNvPicPr>
          <p:nvPr/>
        </p:nvPicPr>
        <p:blipFill>
          <a:blip r:embed="rId4"/>
          <a:stretch>
            <a:fillRect/>
          </a:stretch>
        </p:blipFill>
        <p:spPr>
          <a:xfrm>
            <a:off x="6380284" y="0"/>
            <a:ext cx="4848225" cy="6858000"/>
          </a:xfrm>
          <a:prstGeom prst="rect">
            <a:avLst/>
          </a:prstGeom>
        </p:spPr>
      </p:pic>
    </p:spTree>
    <p:extLst>
      <p:ext uri="{BB962C8B-B14F-4D97-AF65-F5344CB8AC3E}">
        <p14:creationId xmlns:p14="http://schemas.microsoft.com/office/powerpoint/2010/main" val="2987551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72D17-746C-0FE3-EEE8-180615395BFA}"/>
              </a:ext>
            </a:extLst>
          </p:cNvPr>
          <p:cNvSpPr>
            <a:spLocks noGrp="1"/>
          </p:cNvSpPr>
          <p:nvPr>
            <p:ph type="title"/>
          </p:nvPr>
        </p:nvSpPr>
        <p:spPr>
          <a:xfrm>
            <a:off x="340360" y="908664"/>
            <a:ext cx="5320756" cy="1080168"/>
          </a:xfrm>
        </p:spPr>
        <p:txBody>
          <a:bodyPr>
            <a:normAutofit/>
          </a:bodyPr>
          <a:lstStyle/>
          <a:p>
            <a:r>
              <a:rPr lang="en-US">
                <a:latin typeface="Arial"/>
                <a:cs typeface="Arial"/>
              </a:rPr>
              <a:t>Alcohol strength</a:t>
            </a:r>
            <a:endParaRPr lang="en-US" err="1"/>
          </a:p>
        </p:txBody>
      </p:sp>
      <p:pic>
        <p:nvPicPr>
          <p:cNvPr id="7" name="Picture 6" descr="A chart of beer in a glass&#10;&#10;Description automatically generated">
            <a:extLst>
              <a:ext uri="{FF2B5EF4-FFF2-40B4-BE49-F238E27FC236}">
                <a16:creationId xmlns:a16="http://schemas.microsoft.com/office/drawing/2014/main" id="{6E3C12FC-FDFF-0B03-5083-21B8C2C896A7}"/>
              </a:ext>
            </a:extLst>
          </p:cNvPr>
          <p:cNvPicPr>
            <a:picLocks noChangeAspect="1"/>
          </p:cNvPicPr>
          <p:nvPr/>
        </p:nvPicPr>
        <p:blipFill>
          <a:blip r:embed="rId3"/>
          <a:stretch>
            <a:fillRect/>
          </a:stretch>
        </p:blipFill>
        <p:spPr>
          <a:xfrm>
            <a:off x="5867977" y="374582"/>
            <a:ext cx="5508403" cy="6095999"/>
          </a:xfrm>
          <a:prstGeom prst="rect">
            <a:avLst/>
          </a:prstGeom>
        </p:spPr>
      </p:pic>
    </p:spTree>
    <p:extLst>
      <p:ext uri="{BB962C8B-B14F-4D97-AF65-F5344CB8AC3E}">
        <p14:creationId xmlns:p14="http://schemas.microsoft.com/office/powerpoint/2010/main" val="3261682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72D17-746C-0FE3-EEE8-180615395BFA}"/>
              </a:ext>
            </a:extLst>
          </p:cNvPr>
          <p:cNvSpPr>
            <a:spLocks noGrp="1"/>
          </p:cNvSpPr>
          <p:nvPr>
            <p:ph type="title"/>
          </p:nvPr>
        </p:nvSpPr>
        <p:spPr>
          <a:xfrm>
            <a:off x="340360" y="908664"/>
            <a:ext cx="8825493" cy="1080168"/>
          </a:xfrm>
        </p:spPr>
        <p:txBody>
          <a:bodyPr>
            <a:normAutofit/>
          </a:bodyPr>
          <a:lstStyle/>
          <a:p>
            <a:r>
              <a:rPr lang="en-US">
                <a:latin typeface="Arial"/>
                <a:cs typeface="Arial"/>
              </a:rPr>
              <a:t>Advice, guidance and support</a:t>
            </a:r>
            <a:endParaRPr lang="en-US"/>
          </a:p>
        </p:txBody>
      </p:sp>
      <p:sp>
        <p:nvSpPr>
          <p:cNvPr id="3" name="TextBox 2">
            <a:extLst>
              <a:ext uri="{FF2B5EF4-FFF2-40B4-BE49-F238E27FC236}">
                <a16:creationId xmlns:a16="http://schemas.microsoft.com/office/drawing/2014/main" id="{E9952628-AB81-3F00-1547-8A563EAE7702}"/>
              </a:ext>
            </a:extLst>
          </p:cNvPr>
          <p:cNvSpPr txBox="1"/>
          <p:nvPr/>
        </p:nvSpPr>
        <p:spPr>
          <a:xfrm>
            <a:off x="5400607" y="2720739"/>
            <a:ext cx="6509274" cy="2529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110000"/>
              </a:lnSpc>
              <a:spcAft>
                <a:spcPts val="600"/>
              </a:spcAft>
            </a:pPr>
            <a:r>
              <a:rPr lang="en-US" sz="2200">
                <a:latin typeface="Arial"/>
                <a:ea typeface="+mn-lt"/>
                <a:cs typeface="+mn-lt"/>
              </a:rPr>
              <a:t>Access support, address concerns, and receive proactive harm reduction advice and information </a:t>
            </a:r>
            <a:endParaRPr lang="en-US"/>
          </a:p>
          <a:p>
            <a:pPr marL="285750" indent="-228600">
              <a:lnSpc>
                <a:spcPct val="110000"/>
              </a:lnSpc>
              <a:spcAft>
                <a:spcPts val="600"/>
              </a:spcAft>
              <a:buFont typeface="Arial,Sans-Serif"/>
              <a:buChar char="•"/>
            </a:pPr>
            <a:endParaRPr lang="en-US" sz="2000">
              <a:latin typeface="Arial"/>
              <a:cs typeface="Arial"/>
            </a:endParaRPr>
          </a:p>
          <a:p>
            <a:r>
              <a:rPr lang="en-US" sz="2000">
                <a:latin typeface="Arial"/>
                <a:cs typeface="Segoe UI"/>
              </a:rPr>
              <a:t>📅 When: Every Friday</a:t>
            </a:r>
          </a:p>
          <a:p>
            <a:r>
              <a:rPr lang="en-US" sz="2000">
                <a:latin typeface="Arial"/>
                <a:cs typeface="Segoe UI"/>
              </a:rPr>
              <a:t>🕐 Time: 1:00 PM - 4:00 PM</a:t>
            </a:r>
          </a:p>
          <a:p>
            <a:r>
              <a:rPr lang="en-US" sz="2000">
                <a:latin typeface="Arial"/>
                <a:cs typeface="Segoe UI"/>
              </a:rPr>
              <a:t>📍 Location: Room 3 - Orange, Leeds University Union</a:t>
            </a:r>
            <a:endParaRPr lang="en-US" sz="2000">
              <a:latin typeface="Arial"/>
              <a:cs typeface="Arial"/>
            </a:endParaRPr>
          </a:p>
          <a:p>
            <a:pPr algn="l"/>
            <a:endParaRPr lang="en-US">
              <a:ea typeface="Calibri"/>
              <a:cs typeface="Calibri"/>
            </a:endParaRPr>
          </a:p>
        </p:txBody>
      </p:sp>
      <p:pic>
        <p:nvPicPr>
          <p:cNvPr id="4" name="Picture 3" descr="A purple and white sign&#10;&#10;Description automatically generated">
            <a:extLst>
              <a:ext uri="{FF2B5EF4-FFF2-40B4-BE49-F238E27FC236}">
                <a16:creationId xmlns:a16="http://schemas.microsoft.com/office/drawing/2014/main" id="{45527965-0136-590F-8560-17F564F5C6F2}"/>
              </a:ext>
            </a:extLst>
          </p:cNvPr>
          <p:cNvPicPr>
            <a:picLocks noChangeAspect="1"/>
          </p:cNvPicPr>
          <p:nvPr/>
        </p:nvPicPr>
        <p:blipFill>
          <a:blip r:embed="rId3"/>
          <a:stretch>
            <a:fillRect/>
          </a:stretch>
        </p:blipFill>
        <p:spPr>
          <a:xfrm>
            <a:off x="339754" y="2337578"/>
            <a:ext cx="4611359" cy="3002353"/>
          </a:xfrm>
          <a:prstGeom prst="rect">
            <a:avLst/>
          </a:prstGeom>
        </p:spPr>
      </p:pic>
    </p:spTree>
    <p:extLst>
      <p:ext uri="{BB962C8B-B14F-4D97-AF65-F5344CB8AC3E}">
        <p14:creationId xmlns:p14="http://schemas.microsoft.com/office/powerpoint/2010/main" val="76270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9FB9-457D-CBA2-01CF-6F5A4C5E3059}"/>
              </a:ext>
            </a:extLst>
          </p:cNvPr>
          <p:cNvSpPr>
            <a:spLocks noGrp="1"/>
          </p:cNvSpPr>
          <p:nvPr>
            <p:ph type="title"/>
          </p:nvPr>
        </p:nvSpPr>
        <p:spPr/>
        <p:txBody>
          <a:bodyPr/>
          <a:lstStyle/>
          <a:p>
            <a:r>
              <a:rPr lang="en-US">
                <a:latin typeface="Arial"/>
                <a:cs typeface="Arial"/>
              </a:rPr>
              <a:t>Any questions?</a:t>
            </a:r>
          </a:p>
        </p:txBody>
      </p:sp>
      <p:pic>
        <p:nvPicPr>
          <p:cNvPr id="4" name="Content Placeholder 3" descr="A qr code on a white background&#10;&#10;Description automatically generated">
            <a:extLst>
              <a:ext uri="{FF2B5EF4-FFF2-40B4-BE49-F238E27FC236}">
                <a16:creationId xmlns:a16="http://schemas.microsoft.com/office/drawing/2014/main" id="{66AD2E7F-CA46-F1B8-AEC4-8AAF377B4CC2}"/>
              </a:ext>
            </a:extLst>
          </p:cNvPr>
          <p:cNvPicPr>
            <a:picLocks noGrp="1" noChangeAspect="1"/>
          </p:cNvPicPr>
          <p:nvPr>
            <p:ph idx="1"/>
          </p:nvPr>
        </p:nvPicPr>
        <p:blipFill>
          <a:blip r:embed="rId3"/>
          <a:stretch>
            <a:fillRect/>
          </a:stretch>
        </p:blipFill>
        <p:spPr>
          <a:xfrm>
            <a:off x="9034674" y="3871840"/>
            <a:ext cx="2627842" cy="2388658"/>
          </a:xfrm>
        </p:spPr>
      </p:pic>
      <p:sp>
        <p:nvSpPr>
          <p:cNvPr id="5" name="TextBox 4">
            <a:extLst>
              <a:ext uri="{FF2B5EF4-FFF2-40B4-BE49-F238E27FC236}">
                <a16:creationId xmlns:a16="http://schemas.microsoft.com/office/drawing/2014/main" id="{D0F1D317-FDB1-6B7E-6D4A-8CF66656499F}"/>
              </a:ext>
            </a:extLst>
          </p:cNvPr>
          <p:cNvSpPr txBox="1"/>
          <p:nvPr/>
        </p:nvSpPr>
        <p:spPr>
          <a:xfrm>
            <a:off x="614220" y="2392901"/>
            <a:ext cx="8425045" cy="53460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dirty="0">
                <a:latin typeface="Arial"/>
                <a:ea typeface="+mn-lt"/>
                <a:cs typeface="Arial"/>
              </a:rPr>
              <a:t>Ask a question or vote for other people's questions</a:t>
            </a:r>
            <a:endParaRPr lang="en-US" sz="2400" dirty="0">
              <a:cs typeface="Calibri"/>
            </a:endParaRPr>
          </a:p>
          <a:p>
            <a:pPr>
              <a:lnSpc>
                <a:spcPct val="90000"/>
              </a:lnSpc>
              <a:spcBef>
                <a:spcPts val="1000"/>
              </a:spcBef>
            </a:pPr>
            <a:r>
              <a:rPr lang="en-US" sz="2400" dirty="0">
                <a:latin typeface="Arial"/>
                <a:ea typeface="+mn-lt"/>
                <a:cs typeface="Arial"/>
              </a:rPr>
              <a:t>Questions are moderated so they may not appear immediately</a:t>
            </a:r>
          </a:p>
          <a:p>
            <a:pPr>
              <a:lnSpc>
                <a:spcPct val="90000"/>
              </a:lnSpc>
              <a:spcBef>
                <a:spcPts val="1000"/>
              </a:spcBef>
            </a:pPr>
            <a:endParaRPr lang="en-US" sz="2400" dirty="0">
              <a:latin typeface="Arial"/>
              <a:ea typeface="+mn-lt"/>
              <a:cs typeface="Arial"/>
            </a:endParaRPr>
          </a:p>
          <a:p>
            <a:pPr>
              <a:lnSpc>
                <a:spcPct val="90000"/>
              </a:lnSpc>
              <a:spcBef>
                <a:spcPts val="1000"/>
              </a:spcBef>
            </a:pPr>
            <a:r>
              <a:rPr lang="en-US" sz="2400" dirty="0">
                <a:latin typeface="Arial"/>
                <a:ea typeface="+mn-lt"/>
                <a:cs typeface="Arial"/>
              </a:rPr>
              <a:t>Go to </a:t>
            </a:r>
            <a:r>
              <a:rPr lang="en-US" sz="2400" b="1" err="1">
                <a:latin typeface="Arial"/>
                <a:ea typeface="+mn-lt"/>
                <a:cs typeface="Arial"/>
              </a:rPr>
              <a:t>vevox.app</a:t>
            </a:r>
            <a:r>
              <a:rPr lang="en-US" sz="2400" dirty="0">
                <a:latin typeface="Arial"/>
                <a:ea typeface="+mn-lt"/>
                <a:cs typeface="Arial"/>
              </a:rPr>
              <a:t> on your device and enter the session ID: </a:t>
            </a:r>
          </a:p>
          <a:p>
            <a:pPr>
              <a:lnSpc>
                <a:spcPct val="90000"/>
              </a:lnSpc>
              <a:spcBef>
                <a:spcPts val="1000"/>
              </a:spcBef>
            </a:pPr>
            <a:r>
              <a:rPr lang="en-GB" sz="2400" b="1" dirty="0">
                <a:latin typeface="Arial"/>
                <a:ea typeface="+mn-lt"/>
                <a:cs typeface="Arial"/>
              </a:rPr>
              <a:t>192-426-102 </a:t>
            </a:r>
            <a:endParaRPr lang="en-GB" sz="2400">
              <a:latin typeface="Arial"/>
              <a:ea typeface="+mn-lt"/>
              <a:cs typeface="Arial"/>
            </a:endParaRPr>
          </a:p>
          <a:p>
            <a:pPr>
              <a:lnSpc>
                <a:spcPct val="90000"/>
              </a:lnSpc>
              <a:spcBef>
                <a:spcPts val="1000"/>
              </a:spcBef>
            </a:pPr>
            <a:endParaRPr lang="en-US" sz="2400" dirty="0">
              <a:latin typeface="Arial"/>
              <a:ea typeface="+mn-lt"/>
              <a:cs typeface="Arial"/>
            </a:endParaRPr>
          </a:p>
          <a:p>
            <a:pPr>
              <a:lnSpc>
                <a:spcPct val="90000"/>
              </a:lnSpc>
              <a:spcBef>
                <a:spcPts val="1000"/>
              </a:spcBef>
            </a:pPr>
            <a:r>
              <a:rPr lang="en-US" sz="2400" dirty="0">
                <a:latin typeface="Arial"/>
                <a:ea typeface="+mn-lt"/>
                <a:cs typeface="Arial"/>
              </a:rPr>
              <a:t>Or scan the QR code</a:t>
            </a:r>
          </a:p>
          <a:p>
            <a:pPr>
              <a:lnSpc>
                <a:spcPct val="90000"/>
              </a:lnSpc>
              <a:spcBef>
                <a:spcPts val="1000"/>
              </a:spcBef>
            </a:pPr>
            <a:endParaRPr lang="en-US" sz="2800" dirty="0">
              <a:latin typeface="Arial"/>
              <a:ea typeface="+mn-lt"/>
              <a:cs typeface="Arial"/>
            </a:endParaRPr>
          </a:p>
          <a:p>
            <a:pPr marL="457200" indent="-457200">
              <a:lnSpc>
                <a:spcPct val="90000"/>
              </a:lnSpc>
              <a:spcBef>
                <a:spcPts val="1000"/>
              </a:spcBef>
              <a:buFont typeface="Arial"/>
              <a:buChar char="•"/>
            </a:pPr>
            <a:endParaRPr lang="en-GB" sz="2800">
              <a:latin typeface="Calibri" panose="020F0502020204030204"/>
              <a:ea typeface="+mn-lt"/>
              <a:cs typeface="Calibri"/>
            </a:endParaRPr>
          </a:p>
          <a:p>
            <a:endParaRPr lang="en-US">
              <a:latin typeface="Calibri" panose="020F0502020204030204"/>
              <a:ea typeface="+mn-lt"/>
              <a:cs typeface="Calibri"/>
            </a:endParaRPr>
          </a:p>
          <a:p>
            <a:pPr>
              <a:lnSpc>
                <a:spcPct val="90000"/>
              </a:lnSpc>
              <a:spcBef>
                <a:spcPts val="1000"/>
              </a:spcBef>
            </a:pPr>
            <a:endParaRPr lang="en-US" sz="2800" dirty="0">
              <a:latin typeface="Arial"/>
              <a:ea typeface="+mn-lt"/>
              <a:cs typeface="Arial"/>
            </a:endParaRPr>
          </a:p>
        </p:txBody>
      </p:sp>
      <p:pic>
        <p:nvPicPr>
          <p:cNvPr id="3" name="Picture 2" descr="A screenshot of a chat&#10;&#10;Description automatically generated">
            <a:extLst>
              <a:ext uri="{FF2B5EF4-FFF2-40B4-BE49-F238E27FC236}">
                <a16:creationId xmlns:a16="http://schemas.microsoft.com/office/drawing/2014/main" id="{23A47CFA-AC04-50FE-F0ED-84809B8ECF7F}"/>
              </a:ext>
            </a:extLst>
          </p:cNvPr>
          <p:cNvPicPr>
            <a:picLocks noChangeAspect="1"/>
          </p:cNvPicPr>
          <p:nvPr/>
        </p:nvPicPr>
        <p:blipFill>
          <a:blip r:embed="rId4"/>
          <a:srcRect l="-297" t="3662" r="593" b="45869"/>
          <a:stretch/>
        </p:blipFill>
        <p:spPr>
          <a:xfrm>
            <a:off x="8507715" y="169284"/>
            <a:ext cx="3076947" cy="3461138"/>
          </a:xfrm>
          <a:prstGeom prst="rect">
            <a:avLst/>
          </a:prstGeom>
        </p:spPr>
      </p:pic>
      <p:sp>
        <p:nvSpPr>
          <p:cNvPr id="6" name="Arrow: Left 5">
            <a:extLst>
              <a:ext uri="{FF2B5EF4-FFF2-40B4-BE49-F238E27FC236}">
                <a16:creationId xmlns:a16="http://schemas.microsoft.com/office/drawing/2014/main" id="{AC4EEAAD-2EFC-9521-090C-EE8176F0CAB4}"/>
              </a:ext>
            </a:extLst>
          </p:cNvPr>
          <p:cNvSpPr/>
          <p:nvPr/>
        </p:nvSpPr>
        <p:spPr>
          <a:xfrm rot="20160000">
            <a:off x="10979465" y="808257"/>
            <a:ext cx="962526" cy="34971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2786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7227594"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lang="en-US">
                <a:solidFill>
                  <a:srgbClr val="000000"/>
                </a:solidFill>
                <a:latin typeface="Arial"/>
                <a:cs typeface="Times New Roman"/>
              </a:rPr>
              <a:t>Helpful contacts</a:t>
            </a:r>
            <a:endParaRPr kumimoji="0" lang="en-US" sz="4400" b="1" i="0" u="none" strike="noStrike" kern="1200" cap="none" spc="0" normalizeH="0" baseline="0" noProof="0">
              <a:ln>
                <a:noFill/>
              </a:ln>
              <a:solidFill>
                <a:srgbClr val="000000"/>
              </a:solidFill>
              <a:effectLst/>
              <a:uLnTx/>
              <a:uFillTx/>
              <a:latin typeface="Arial"/>
              <a:cs typeface="Times New Roman"/>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3200" b="0" i="0" u="none" strike="noStrike" kern="1200" cap="none" spc="0" normalizeH="0" baseline="0" noProof="0">
              <a:ln>
                <a:noFill/>
              </a:ln>
              <a:solidFill>
                <a:srgbClr val="000000"/>
              </a:solidFill>
              <a:effectLst/>
              <a:uLnTx/>
              <a:uFillTx/>
              <a:latin typeface="Times New Roman"/>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267451856"/>
              </p:ext>
            </p:extLst>
          </p:nvPr>
        </p:nvGraphicFramePr>
        <p:xfrm>
          <a:off x="661358" y="1984075"/>
          <a:ext cx="11041844" cy="4695940"/>
        </p:xfrm>
        <a:graphic>
          <a:graphicData uri="http://schemas.openxmlformats.org/drawingml/2006/table">
            <a:tbl>
              <a:tblPr firstRow="1"/>
              <a:tblGrid>
                <a:gridCol w="3429000">
                  <a:extLst>
                    <a:ext uri="{9D8B030D-6E8A-4147-A177-3AD203B41FA5}">
                      <a16:colId xmlns:a16="http://schemas.microsoft.com/office/drawing/2014/main" val="3705721603"/>
                    </a:ext>
                  </a:extLst>
                </a:gridCol>
                <a:gridCol w="3063784">
                  <a:extLst>
                    <a:ext uri="{9D8B030D-6E8A-4147-A177-3AD203B41FA5}">
                      <a16:colId xmlns:a16="http://schemas.microsoft.com/office/drawing/2014/main" val="745760787"/>
                    </a:ext>
                  </a:extLst>
                </a:gridCol>
                <a:gridCol w="4549060">
                  <a:extLst>
                    <a:ext uri="{9D8B030D-6E8A-4147-A177-3AD203B41FA5}">
                      <a16:colId xmlns:a16="http://schemas.microsoft.com/office/drawing/2014/main" val="2428280534"/>
                    </a:ext>
                  </a:extLst>
                </a:gridCol>
              </a:tblGrid>
              <a:tr h="474602">
                <a:tc>
                  <a:txBody>
                    <a:bodyPr/>
                    <a:lstStyle/>
                    <a:p>
                      <a:pPr algn="l" fontAlgn="auto"/>
                      <a:r>
                        <a:rPr lang="en-GB" sz="1800" b="0" i="0">
                          <a:solidFill>
                            <a:schemeClr val="tx1"/>
                          </a:solidFill>
                          <a:effectLst/>
                          <a:latin typeface="Arial"/>
                        </a:rPr>
                        <a:t>​</a:t>
                      </a:r>
                      <a:r>
                        <a:rPr lang="en-GB" sz="1800" b="1" i="0">
                          <a:solidFill>
                            <a:schemeClr val="tx1"/>
                          </a:solidFill>
                          <a:effectLst/>
                          <a:latin typeface="Arial"/>
                        </a:rPr>
                        <a:t>Contacts</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GB" sz="1800" b="1" i="0">
                          <a:solidFill>
                            <a:schemeClr val="tx1"/>
                          </a:solidFill>
                          <a:effectLst/>
                          <a:latin typeface="Arial"/>
                        </a:rPr>
                        <a:t>EMERGENCIES</a:t>
                      </a:r>
                      <a:r>
                        <a:rPr lang="en-GB" sz="1800" b="0" i="0">
                          <a:solidFill>
                            <a:schemeClr val="tx1"/>
                          </a:solidFill>
                          <a:effectLst/>
                          <a:latin typeface="Arial"/>
                        </a:rPr>
                        <a:t>​</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l" fontAlgn="base"/>
                      <a:r>
                        <a:rPr lang="en-GB" sz="1800" b="1" i="0">
                          <a:solidFill>
                            <a:schemeClr val="tx1"/>
                          </a:solidFill>
                          <a:effectLst/>
                          <a:latin typeface="Arial"/>
                        </a:rPr>
                        <a:t>NON EMERGENCIES</a:t>
                      </a:r>
                      <a:r>
                        <a:rPr lang="en-GB" sz="1800" b="0" i="0">
                          <a:solidFill>
                            <a:schemeClr val="tx1"/>
                          </a:solidFill>
                          <a:effectLst/>
                          <a:latin typeface="Arial"/>
                        </a:rPr>
                        <a:t>​</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634921477"/>
                  </a:ext>
                </a:extLst>
              </a:tr>
              <a:tr h="1186506">
                <a:tc>
                  <a:txBody>
                    <a:bodyPr/>
                    <a:lstStyle/>
                    <a:p>
                      <a:pPr algn="l" fontAlgn="base"/>
                      <a:r>
                        <a:rPr lang="en-GB" sz="2000" b="0" i="0">
                          <a:solidFill>
                            <a:srgbClr val="000000"/>
                          </a:solidFill>
                          <a:effectLst/>
                          <a:latin typeface="Arial"/>
                        </a:rPr>
                        <a:t>Student Information Service​</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auto"/>
                      <a:r>
                        <a:rPr lang="en-GB" sz="2000" b="0" i="0">
                          <a:solidFill>
                            <a:srgbClr val="000000"/>
                          </a:solidFill>
                          <a:effectLst/>
                          <a:latin typeface="Arial"/>
                        </a:rPr>
                        <a:t>​</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GB" sz="2000" b="0" i="0">
                          <a:solidFill>
                            <a:schemeClr val="tx1"/>
                          </a:solidFill>
                          <a:effectLst/>
                          <a:latin typeface="Arial"/>
                        </a:rPr>
                        <a:t>+44 (0)113 343 7000 ​(International)</a:t>
                      </a:r>
                    </a:p>
                    <a:p>
                      <a:pPr algn="l" fontAlgn="base"/>
                      <a:r>
                        <a:rPr lang="en-GB" sz="2000" b="0" i="0">
                          <a:solidFill>
                            <a:schemeClr val="tx1"/>
                          </a:solidFill>
                          <a:effectLst/>
                          <a:latin typeface="Arial"/>
                        </a:rPr>
                        <a:t>0800 915 0402 ​(UK sim card)</a:t>
                      </a:r>
                    </a:p>
                    <a:p>
                      <a:pPr lvl="0" algn="l">
                        <a:buNone/>
                      </a:pPr>
                      <a:r>
                        <a:rPr lang="en-US" sz="2000" b="0" i="0" u="none" strike="noStrike" noProof="0">
                          <a:solidFill>
                            <a:schemeClr val="tx1"/>
                          </a:solidFill>
                          <a:effectLst/>
                          <a:latin typeface="Arial"/>
                          <a:hlinkClick r:id="rId3">
                            <a:extLst>
                              <a:ext uri="{A12FA001-AC4F-418D-AE19-62706E023703}">
                                <ahyp:hlinkClr xmlns:ahyp="http://schemas.microsoft.com/office/drawing/2018/hyperlinkcolor" val="tx"/>
                              </a:ext>
                            </a:extLst>
                          </a:hlinkClick>
                        </a:rPr>
                        <a:t>studentinfo@leeds.ac.uk</a:t>
                      </a:r>
                      <a:r>
                        <a:rPr lang="en-US" sz="2000" b="0" i="0" u="none" strike="noStrike" noProof="0">
                          <a:solidFill>
                            <a:schemeClr val="tx1"/>
                          </a:solidFill>
                          <a:effectLst/>
                          <a:latin typeface="Arial"/>
                        </a:rPr>
                        <a:t> </a:t>
                      </a:r>
                      <a:endParaRPr lang="en-GB" sz="2000">
                        <a:solidFill>
                          <a:schemeClr val="tx1"/>
                        </a:solidFill>
                        <a:latin typeface="Arial"/>
                      </a:endParaRP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1566854"/>
                  </a:ext>
                </a:extLst>
              </a:tr>
              <a:tr h="1075766">
                <a:tc>
                  <a:txBody>
                    <a:bodyPr/>
                    <a:lstStyle/>
                    <a:p>
                      <a:pPr lvl="0" algn="l">
                        <a:buNone/>
                      </a:pPr>
                      <a:r>
                        <a:rPr lang="en-GB" sz="2000" b="0" i="0">
                          <a:solidFill>
                            <a:srgbClr val="000000"/>
                          </a:solidFill>
                          <a:effectLst/>
                          <a:latin typeface="Arial"/>
                        </a:rPr>
                        <a:t>Harassment and Misconduct Team</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GB" sz="2000" b="0" i="0">
                          <a:solidFill>
                            <a:srgbClr val="000000"/>
                          </a:solidFill>
                          <a:effectLst/>
                          <a:latin typeface="Arial"/>
                        </a:rPr>
                        <a:t>​</a:t>
                      </a:r>
                      <a:endParaRPr lang="en-GB">
                        <a:latin typeface="Arial"/>
                      </a:endParaRP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GB" sz="2000" b="0" i="0">
                          <a:solidFill>
                            <a:schemeClr val="tx1"/>
                          </a:solidFill>
                          <a:effectLst/>
                          <a:latin typeface="Arial"/>
                          <a:hlinkClick r:id="rId4">
                            <a:extLst>
                              <a:ext uri="{A12FA001-AC4F-418D-AE19-62706E023703}">
                                <ahyp:hlinkClr xmlns:ahyp="http://schemas.microsoft.com/office/drawing/2018/hyperlinkcolor" val="tx"/>
                              </a:ext>
                            </a:extLst>
                          </a:hlinkClick>
                        </a:rPr>
                        <a:t>reportandsupport@leeds.ac.uk</a:t>
                      </a:r>
                      <a:r>
                        <a:rPr lang="en-GB" sz="2000" b="0" i="0">
                          <a:solidFill>
                            <a:schemeClr val="tx1"/>
                          </a:solidFill>
                          <a:effectLst/>
                          <a:latin typeface="Arial"/>
                        </a:rPr>
                        <a:t> </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450899"/>
                  </a:ext>
                </a:extLst>
              </a:tr>
              <a:tr h="458782">
                <a:tc>
                  <a:txBody>
                    <a:bodyPr/>
                    <a:lstStyle/>
                    <a:p>
                      <a:pPr lvl="0" algn="l">
                        <a:buNone/>
                      </a:pPr>
                      <a:r>
                        <a:rPr lang="en-GB" sz="2000" b="0" i="0">
                          <a:solidFill>
                            <a:srgbClr val="000000"/>
                          </a:solidFill>
                          <a:effectLst/>
                          <a:latin typeface="Arial"/>
                        </a:rPr>
                        <a:t>University Security Office​</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GB" sz="2000" b="0" i="0">
                          <a:solidFill>
                            <a:srgbClr val="000000"/>
                          </a:solidFill>
                          <a:effectLst/>
                          <a:latin typeface="Arial"/>
                        </a:rPr>
                        <a:t>+44 (0)113 343 2222 ​</a:t>
                      </a:r>
                      <a:endParaRPr lang="en-US">
                        <a:latin typeface="Arial"/>
                      </a:endParaRPr>
                    </a:p>
                    <a:p>
                      <a:pPr lvl="0" algn="l">
                        <a:buNone/>
                      </a:pPr>
                      <a:r>
                        <a:rPr lang="en-GB" sz="2000" b="0" i="0">
                          <a:solidFill>
                            <a:srgbClr val="000000"/>
                          </a:solidFill>
                          <a:effectLst/>
                          <a:latin typeface="Arial"/>
                        </a:rPr>
                        <a:t>(or the </a:t>
                      </a:r>
                      <a:r>
                        <a:rPr lang="en-GB" sz="2000" b="0" i="0" err="1">
                          <a:solidFill>
                            <a:srgbClr val="000000"/>
                          </a:solidFill>
                          <a:effectLst/>
                          <a:latin typeface="Arial"/>
                        </a:rPr>
                        <a:t>SafeZone</a:t>
                      </a:r>
                      <a:r>
                        <a:rPr lang="en-GB" sz="2000" b="0" i="0">
                          <a:solidFill>
                            <a:srgbClr val="000000"/>
                          </a:solidFill>
                          <a:effectLst/>
                          <a:latin typeface="Arial"/>
                        </a:rPr>
                        <a:t> app) ​</a:t>
                      </a:r>
                      <a:endParaRPr lang="en-GB">
                        <a:latin typeface="Arial"/>
                      </a:endParaRP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GB" sz="2000" b="0" i="0">
                          <a:solidFill>
                            <a:srgbClr val="000000"/>
                          </a:solidFill>
                          <a:effectLst/>
                          <a:latin typeface="Arial"/>
                        </a:rPr>
                        <a:t>+44 (0)113 343 5494 ​</a:t>
                      </a:r>
                      <a:endParaRPr lang="en-US">
                        <a:latin typeface="Arial"/>
                      </a:endParaRPr>
                    </a:p>
                    <a:p>
                      <a:pPr lvl="0" algn="l">
                        <a:buNone/>
                      </a:pPr>
                      <a:r>
                        <a:rPr lang="en-GB" sz="2000" b="0" i="0">
                          <a:solidFill>
                            <a:srgbClr val="000000"/>
                          </a:solidFill>
                          <a:effectLst/>
                          <a:latin typeface="Arial"/>
                        </a:rPr>
                        <a:t>+44 (0)7876 866747 ​</a:t>
                      </a:r>
                      <a:endParaRPr lang="en-US">
                        <a:latin typeface="Arial"/>
                      </a:endParaRP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658430"/>
                  </a:ext>
                </a:extLst>
              </a:tr>
              <a:tr h="458782">
                <a:tc>
                  <a:txBody>
                    <a:bodyPr/>
                    <a:lstStyle/>
                    <a:p>
                      <a:pPr algn="l" fontAlgn="base"/>
                      <a:r>
                        <a:rPr lang="en-GB" sz="2000" b="0" i="0">
                          <a:solidFill>
                            <a:srgbClr val="000000"/>
                          </a:solidFill>
                          <a:effectLst/>
                          <a:latin typeface="Arial"/>
                        </a:rPr>
                        <a:t>Police​</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GB" sz="2000" b="0" i="0">
                          <a:solidFill>
                            <a:srgbClr val="000000"/>
                          </a:solidFill>
                          <a:effectLst/>
                          <a:latin typeface="Arial"/>
                        </a:rPr>
                        <a:t>999​</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GB" sz="2000" b="0" i="0">
                          <a:solidFill>
                            <a:srgbClr val="000000"/>
                          </a:solidFill>
                          <a:effectLst/>
                          <a:latin typeface="Arial"/>
                        </a:rPr>
                        <a:t>101​</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4746742"/>
                  </a:ext>
                </a:extLst>
              </a:tr>
              <a:tr h="838464">
                <a:tc>
                  <a:txBody>
                    <a:bodyPr/>
                    <a:lstStyle/>
                    <a:p>
                      <a:pPr algn="l" fontAlgn="base"/>
                      <a:r>
                        <a:rPr lang="en-GB" sz="2000" b="0" i="0">
                          <a:solidFill>
                            <a:srgbClr val="000000"/>
                          </a:solidFill>
                          <a:effectLst/>
                          <a:latin typeface="Arial"/>
                        </a:rPr>
                        <a:t>Campus Police officer: </a:t>
                      </a:r>
                      <a:endParaRPr lang="en-US"/>
                    </a:p>
                    <a:p>
                      <a:pPr lvl="0" algn="l">
                        <a:buNone/>
                      </a:pPr>
                      <a:r>
                        <a:rPr lang="en-GB" sz="2000" b="0" i="0">
                          <a:solidFill>
                            <a:srgbClr val="000000"/>
                          </a:solidFill>
                          <a:effectLst/>
                          <a:latin typeface="Arial"/>
                        </a:rPr>
                        <a:t>PC Laura Beaton​</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auto"/>
                      <a:r>
                        <a:rPr lang="en-GB" sz="2000" b="0" i="0">
                          <a:solidFill>
                            <a:srgbClr val="000000"/>
                          </a:solidFill>
                          <a:effectLst/>
                          <a:latin typeface="Arial"/>
                        </a:rPr>
                        <a:t>​</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ase"/>
                      <a:r>
                        <a:rPr lang="en-GB" sz="2000" b="0" i="0">
                          <a:solidFill>
                            <a:srgbClr val="000000"/>
                          </a:solidFill>
                          <a:effectLst/>
                          <a:latin typeface="Arial"/>
                        </a:rPr>
                        <a:t>+44 (0)7719417879 ​</a:t>
                      </a:r>
                    </a:p>
                    <a:p>
                      <a:pPr algn="l" fontAlgn="base"/>
                      <a:r>
                        <a:rPr lang="en-GB" sz="2000" b="0" i="0">
                          <a:solidFill>
                            <a:srgbClr val="000000"/>
                          </a:solidFill>
                          <a:effectLst/>
                          <a:latin typeface="Arial"/>
                        </a:rPr>
                        <a:t>(8am-4pm, Mon–Fri)​​</a:t>
                      </a:r>
                    </a:p>
                  </a:txBody>
                  <a:tcPr marL="52220" marR="52220" marT="26110" marB="2611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15417447"/>
                  </a:ext>
                </a:extLst>
              </a:tr>
            </a:tbl>
          </a:graphicData>
        </a:graphic>
      </p:graphicFrame>
    </p:spTree>
    <p:extLst>
      <p:ext uri="{BB962C8B-B14F-4D97-AF65-F5344CB8AC3E}">
        <p14:creationId xmlns:p14="http://schemas.microsoft.com/office/powerpoint/2010/main" val="4041268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7227594"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a:cs typeface="Times New Roman"/>
              </a:rPr>
              <a:t>Safe Zone App</a:t>
            </a:r>
          </a:p>
        </p:txBody>
      </p:sp>
      <p:pic>
        <p:nvPicPr>
          <p:cNvPr id="8" name="Picture 7" descr="Green first aid symbol"/>
          <p:cNvPicPr>
            <a:picLocks noChangeAspect="1"/>
          </p:cNvPicPr>
          <p:nvPr/>
        </p:nvPicPr>
        <p:blipFill rotWithShape="1">
          <a:blip r:embed="rId3"/>
          <a:srcRect l="1" r="2426"/>
          <a:stretch/>
        </p:blipFill>
        <p:spPr>
          <a:xfrm>
            <a:off x="952795" y="1801872"/>
            <a:ext cx="1440553" cy="1428750"/>
          </a:xfrm>
          <a:prstGeom prst="rect">
            <a:avLst/>
          </a:prstGeom>
        </p:spPr>
      </p:pic>
      <p:sp>
        <p:nvSpPr>
          <p:cNvPr id="9" name="Rectangle 8"/>
          <p:cNvSpPr/>
          <p:nvPr/>
        </p:nvSpPr>
        <p:spPr>
          <a:xfrm>
            <a:off x="2698416" y="2159033"/>
            <a:ext cx="3123934" cy="646331"/>
          </a:xfrm>
          <a:prstGeom prst="rect">
            <a:avLst/>
          </a:prstGeom>
        </p:spPr>
        <p:txBody>
          <a:bodyPr wrap="square">
            <a:spAutoFit/>
          </a:bodyPr>
          <a:lstStyle/>
          <a:p>
            <a:r>
              <a:rPr lang="en-GB">
                <a:latin typeface="arial" panose="020B0604020202020204" pitchFamily="34" charset="0"/>
              </a:rPr>
              <a:t>For help with a physical or mental health incident</a:t>
            </a:r>
            <a:endParaRPr lang="en-GB"/>
          </a:p>
        </p:txBody>
      </p:sp>
      <p:pic>
        <p:nvPicPr>
          <p:cNvPr id="10" name="Picture 9" descr="blue telephone symbol"/>
          <p:cNvPicPr>
            <a:picLocks noChangeAspect="1"/>
          </p:cNvPicPr>
          <p:nvPr/>
        </p:nvPicPr>
        <p:blipFill rotWithShape="1">
          <a:blip r:embed="rId4"/>
          <a:srcRect l="1295" t="1812" r="1714" b="1342"/>
          <a:stretch/>
        </p:blipFill>
        <p:spPr>
          <a:xfrm>
            <a:off x="972051" y="3469058"/>
            <a:ext cx="1441175" cy="1411357"/>
          </a:xfrm>
          <a:prstGeom prst="rect">
            <a:avLst/>
          </a:prstGeom>
        </p:spPr>
      </p:pic>
      <p:sp>
        <p:nvSpPr>
          <p:cNvPr id="11" name="Rectangle 10"/>
          <p:cNvSpPr/>
          <p:nvPr/>
        </p:nvSpPr>
        <p:spPr>
          <a:xfrm>
            <a:off x="2698416" y="3714160"/>
            <a:ext cx="3481741" cy="923330"/>
          </a:xfrm>
          <a:prstGeom prst="rect">
            <a:avLst/>
          </a:prstGeom>
        </p:spPr>
        <p:txBody>
          <a:bodyPr wrap="square" lIns="91440" tIns="45720" rIns="91440" bIns="45720" anchor="t">
            <a:spAutoFit/>
          </a:bodyPr>
          <a:lstStyle/>
          <a:p>
            <a:r>
              <a:rPr lang="en-GB">
                <a:latin typeface="arial" panose="020B0604020202020204" pitchFamily="34" charset="0"/>
              </a:rPr>
              <a:t>Non-emergency situations </a:t>
            </a:r>
          </a:p>
          <a:p>
            <a:r>
              <a:rPr lang="en-GB">
                <a:latin typeface="arial"/>
                <a:cs typeface="arial"/>
              </a:rPr>
              <a:t>(you’re locked out of a building or you're lost)</a:t>
            </a:r>
          </a:p>
        </p:txBody>
      </p:sp>
      <p:pic>
        <p:nvPicPr>
          <p:cNvPr id="12" name="Picture 11" descr="red emergency symbol"/>
          <p:cNvPicPr>
            <a:picLocks noChangeAspect="1"/>
          </p:cNvPicPr>
          <p:nvPr/>
        </p:nvPicPr>
        <p:blipFill rotWithShape="1">
          <a:blip r:embed="rId5"/>
          <a:srcRect l="26231" t="2203" r="25915" b="2875"/>
          <a:stretch/>
        </p:blipFill>
        <p:spPr>
          <a:xfrm>
            <a:off x="972051" y="5118851"/>
            <a:ext cx="1431235" cy="1401417"/>
          </a:xfrm>
          <a:prstGeom prst="rect">
            <a:avLst/>
          </a:prstGeom>
        </p:spPr>
      </p:pic>
      <p:sp>
        <p:nvSpPr>
          <p:cNvPr id="13" name="Rectangle 12"/>
          <p:cNvSpPr/>
          <p:nvPr/>
        </p:nvSpPr>
        <p:spPr>
          <a:xfrm>
            <a:off x="2705486" y="5640167"/>
            <a:ext cx="3481741" cy="369332"/>
          </a:xfrm>
          <a:prstGeom prst="rect">
            <a:avLst/>
          </a:prstGeom>
        </p:spPr>
        <p:txBody>
          <a:bodyPr wrap="square">
            <a:spAutoFit/>
          </a:bodyPr>
          <a:lstStyle/>
          <a:p>
            <a:r>
              <a:rPr lang="en-GB">
                <a:latin typeface="arial" panose="020B0604020202020204" pitchFamily="34" charset="0"/>
              </a:rPr>
              <a:t>Immediate danger</a:t>
            </a:r>
            <a:endParaRPr lang="en-GB"/>
          </a:p>
        </p:txBody>
      </p:sp>
      <p:sp>
        <p:nvSpPr>
          <p:cNvPr id="16" name="TextBox 15"/>
          <p:cNvSpPr txBox="1"/>
          <p:nvPr/>
        </p:nvSpPr>
        <p:spPr>
          <a:xfrm>
            <a:off x="8512420" y="5995825"/>
            <a:ext cx="830677" cy="307777"/>
          </a:xfrm>
          <a:prstGeom prst="rect">
            <a:avLst/>
          </a:prstGeom>
          <a:noFill/>
        </p:spPr>
        <p:txBody>
          <a:bodyPr wrap="none" rtlCol="0">
            <a:spAutoFit/>
          </a:bodyPr>
          <a:lstStyle/>
          <a:p>
            <a:r>
              <a:rPr lang="en-GB" sz="1400">
                <a:latin typeface="Arial"/>
                <a:cs typeface="Arial"/>
              </a:rPr>
              <a:t> </a:t>
            </a:r>
            <a:r>
              <a:rPr lang="en-GB" sz="1400" err="1">
                <a:latin typeface="Arial"/>
                <a:cs typeface="Arial"/>
              </a:rPr>
              <a:t>Iphone</a:t>
            </a:r>
            <a:r>
              <a:rPr lang="en-GB" sz="1400">
                <a:latin typeface="Arial"/>
                <a:cs typeface="Arial"/>
              </a:rPr>
              <a:t> </a:t>
            </a:r>
          </a:p>
        </p:txBody>
      </p:sp>
      <p:pic>
        <p:nvPicPr>
          <p:cNvPr id="17" name="Picture 16" descr="QR code to download the safezone app on iphones"/>
          <p:cNvPicPr>
            <a:picLocks noChangeAspect="1"/>
          </p:cNvPicPr>
          <p:nvPr/>
        </p:nvPicPr>
        <p:blipFill>
          <a:blip r:embed="rId6"/>
          <a:stretch>
            <a:fillRect/>
          </a:stretch>
        </p:blipFill>
        <p:spPr>
          <a:xfrm>
            <a:off x="8512420" y="4938182"/>
            <a:ext cx="1050563" cy="1046093"/>
          </a:xfrm>
          <a:prstGeom prst="rect">
            <a:avLst/>
          </a:prstGeom>
        </p:spPr>
      </p:pic>
      <p:sp>
        <p:nvSpPr>
          <p:cNvPr id="18" name="TextBox 17"/>
          <p:cNvSpPr txBox="1"/>
          <p:nvPr/>
        </p:nvSpPr>
        <p:spPr>
          <a:xfrm>
            <a:off x="10645772" y="6047449"/>
            <a:ext cx="801823" cy="307777"/>
          </a:xfrm>
          <a:prstGeom prst="rect">
            <a:avLst/>
          </a:prstGeom>
          <a:noFill/>
        </p:spPr>
        <p:txBody>
          <a:bodyPr wrap="none" rtlCol="0">
            <a:spAutoFit/>
          </a:bodyPr>
          <a:lstStyle/>
          <a:p>
            <a:r>
              <a:rPr lang="en-GB" sz="1400">
                <a:latin typeface="Arial"/>
                <a:cs typeface="Arial"/>
              </a:rPr>
              <a:t>Android</a:t>
            </a:r>
          </a:p>
        </p:txBody>
      </p:sp>
      <p:pic>
        <p:nvPicPr>
          <p:cNvPr id="19" name="Picture 18" descr="QR code to download safezone app on Android phones"/>
          <p:cNvPicPr>
            <a:picLocks noChangeAspect="1"/>
          </p:cNvPicPr>
          <p:nvPr/>
        </p:nvPicPr>
        <p:blipFill>
          <a:blip r:embed="rId7"/>
          <a:stretch>
            <a:fillRect/>
          </a:stretch>
        </p:blipFill>
        <p:spPr>
          <a:xfrm>
            <a:off x="10514374" y="4987239"/>
            <a:ext cx="1051319" cy="1046939"/>
          </a:xfrm>
          <a:prstGeom prst="rect">
            <a:avLst/>
          </a:prstGeom>
        </p:spPr>
      </p:pic>
      <p:sp>
        <p:nvSpPr>
          <p:cNvPr id="20" name="TextBox 19">
            <a:extLst>
              <a:ext uri="{FF2B5EF4-FFF2-40B4-BE49-F238E27FC236}">
                <a16:creationId xmlns:a16="http://schemas.microsoft.com/office/drawing/2014/main" id="{C3FE735D-2FFC-4B58-A5EF-55D5B3BE2E36}"/>
              </a:ext>
            </a:extLst>
          </p:cNvPr>
          <p:cNvSpPr txBox="1"/>
          <p:nvPr/>
        </p:nvSpPr>
        <p:spPr>
          <a:xfrm>
            <a:off x="5268110" y="6340590"/>
            <a:ext cx="731755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ea typeface="+mn-lt"/>
                <a:cs typeface="+mn-lt"/>
                <a:hlinkClick r:id="rId8"/>
              </a:rPr>
              <a:t>https://estates.leeds.ac.uk/our-services/security-services/#safezone</a:t>
            </a:r>
            <a:r>
              <a:rPr lang="en-GB" dirty="0">
                <a:ea typeface="+mn-lt"/>
                <a:cs typeface="+mn-lt"/>
              </a:rPr>
              <a:t> </a:t>
            </a:r>
            <a:endParaRPr lang="en-US"/>
          </a:p>
        </p:txBody>
      </p:sp>
      <p:sp>
        <p:nvSpPr>
          <p:cNvPr id="15" name="TextBox 14"/>
          <p:cNvSpPr txBox="1"/>
          <p:nvPr/>
        </p:nvSpPr>
        <p:spPr>
          <a:xfrm>
            <a:off x="8394945" y="4550514"/>
            <a:ext cx="3275256" cy="369332"/>
          </a:xfrm>
          <a:prstGeom prst="rect">
            <a:avLst/>
          </a:prstGeom>
          <a:noFill/>
        </p:spPr>
        <p:txBody>
          <a:bodyPr wrap="none" lIns="91440" tIns="45720" rIns="91440" bIns="45720" rtlCol="0" anchor="t">
            <a:spAutoFit/>
          </a:bodyPr>
          <a:lstStyle/>
          <a:p>
            <a:r>
              <a:rPr lang="en-GB" b="1">
                <a:latin typeface="Arial"/>
                <a:cs typeface="Arial"/>
              </a:rPr>
              <a:t>Download the </a:t>
            </a:r>
            <a:r>
              <a:rPr lang="en-GB" b="1" err="1">
                <a:latin typeface="Arial"/>
                <a:cs typeface="Arial"/>
              </a:rPr>
              <a:t>SafeZone</a:t>
            </a:r>
            <a:r>
              <a:rPr lang="en-GB" b="1">
                <a:latin typeface="Arial"/>
                <a:cs typeface="Arial"/>
              </a:rPr>
              <a:t> app</a:t>
            </a:r>
          </a:p>
        </p:txBody>
      </p:sp>
      <p:pic>
        <p:nvPicPr>
          <p:cNvPr id="14" name="Picture 13" descr="A hand holding a phone showing the safezone app"/>
          <p:cNvPicPr>
            <a:picLocks noChangeAspect="1"/>
          </p:cNvPicPr>
          <p:nvPr/>
        </p:nvPicPr>
        <p:blipFill rotWithShape="1">
          <a:blip r:embed="rId9"/>
          <a:srcRect l="15400" r="8358" b="4023"/>
          <a:stretch/>
        </p:blipFill>
        <p:spPr>
          <a:xfrm>
            <a:off x="8248500" y="1364550"/>
            <a:ext cx="3568147" cy="3082725"/>
          </a:xfrm>
          <a:prstGeom prst="rect">
            <a:avLst/>
          </a:prstGeom>
        </p:spPr>
      </p:pic>
    </p:spTree>
    <p:extLst>
      <p:ext uri="{BB962C8B-B14F-4D97-AF65-F5344CB8AC3E}">
        <p14:creationId xmlns:p14="http://schemas.microsoft.com/office/powerpoint/2010/main" val="40172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803116" y="892297"/>
            <a:ext cx="7227594"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a:cs typeface="Arial"/>
              </a:rPr>
              <a:t>Student Visa Advice</a:t>
            </a:r>
          </a:p>
        </p:txBody>
      </p:sp>
      <p:sp>
        <p:nvSpPr>
          <p:cNvPr id="11" name="TextBox 1">
            <a:extLst>
              <a:ext uri="{FF2B5EF4-FFF2-40B4-BE49-F238E27FC236}">
                <a16:creationId xmlns:a16="http://schemas.microsoft.com/office/drawing/2014/main" id="{836B0225-A67D-4486-8F1A-CBB3BB7A28FF}"/>
              </a:ext>
            </a:extLst>
          </p:cNvPr>
          <p:cNvSpPr txBox="1"/>
          <p:nvPr/>
        </p:nvSpPr>
        <p:spPr>
          <a:xfrm>
            <a:off x="482212" y="1715640"/>
            <a:ext cx="8170422" cy="53122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800"/>
              </a:spcAft>
              <a:defRPr/>
            </a:pPr>
            <a:r>
              <a:rPr lang="en-GB" b="1" dirty="0">
                <a:latin typeface="Arial"/>
                <a:cs typeface="Arial"/>
              </a:rPr>
              <a:t>Our Student Visa Advice Team can help with advice including:</a:t>
            </a:r>
          </a:p>
          <a:p>
            <a:pPr marL="342900" indent="-342900">
              <a:lnSpc>
                <a:spcPct val="90000"/>
              </a:lnSpc>
              <a:spcAft>
                <a:spcPts val="800"/>
              </a:spcAft>
              <a:buFont typeface="Arial" panose="020B0604020202020204" pitchFamily="34" charset="0"/>
              <a:buChar char="•"/>
              <a:defRPr/>
            </a:pPr>
            <a:r>
              <a:rPr lang="en-GB" dirty="0">
                <a:latin typeface="Arial"/>
                <a:cs typeface="Arial"/>
              </a:rPr>
              <a:t>Correcting errors with your visa/BRP</a:t>
            </a:r>
            <a:endParaRPr lang="en-GB" dirty="0"/>
          </a:p>
          <a:p>
            <a:pPr marL="342900" indent="-342900">
              <a:lnSpc>
                <a:spcPct val="90000"/>
              </a:lnSpc>
              <a:spcAft>
                <a:spcPts val="800"/>
              </a:spcAft>
              <a:buFont typeface="Arial" panose="020B0604020202020204" pitchFamily="34" charset="0"/>
              <a:buChar char="•"/>
              <a:defRPr/>
            </a:pPr>
            <a:r>
              <a:rPr lang="en-GB" dirty="0">
                <a:latin typeface="Arial"/>
                <a:cs typeface="Arial"/>
              </a:rPr>
              <a:t>Student / Tier 4 Visa extensions</a:t>
            </a:r>
          </a:p>
          <a:p>
            <a:pPr marL="342900" indent="-342900">
              <a:lnSpc>
                <a:spcPct val="90000"/>
              </a:lnSpc>
              <a:spcAft>
                <a:spcPts val="800"/>
              </a:spcAft>
              <a:buFont typeface="Arial" panose="020B0604020202020204" pitchFamily="34" charset="0"/>
              <a:buChar char="•"/>
              <a:defRPr/>
            </a:pPr>
            <a:r>
              <a:rPr lang="en-GB" dirty="0">
                <a:latin typeface="Arial"/>
                <a:cs typeface="Arial"/>
              </a:rPr>
              <a:t>Inviting your family</a:t>
            </a:r>
          </a:p>
          <a:p>
            <a:pPr marL="342900" indent="-342900">
              <a:lnSpc>
                <a:spcPct val="90000"/>
              </a:lnSpc>
              <a:spcAft>
                <a:spcPts val="800"/>
              </a:spcAft>
              <a:buFont typeface="Arial" panose="020B0604020202020204" pitchFamily="34" charset="0"/>
              <a:buChar char="•"/>
              <a:defRPr/>
            </a:pPr>
            <a:r>
              <a:rPr lang="en-GB" dirty="0">
                <a:latin typeface="Arial"/>
                <a:cs typeface="Arial"/>
              </a:rPr>
              <a:t>Working during and after your studies</a:t>
            </a:r>
          </a:p>
          <a:p>
            <a:pPr marL="342900" indent="-342900">
              <a:lnSpc>
                <a:spcPct val="90000"/>
              </a:lnSpc>
              <a:spcAft>
                <a:spcPts val="800"/>
              </a:spcAft>
              <a:buFont typeface="Arial" panose="020B0604020202020204" pitchFamily="34" charset="0"/>
              <a:buChar char="•"/>
              <a:defRPr/>
            </a:pPr>
            <a:r>
              <a:rPr lang="en-GB" dirty="0">
                <a:latin typeface="Arial"/>
                <a:cs typeface="Arial"/>
              </a:rPr>
              <a:t>Visa scams</a:t>
            </a:r>
          </a:p>
          <a:p>
            <a:pPr>
              <a:lnSpc>
                <a:spcPct val="90000"/>
              </a:lnSpc>
              <a:spcAft>
                <a:spcPts val="800"/>
              </a:spcAft>
              <a:defRPr/>
            </a:pPr>
            <a:endParaRPr lang="en-US" dirty="0">
              <a:latin typeface="Arial"/>
              <a:cs typeface="Arial"/>
            </a:endParaRPr>
          </a:p>
          <a:p>
            <a:pPr>
              <a:lnSpc>
                <a:spcPct val="90000"/>
              </a:lnSpc>
              <a:spcAft>
                <a:spcPts val="800"/>
              </a:spcAft>
              <a:defRPr/>
            </a:pPr>
            <a:r>
              <a:rPr lang="en-US" b="1" dirty="0">
                <a:latin typeface="Arial"/>
                <a:cs typeface="Arial"/>
              </a:rPr>
              <a:t>Important things to do</a:t>
            </a:r>
          </a:p>
          <a:p>
            <a:pPr marL="285750" indent="-285750">
              <a:lnSpc>
                <a:spcPct val="90000"/>
              </a:lnSpc>
              <a:spcAft>
                <a:spcPts val="800"/>
              </a:spcAft>
              <a:buFont typeface="Arial"/>
              <a:buChar char="•"/>
              <a:defRPr/>
            </a:pPr>
            <a:r>
              <a:rPr lang="en-US" dirty="0">
                <a:latin typeface="Arial"/>
                <a:cs typeface="Arial"/>
              </a:rPr>
              <a:t>If you don’t have an </a:t>
            </a:r>
            <a:r>
              <a:rPr lang="en-US" dirty="0" err="1">
                <a:latin typeface="Arial"/>
                <a:cs typeface="Arial"/>
              </a:rPr>
              <a:t>eVisa</a:t>
            </a:r>
            <a:r>
              <a:rPr lang="en-US" dirty="0">
                <a:latin typeface="Arial"/>
                <a:cs typeface="Arial"/>
              </a:rPr>
              <a:t>, create a UKVI account and access your </a:t>
            </a:r>
            <a:r>
              <a:rPr lang="en-US" dirty="0" err="1">
                <a:latin typeface="Arial"/>
                <a:cs typeface="Arial"/>
              </a:rPr>
              <a:t>eVisa</a:t>
            </a:r>
            <a:r>
              <a:rPr lang="en-US" dirty="0">
                <a:latin typeface="Arial"/>
                <a:cs typeface="Arial"/>
              </a:rPr>
              <a:t> once you have your BRP. </a:t>
            </a:r>
            <a:endParaRPr lang="en-GB" dirty="0">
              <a:latin typeface="Arial"/>
              <a:cs typeface="Arial"/>
            </a:endParaRPr>
          </a:p>
          <a:p>
            <a:pPr marL="285750" indent="-285750">
              <a:lnSpc>
                <a:spcPct val="90000"/>
              </a:lnSpc>
              <a:spcAft>
                <a:spcPts val="800"/>
              </a:spcAft>
              <a:buFont typeface="Arial"/>
              <a:buChar char="•"/>
              <a:defRPr/>
            </a:pPr>
            <a:r>
              <a:rPr lang="en-GB" dirty="0">
                <a:latin typeface="Arial"/>
                <a:cs typeface="Arial"/>
              </a:rPr>
              <a:t>Check your student visa responsibilities and the conditions of your student visa so you protect your student status</a:t>
            </a:r>
          </a:p>
          <a:p>
            <a:pPr marL="285750" indent="-285750">
              <a:lnSpc>
                <a:spcPct val="90000"/>
              </a:lnSpc>
              <a:spcAft>
                <a:spcPts val="800"/>
              </a:spcAft>
              <a:buFont typeface="Arial"/>
              <a:buChar char="•"/>
              <a:defRPr/>
            </a:pPr>
            <a:r>
              <a:rPr lang="en-GB" dirty="0">
                <a:latin typeface="Arial"/>
                <a:cs typeface="Arial"/>
              </a:rPr>
              <a:t>If you’re thinking of making changes to your study plans, find out  whether there will be any impact on your visa</a:t>
            </a:r>
          </a:p>
          <a:p>
            <a:pPr>
              <a:lnSpc>
                <a:spcPct val="90000"/>
              </a:lnSpc>
              <a:spcAft>
                <a:spcPts val="800"/>
              </a:spcAft>
              <a:defRPr/>
            </a:pPr>
            <a:endParaRPr lang="en-US" dirty="0">
              <a:latin typeface="Arial"/>
              <a:cs typeface="Arial"/>
            </a:endParaRPr>
          </a:p>
          <a:p>
            <a:pPr>
              <a:lnSpc>
                <a:spcPct val="90000"/>
              </a:lnSpc>
              <a:spcAft>
                <a:spcPts val="800"/>
              </a:spcAft>
              <a:defRPr/>
            </a:pPr>
            <a:endParaRPr lang="en-GB">
              <a:latin typeface="Arial"/>
              <a:ea typeface="Calibri"/>
              <a:cs typeface="Arial"/>
            </a:endParaRPr>
          </a:p>
        </p:txBody>
      </p:sp>
      <p:sp>
        <p:nvSpPr>
          <p:cNvPr id="8" name="Rectangle 7"/>
          <p:cNvSpPr/>
          <p:nvPr/>
        </p:nvSpPr>
        <p:spPr>
          <a:xfrm>
            <a:off x="8648129" y="1715268"/>
            <a:ext cx="3050479" cy="295551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endParaRPr lang="en-GB" dirty="0">
              <a:solidFill>
                <a:schemeClr val="tx1"/>
              </a:solidFill>
              <a:latin typeface="Arial"/>
              <a:cs typeface="Arial"/>
            </a:endParaRPr>
          </a:p>
          <a:p>
            <a:pPr>
              <a:defRPr/>
            </a:pPr>
            <a:r>
              <a:rPr lang="en-GB" dirty="0">
                <a:solidFill>
                  <a:schemeClr val="tx1"/>
                </a:solidFill>
                <a:latin typeface="Arial"/>
                <a:cs typeface="Arial"/>
              </a:rPr>
              <a:t>Student Visa Advisers are the </a:t>
            </a:r>
            <a:r>
              <a:rPr lang="en-GB" b="1" u="sng" dirty="0">
                <a:solidFill>
                  <a:schemeClr val="tx1"/>
                </a:solidFill>
                <a:latin typeface="Arial"/>
                <a:cs typeface="Arial"/>
              </a:rPr>
              <a:t>only</a:t>
            </a:r>
            <a:r>
              <a:rPr lang="en-GB" dirty="0">
                <a:solidFill>
                  <a:schemeClr val="tx1"/>
                </a:solidFill>
                <a:latin typeface="Arial"/>
                <a:cs typeface="Arial"/>
              </a:rPr>
              <a:t> staff in the University that can </a:t>
            </a:r>
            <a:r>
              <a:rPr lang="en-GB" b="1" dirty="0">
                <a:solidFill>
                  <a:schemeClr val="tx1"/>
                </a:solidFill>
                <a:latin typeface="Arial"/>
                <a:cs typeface="Arial"/>
              </a:rPr>
              <a:t>legally </a:t>
            </a:r>
            <a:r>
              <a:rPr lang="en-GB" dirty="0">
                <a:solidFill>
                  <a:schemeClr val="tx1"/>
                </a:solidFill>
                <a:latin typeface="Arial"/>
                <a:cs typeface="Arial"/>
              </a:rPr>
              <a:t>give you immigration advice</a:t>
            </a:r>
            <a:endParaRPr lang="en-GB">
              <a:solidFill>
                <a:schemeClr val="tx1"/>
              </a:solidFill>
              <a:cs typeface="Calibri"/>
            </a:endParaRPr>
          </a:p>
          <a:p>
            <a:pPr>
              <a:defRPr/>
            </a:pPr>
            <a:endParaRPr lang="en-GB" dirty="0">
              <a:solidFill>
                <a:schemeClr val="tx1"/>
              </a:solidFill>
              <a:latin typeface="Arial"/>
              <a:cs typeface="Arial"/>
            </a:endParaRPr>
          </a:p>
          <a:p>
            <a:pPr>
              <a:defRPr/>
            </a:pPr>
            <a:r>
              <a:rPr lang="en-GB" b="1" dirty="0">
                <a:solidFill>
                  <a:schemeClr val="tx1"/>
                </a:solidFill>
                <a:latin typeface="Arial"/>
                <a:cs typeface="Arial"/>
              </a:rPr>
              <a:t>Seek help early, and don't leave visa issues to the last minute!</a:t>
            </a:r>
            <a:endParaRPr lang="en-GB" dirty="0">
              <a:solidFill>
                <a:schemeClr val="tx1"/>
              </a:solidFill>
              <a:latin typeface="Arial"/>
              <a:cs typeface="Arial"/>
            </a:endParaRPr>
          </a:p>
          <a:p>
            <a:pPr>
              <a:defRPr/>
            </a:pPr>
            <a:endParaRPr lang="en-GB" b="1" dirty="0">
              <a:solidFill>
                <a:schemeClr val="tx1"/>
              </a:solidFill>
              <a:latin typeface="Arial"/>
              <a:cs typeface="Arial"/>
            </a:endParaRPr>
          </a:p>
          <a:p>
            <a:pPr>
              <a:defRPr/>
            </a:pPr>
            <a:r>
              <a:rPr lang="en-GB" dirty="0">
                <a:solidFill>
                  <a:schemeClr val="tx1"/>
                </a:solidFill>
                <a:latin typeface="Arial"/>
                <a:cs typeface="Arial"/>
                <a:hlinkClick r:id="rId2"/>
              </a:rPr>
              <a:t>students.leeds.ac.uk/visa</a:t>
            </a:r>
            <a:endParaRPr lang="en-GB"/>
          </a:p>
          <a:p>
            <a:pPr>
              <a:defRPr/>
            </a:pPr>
            <a:endParaRPr lang="en-GB" dirty="0">
              <a:solidFill>
                <a:srgbClr val="000000"/>
              </a:solidFill>
              <a:latin typeface="Arial"/>
              <a:cs typeface="Arial"/>
            </a:endParaRPr>
          </a:p>
          <a:p>
            <a:pPr>
              <a:defRPr/>
            </a:pPr>
            <a:endParaRPr lang="en-GB">
              <a:solidFill>
                <a:schemeClr val="bg1"/>
              </a:solidFill>
              <a:latin typeface="Arial"/>
              <a:cs typeface="Arial"/>
            </a:endParaRPr>
          </a:p>
          <a:p>
            <a:pPr>
              <a:defRPr/>
            </a:pPr>
            <a:endParaRPr lang="en-GB">
              <a:solidFill>
                <a:schemeClr val="bg1"/>
              </a:solidFill>
              <a:latin typeface="Arial"/>
              <a:cs typeface="Arial"/>
            </a:endParaRPr>
          </a:p>
          <a:p>
            <a:pPr>
              <a:defRPr/>
            </a:pPr>
            <a:endParaRPr lang="en-GB">
              <a:solidFill>
                <a:schemeClr val="bg1"/>
              </a:solidFill>
              <a:latin typeface="Arial"/>
              <a:cs typeface="Arial"/>
            </a:endParaRPr>
          </a:p>
          <a:p>
            <a:pPr>
              <a:defRPr/>
            </a:pPr>
            <a:endParaRPr lang="en-GB">
              <a:solidFill>
                <a:schemeClr val="bg1"/>
              </a:solidFill>
              <a:latin typeface="Arial"/>
              <a:cs typeface="Arial"/>
            </a:endParaRPr>
          </a:p>
          <a:p>
            <a:pPr>
              <a:defRPr/>
            </a:pPr>
            <a:endParaRPr lang="en-GB">
              <a:solidFill>
                <a:schemeClr val="bg1"/>
              </a:solidFill>
              <a:latin typeface="Arial"/>
              <a:cs typeface="Arial"/>
            </a:endParaRPr>
          </a:p>
          <a:p>
            <a:pPr>
              <a:defRPr/>
            </a:pPr>
            <a:endParaRPr lang="en-GB">
              <a:solidFill>
                <a:schemeClr val="bg1"/>
              </a:solidFill>
              <a:latin typeface="Arial"/>
              <a:cs typeface="Arial"/>
            </a:endParaRPr>
          </a:p>
          <a:p>
            <a:pPr>
              <a:defRPr/>
            </a:pPr>
            <a:endParaRPr lang="en-GB">
              <a:solidFill>
                <a:schemeClr val="bg1"/>
              </a:solidFill>
              <a:latin typeface="Arial"/>
              <a:cs typeface="Arial"/>
            </a:endParaRPr>
          </a:p>
          <a:p>
            <a:pPr>
              <a:defRPr/>
            </a:pPr>
            <a:endParaRPr lang="en-US">
              <a:solidFill>
                <a:schemeClr val="bg1"/>
              </a:solidFill>
              <a:latin typeface="Arial"/>
              <a:cs typeface="Arial"/>
            </a:endParaRPr>
          </a:p>
        </p:txBody>
      </p:sp>
    </p:spTree>
    <p:extLst>
      <p:ext uri="{BB962C8B-B14F-4D97-AF65-F5344CB8AC3E}">
        <p14:creationId xmlns:p14="http://schemas.microsoft.com/office/powerpoint/2010/main" val="40571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E0786-79CD-6B1E-DBF0-41AEB181C014}"/>
              </a:ext>
            </a:extLst>
          </p:cNvPr>
          <p:cNvSpPr>
            <a:spLocks noGrp="1"/>
          </p:cNvSpPr>
          <p:nvPr>
            <p:ph type="ctrTitle"/>
          </p:nvPr>
        </p:nvSpPr>
        <p:spPr>
          <a:xfrm>
            <a:off x="335328" y="1843192"/>
            <a:ext cx="7644105" cy="1800251"/>
          </a:xfrm>
        </p:spPr>
        <p:txBody>
          <a:bodyPr>
            <a:normAutofit fontScale="90000"/>
          </a:bodyPr>
          <a:lstStyle/>
          <a:p>
            <a:r>
              <a:rPr lang="en-US">
                <a:latin typeface="Arial"/>
                <a:cs typeface="Arial"/>
              </a:rPr>
              <a:t>Transport, travel and protecting your belongings</a:t>
            </a:r>
            <a:endParaRPr lang="en-US"/>
          </a:p>
        </p:txBody>
      </p:sp>
    </p:spTree>
    <p:extLst>
      <p:ext uri="{BB962C8B-B14F-4D97-AF65-F5344CB8AC3E}">
        <p14:creationId xmlns:p14="http://schemas.microsoft.com/office/powerpoint/2010/main" val="242668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8162122"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kumimoji="0" lang="en-US" sz="4400" b="1" i="0" u="none" strike="noStrike" kern="1200" cap="none" spc="0" normalizeH="0" baseline="0" noProof="0">
                <a:ln>
                  <a:noFill/>
                </a:ln>
                <a:solidFill>
                  <a:srgbClr val="000000"/>
                </a:solidFill>
                <a:effectLst/>
                <a:uLnTx/>
                <a:uFillTx/>
                <a:latin typeface="Arial"/>
                <a:cs typeface="Times New Roman"/>
              </a:rPr>
              <a:t>Transport</a:t>
            </a:r>
            <a:r>
              <a:rPr lang="en-US">
                <a:solidFill>
                  <a:srgbClr val="000000"/>
                </a:solidFill>
                <a:latin typeface="Arial"/>
                <a:cs typeface="Times New Roman"/>
              </a:rPr>
              <a:t> and travel: </a:t>
            </a:r>
            <a:r>
              <a:rPr lang="en-US" b="0">
                <a:solidFill>
                  <a:srgbClr val="000000"/>
                </a:solidFill>
                <a:latin typeface="Arial"/>
                <a:cs typeface="Times New Roman"/>
              </a:rPr>
              <a:t>Walking</a:t>
            </a:r>
            <a:endParaRPr lang="en-US" b="0" i="0" u="none" strike="noStrike" kern="1200" cap="none" spc="0" normalizeH="0" baseline="0" noProof="0">
              <a:ln>
                <a:noFill/>
              </a:ln>
              <a:solidFill>
                <a:srgbClr val="000000"/>
              </a:solidFill>
              <a:effectLst/>
              <a:uLnTx/>
              <a:uFillTx/>
              <a:latin typeface="Arial"/>
              <a:cs typeface="Times New Roman"/>
            </a:endParaRPr>
          </a:p>
        </p:txBody>
      </p:sp>
      <p:sp>
        <p:nvSpPr>
          <p:cNvPr id="2" name="Rectangle 1"/>
          <p:cNvSpPr/>
          <p:nvPr/>
        </p:nvSpPr>
        <p:spPr>
          <a:xfrm>
            <a:off x="952416" y="2683407"/>
            <a:ext cx="10481093" cy="2554545"/>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GB" sz="2000" dirty="0">
                <a:latin typeface="Arial"/>
                <a:cs typeface="Arial"/>
              </a:rPr>
              <a:t>We drive on the left – be careful when you cross the road. Some areas of campus are not just for pedestrians</a:t>
            </a:r>
            <a:endParaRPr lang="en-US"/>
          </a:p>
          <a:p>
            <a:pPr marL="342900" indent="-342900">
              <a:buFont typeface="Arial" panose="020B0604020202020204" pitchFamily="34" charset="0"/>
              <a:buChar char="•"/>
            </a:pPr>
            <a:endParaRPr lang="en-GB" sz="2000" dirty="0">
              <a:latin typeface="Arial"/>
              <a:cs typeface="Arial"/>
            </a:endParaRPr>
          </a:p>
          <a:p>
            <a:pPr marL="342900" indent="-342900">
              <a:buFont typeface="Arial" panose="020B0604020202020204" pitchFamily="34" charset="0"/>
              <a:buChar char="•"/>
            </a:pPr>
            <a:r>
              <a:rPr lang="en-GB" sz="2000" dirty="0">
                <a:latin typeface="Arial"/>
                <a:cs typeface="Arial"/>
              </a:rPr>
              <a:t>Avoid taking shortcuts through badly lit areas like alleys or parks, and don't walk home with strangers. </a:t>
            </a:r>
            <a:r>
              <a:rPr lang="en-US" sz="2000" dirty="0">
                <a:latin typeface="Arial"/>
                <a:cs typeface="Arial"/>
              </a:rPr>
              <a:t> </a:t>
            </a:r>
          </a:p>
          <a:p>
            <a:pPr marL="342900" indent="-342900">
              <a:buFont typeface="Arial" panose="020B0604020202020204" pitchFamily="34" charset="0"/>
              <a:buChar char="•"/>
            </a:pPr>
            <a:endParaRPr lang="en-US" sz="2000" dirty="0">
              <a:latin typeface="Arial"/>
              <a:cs typeface="Arial"/>
            </a:endParaRPr>
          </a:p>
          <a:p>
            <a:pPr marL="342900" indent="-342900">
              <a:buFont typeface="Arial" panose="020B0604020202020204" pitchFamily="34" charset="0"/>
              <a:buChar char="•"/>
            </a:pPr>
            <a:r>
              <a:rPr lang="en-GB" sz="2000" dirty="0">
                <a:latin typeface="Arial"/>
                <a:cs typeface="Arial"/>
              </a:rPr>
              <a:t>Stick to well lit, busy areas and stay with other people you know, or use transport – buses or taxis.</a:t>
            </a:r>
            <a:r>
              <a:rPr lang="en-US" sz="2000" dirty="0">
                <a:latin typeface="Arial"/>
                <a:cs typeface="Arial"/>
              </a:rPr>
              <a:t> </a:t>
            </a:r>
            <a:endParaRPr lang="en-GB" dirty="0">
              <a:cs typeface="Calibri" panose="020F0502020204030204"/>
            </a:endParaRPr>
          </a:p>
        </p:txBody>
      </p:sp>
      <p:pic>
        <p:nvPicPr>
          <p:cNvPr id="10" name="Picture 9" descr="A group of people walking next to a lamp post&#10;&#10;Description automatically generated">
            <a:extLst>
              <a:ext uri="{FF2B5EF4-FFF2-40B4-BE49-F238E27FC236}">
                <a16:creationId xmlns:a16="http://schemas.microsoft.com/office/drawing/2014/main" id="{FF44EEDE-F021-77CF-767C-21C3F65EFE8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532907" y="554156"/>
            <a:ext cx="1752600" cy="1738402"/>
          </a:xfrm>
          <a:prstGeom prst="rect">
            <a:avLst/>
          </a:prstGeom>
        </p:spPr>
      </p:pic>
    </p:spTree>
    <p:extLst>
      <p:ext uri="{BB962C8B-B14F-4D97-AF65-F5344CB8AC3E}">
        <p14:creationId xmlns:p14="http://schemas.microsoft.com/office/powerpoint/2010/main" val="11204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466FE7-C875-0654-A450-75BEE5A2DB7B}"/>
              </a:ext>
            </a:extLst>
          </p:cNvPr>
          <p:cNvSpPr>
            <a:spLocks noGrp="1"/>
          </p:cNvSpPr>
          <p:nvPr>
            <p:ph type="title" idx="4294967295"/>
          </p:nvPr>
        </p:nvSpPr>
        <p:spPr>
          <a:xfrm>
            <a:off x="952795" y="1123618"/>
            <a:ext cx="7903329" cy="13111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2"/>
                </a:solidFill>
                <a:latin typeface="+mj-lt"/>
                <a:ea typeface="+mj-ea"/>
                <a:cs typeface="+mj-cs"/>
              </a:defRPr>
            </a:lvl1pPr>
          </a:lstStyle>
          <a:p>
            <a:pPr>
              <a:defRPr/>
            </a:pPr>
            <a:r>
              <a:rPr kumimoji="0" lang="en-US" sz="4400" b="1" i="0" u="none" strike="noStrike" kern="1200" cap="none" spc="0" normalizeH="0" baseline="0" noProof="0">
                <a:ln>
                  <a:noFill/>
                </a:ln>
                <a:solidFill>
                  <a:srgbClr val="000000"/>
                </a:solidFill>
                <a:effectLst/>
                <a:uLnTx/>
                <a:uFillTx/>
                <a:latin typeface="Arial"/>
                <a:cs typeface="Times New Roman"/>
              </a:rPr>
              <a:t>Transport</a:t>
            </a:r>
            <a:r>
              <a:rPr lang="en-US">
                <a:solidFill>
                  <a:srgbClr val="000000"/>
                </a:solidFill>
                <a:latin typeface="Arial"/>
                <a:cs typeface="Times New Roman"/>
              </a:rPr>
              <a:t> and travel: </a:t>
            </a:r>
            <a:r>
              <a:rPr lang="en-US" b="0">
                <a:solidFill>
                  <a:srgbClr val="000000"/>
                </a:solidFill>
                <a:latin typeface="Arial"/>
                <a:cs typeface="Times New Roman"/>
              </a:rPr>
              <a:t>Buses</a:t>
            </a:r>
            <a:endParaRPr kumimoji="0" lang="en-US" sz="4400" b="0" i="0" u="none" strike="noStrike" kern="1200" cap="none" spc="0" normalizeH="0" baseline="0" noProof="0">
              <a:ln>
                <a:noFill/>
              </a:ln>
              <a:solidFill>
                <a:srgbClr val="000000"/>
              </a:solidFill>
              <a:effectLst/>
              <a:uLnTx/>
              <a:uFillTx/>
              <a:latin typeface="Arial"/>
              <a:cs typeface="Times New Roman"/>
            </a:endParaRPr>
          </a:p>
        </p:txBody>
      </p:sp>
      <p:sp>
        <p:nvSpPr>
          <p:cNvPr id="6" name="Rectangle 5"/>
          <p:cNvSpPr/>
          <p:nvPr/>
        </p:nvSpPr>
        <p:spPr>
          <a:xfrm>
            <a:off x="950793" y="2439340"/>
            <a:ext cx="10122142" cy="1631216"/>
          </a:xfrm>
          <a:prstGeom prst="rect">
            <a:avLst/>
          </a:prstGeom>
        </p:spPr>
        <p:txBody>
          <a:bodyPr wrap="square" lIns="91440" tIns="45720" rIns="91440" bIns="45720" anchor="t">
            <a:spAutoFit/>
          </a:bodyPr>
          <a:lstStyle/>
          <a:p>
            <a:pPr marL="342900" indent="-342900">
              <a:buFont typeface="Arial"/>
              <a:buChar char="•"/>
            </a:pPr>
            <a:r>
              <a:rPr lang="en-GB" sz="2000" dirty="0">
                <a:latin typeface="Arial"/>
                <a:ea typeface="+mn-lt"/>
                <a:cs typeface="Arial"/>
              </a:rPr>
              <a:t>Download the First Bus app for </a:t>
            </a:r>
            <a:r>
              <a:rPr lang="en-GB" sz="2000" dirty="0">
                <a:latin typeface="Arial"/>
                <a:ea typeface="+mn-lt"/>
                <a:cs typeface="Arial"/>
                <a:hlinkClick r:id="rId3"/>
              </a:rPr>
              <a:t>journey planning</a:t>
            </a:r>
            <a:r>
              <a:rPr lang="en-GB" sz="2000" dirty="0">
                <a:latin typeface="Arial"/>
                <a:ea typeface="+mn-lt"/>
                <a:cs typeface="Arial"/>
              </a:rPr>
              <a:t> and cheaper tickets</a:t>
            </a:r>
            <a:endParaRPr lang="en-US"/>
          </a:p>
          <a:p>
            <a:pPr marL="342900" indent="-342900">
              <a:buFont typeface="Arial"/>
              <a:buChar char="•"/>
            </a:pPr>
            <a:endParaRPr lang="en-GB" sz="2000">
              <a:latin typeface="Arial"/>
              <a:ea typeface="+mn-lt"/>
              <a:cs typeface="Arial"/>
            </a:endParaRPr>
          </a:p>
          <a:p>
            <a:pPr marL="342900" indent="-342900">
              <a:buFont typeface="Arial"/>
              <a:buChar char="•"/>
            </a:pPr>
            <a:r>
              <a:rPr lang="en-GB" sz="2000" dirty="0">
                <a:latin typeface="Arial"/>
                <a:ea typeface="+mn-lt"/>
                <a:cs typeface="Arial"/>
              </a:rPr>
              <a:t>It’s usual to queue at bus stops and to put your arm out to signal for the bus to stop</a:t>
            </a:r>
          </a:p>
          <a:p>
            <a:pPr marL="342900" indent="-342900">
              <a:buFont typeface="Arial"/>
              <a:buChar char="•"/>
            </a:pPr>
            <a:endParaRPr lang="en-GB" sz="2000" dirty="0">
              <a:latin typeface="Arial"/>
              <a:cs typeface="Arial"/>
            </a:endParaRPr>
          </a:p>
          <a:p>
            <a:pPr marL="342900" indent="-342900">
              <a:buFont typeface="Arial"/>
              <a:buChar char="•"/>
            </a:pPr>
            <a:r>
              <a:rPr lang="en-GB" sz="2000" dirty="0">
                <a:latin typeface="Arial"/>
                <a:cs typeface="Arial"/>
                <a:hlinkClick r:id="rId4"/>
              </a:rPr>
              <a:t>LUU's night bus</a:t>
            </a:r>
            <a:r>
              <a:rPr lang="en-GB" sz="2000" dirty="0">
                <a:solidFill>
                  <a:srgbClr val="2D2A24"/>
                </a:solidFill>
                <a:latin typeface="Arial"/>
                <a:cs typeface="Arial"/>
              </a:rPr>
              <a:t> is free, safe and convenient</a:t>
            </a:r>
            <a:endParaRPr lang="en-GB" dirty="0">
              <a:cs typeface="Calibri" panose="020F0502020204030204"/>
            </a:endParaRPr>
          </a:p>
        </p:txBody>
      </p:sp>
      <p:pic>
        <p:nvPicPr>
          <p:cNvPr id="8" name="Picture 7">
            <a:extLst>
              <a:ext uri="{FF2B5EF4-FFF2-40B4-BE49-F238E27FC236}">
                <a16:creationId xmlns:a16="http://schemas.microsoft.com/office/drawing/2014/main" id="{AFAE3A84-5BBC-D4CD-041F-770FB65C05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58520" y="357098"/>
            <a:ext cx="2181225" cy="1543050"/>
          </a:xfrm>
          <a:prstGeom prst="rect">
            <a:avLst/>
          </a:prstGeom>
        </p:spPr>
      </p:pic>
    </p:spTree>
    <p:extLst>
      <p:ext uri="{BB962C8B-B14F-4D97-AF65-F5344CB8AC3E}">
        <p14:creationId xmlns:p14="http://schemas.microsoft.com/office/powerpoint/2010/main" val="1932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EFFFF"/>
      </a:lt2>
      <a:accent1>
        <a:srgbClr val="9CEDFF"/>
      </a:accent1>
      <a:accent2>
        <a:srgbClr val="FFF0E2"/>
      </a:accent2>
      <a:accent3>
        <a:srgbClr val="FF610A"/>
      </a:accent3>
      <a:accent4>
        <a:srgbClr val="EAEAEA"/>
      </a:accent4>
      <a:accent5>
        <a:srgbClr val="D5D5D5"/>
      </a:accent5>
      <a:accent6>
        <a:srgbClr val="C0C0C0"/>
      </a:accent6>
      <a:hlink>
        <a:srgbClr val="0037FB"/>
      </a:hlink>
      <a:folHlink>
        <a:srgbClr val="00223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ding pages">
  <a:themeElements>
    <a:clrScheme name="Andrea's Training">
      <a:dk1>
        <a:srgbClr val="112041"/>
      </a:dk1>
      <a:lt1>
        <a:srgbClr val="FFFFFF"/>
      </a:lt1>
      <a:dk2>
        <a:srgbClr val="7C3038"/>
      </a:dk2>
      <a:lt2>
        <a:srgbClr val="FFFFFF"/>
      </a:lt2>
      <a:accent1>
        <a:srgbClr val="59121A"/>
      </a:accent1>
      <a:accent2>
        <a:srgbClr val="91ADE2"/>
      </a:accent2>
      <a:accent3>
        <a:srgbClr val="D0ACB1"/>
      </a:accent3>
      <a:accent4>
        <a:srgbClr val="C3D2EF"/>
      </a:accent4>
      <a:accent5>
        <a:srgbClr val="ECE1E3"/>
      </a:accent5>
      <a:accent6>
        <a:srgbClr val="E6EBF2"/>
      </a:accent6>
      <a:hlink>
        <a:srgbClr val="7C3037"/>
      </a:hlink>
      <a:folHlink>
        <a:srgbClr val="5912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BMHT_Slide Template" id="{265CE083-F087-874B-9A88-42E133E2AC7B}" vid="{7D47DEE2-FFBA-9042-B8D0-47665B0CDA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a40760-a18b-4c23-8731-54ad71238559">
      <Terms xmlns="http://schemas.microsoft.com/office/infopath/2007/PartnerControls"/>
    </lcf76f155ced4ddcb4097134ff3c332f>
    <TaxCatchAll xmlns="b207b05a-4463-4a74-aa48-267cd44e53b2" xsi:nil="true"/>
    <_Flow_SignoffStatus xmlns="26a40760-a18b-4c23-8731-54ad712385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E0A73BF23260498FB956A3F2857341" ma:contentTypeVersion="19" ma:contentTypeDescription="Create a new document." ma:contentTypeScope="" ma:versionID="d60ffb2860ddb007726ea967b5456cb9">
  <xsd:schema xmlns:xsd="http://www.w3.org/2001/XMLSchema" xmlns:xs="http://www.w3.org/2001/XMLSchema" xmlns:p="http://schemas.microsoft.com/office/2006/metadata/properties" xmlns:ns2="26a40760-a18b-4c23-8731-54ad71238559" xmlns:ns3="b207b05a-4463-4a74-aa48-267cd44e53b2" targetNamespace="http://schemas.microsoft.com/office/2006/metadata/properties" ma:root="true" ma:fieldsID="8cc24a98389015a22a42f789ec7a7b78" ns2:_="" ns3:_="">
    <xsd:import namespace="26a40760-a18b-4c23-8731-54ad71238559"/>
    <xsd:import namespace="b207b05a-4463-4a74-aa48-267cd44e53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a40760-a18b-4c23-8731-54ad71238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07b05a-4463-4a74-aa48-267cd44e53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378a099-9d03-4745-9ef9-ff1f438c7f89}" ma:internalName="TaxCatchAll" ma:showField="CatchAllData" ma:web="b207b05a-4463-4a74-aa48-267cd44e53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99BAA3-0270-4051-89C9-9F83A8618475}">
  <ds:schemaRefs>
    <ds:schemaRef ds:uri="26a40760-a18b-4c23-8731-54ad71238559"/>
    <ds:schemaRef ds:uri="85eb9613-fdc9-4fd7-b6b2-e06201cfc21d"/>
    <ds:schemaRef ds:uri="b207b05a-4463-4a74-aa48-267cd44e53b2"/>
    <ds:schemaRef ds:uri="fe7e6dd9-c990-463a-87e1-a4f3836432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42810B-C6A2-4A13-8F40-A1946FA4EFCA}">
  <ds:schemaRefs>
    <ds:schemaRef ds:uri="http://schemas.microsoft.com/sharepoint/v3/contenttype/forms"/>
  </ds:schemaRefs>
</ds:datastoreItem>
</file>

<file path=customXml/itemProps3.xml><?xml version="1.0" encoding="utf-8"?>
<ds:datastoreItem xmlns:ds="http://schemas.openxmlformats.org/officeDocument/2006/customXml" ds:itemID="{058EF7C0-5F2B-4A37-A7EA-4F8ED1346894}">
  <ds:schemaRefs>
    <ds:schemaRef ds:uri="26a40760-a18b-4c23-8731-54ad71238559"/>
    <ds:schemaRef ds:uri="b207b05a-4463-4a74-aa48-267cd44e53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22</Notes>
  <HiddenSlides>0</HiddenSlide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Office Theme</vt:lpstr>
      <vt:lpstr>Heading pages</vt:lpstr>
      <vt:lpstr>Staying Safe in Leeds</vt:lpstr>
      <vt:lpstr>Introduction</vt:lpstr>
      <vt:lpstr>Any questions?</vt:lpstr>
      <vt:lpstr>Helpful contacts </vt:lpstr>
      <vt:lpstr>Safe Zone App</vt:lpstr>
      <vt:lpstr>Student Visa Advice</vt:lpstr>
      <vt:lpstr>Transport, travel and protecting your belongings</vt:lpstr>
      <vt:lpstr>Transport and travel: Walking</vt:lpstr>
      <vt:lpstr>Transport and travel: Buses</vt:lpstr>
      <vt:lpstr>Transport and travel: Taxis</vt:lpstr>
      <vt:lpstr>Transport and travel: Bikes</vt:lpstr>
      <vt:lpstr>Transport and travel: Driving</vt:lpstr>
      <vt:lpstr>Your belongings</vt:lpstr>
      <vt:lpstr>PowerPoint Presentation</vt:lpstr>
      <vt:lpstr>Fraud and Scams: What to look out for </vt:lpstr>
      <vt:lpstr>Fraud and Scams: Things to remember </vt:lpstr>
      <vt:lpstr>PowerPoint Presentation</vt:lpstr>
      <vt:lpstr>Alcohol free spaces and University support</vt:lpstr>
      <vt:lpstr>Alcohol rules in the UK</vt:lpstr>
      <vt:lpstr>Safety on social nights out </vt:lpstr>
      <vt:lpstr>Alcohol units</vt:lpstr>
      <vt:lpstr>Alcohol strength</vt:lpstr>
      <vt:lpstr>Advice, guidance and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Dickinson</dc:creator>
  <cp:revision>620</cp:revision>
  <dcterms:created xsi:type="dcterms:W3CDTF">2017-03-28T10:31:45Z</dcterms:created>
  <dcterms:modified xsi:type="dcterms:W3CDTF">2024-09-24T08:30:02Z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0x010100E6E0A73BF23260498FB956A3F2857341</vt:lpwstr>
  </property>
  <property fmtid="{D5CDD505-2E9C-101B-9397-08002B2CF9AE}" pid="3" name="MediaServiceImageTags">
    <vt:lpwstr/>
  </property>
</Properties>
</file>