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41" r:id="rId5"/>
    <p:sldId id="340" r:id="rId6"/>
    <p:sldId id="342" r:id="rId7"/>
    <p:sldId id="343" r:id="rId8"/>
    <p:sldId id="353" r:id="rId9"/>
    <p:sldId id="323" r:id="rId10"/>
    <p:sldId id="345" r:id="rId11"/>
    <p:sldId id="348" r:id="rId12"/>
    <p:sldId id="349" r:id="rId13"/>
    <p:sldId id="350" r:id="rId14"/>
    <p:sldId id="352" r:id="rId15"/>
  </p:sldIdLst>
  <p:sldSz cx="12192000" cy="6858000"/>
  <p:notesSz cx="6797675" cy="9926638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5"/>
    <a:srgbClr val="D073E9"/>
    <a:srgbClr val="8B1AAA"/>
    <a:srgbClr val="FFFFD9"/>
    <a:srgbClr val="AE21D5"/>
    <a:srgbClr val="C34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leeds.ac.uk/providingevidence" TargetMode="External"/><Relationship Id="rId2" Type="http://schemas.openxmlformats.org/officeDocument/2006/relationships/hyperlink" Target="https://students.leeds.ac.uk/info/1000070/setting_up_your_support/1092/providing_your_evidence" TargetMode="External"/><Relationship Id="rId1" Type="http://schemas.openxmlformats.org/officeDocument/2006/relationships/hyperlink" Target="https://students.leeds.ac.uk/info/1000070/setting_up_your_support/1065/setting_up_your_support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.leeds.ac.uk/info/1000070/setting_up_your_support/1092/providing_your_evidence" TargetMode="External"/><Relationship Id="rId1" Type="http://schemas.openxmlformats.org/officeDocument/2006/relationships/hyperlink" Target="https://students.leeds.ac.uk/info/1000070/setting_up_your_support/1065/setting_up_your_suppor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2D276-717D-4AFD-9FCA-763745331B5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669EC-9CD9-4385-A282-62D26627BE37}">
      <dgm:prSet phldrT="[Text]"/>
      <dgm:spPr/>
      <dgm:t>
        <a:bodyPr/>
        <a:lstStyle/>
        <a:p>
          <a:r>
            <a:rPr lang="en-US"/>
            <a:t>For Exams:</a:t>
          </a:r>
        </a:p>
      </dgm:t>
    </dgm:pt>
    <dgm:pt modelId="{2B336FB9-A764-4542-BEF7-EDCA23784D76}" type="parTrans" cxnId="{DE7D07C8-2802-486C-B7FC-807BD9EE9AB4}">
      <dgm:prSet/>
      <dgm:spPr/>
      <dgm:t>
        <a:bodyPr/>
        <a:lstStyle/>
        <a:p>
          <a:endParaRPr lang="en-US"/>
        </a:p>
      </dgm:t>
    </dgm:pt>
    <dgm:pt modelId="{7F3FBC99-62CD-4F31-875E-B2F2F5CEE001}" type="sibTrans" cxnId="{DE7D07C8-2802-486C-B7FC-807BD9EE9AB4}">
      <dgm:prSet/>
      <dgm:spPr/>
      <dgm:t>
        <a:bodyPr/>
        <a:lstStyle/>
        <a:p>
          <a:endParaRPr lang="en-US"/>
        </a:p>
      </dgm:t>
    </dgm:pt>
    <dgm:pt modelId="{CFF3F02F-2962-4D53-8CFF-207E1AACAD84}">
      <dgm:prSet phldrT="[Text]"/>
      <dgm:spPr/>
      <dgm:t>
        <a:bodyPr/>
        <a:lstStyle/>
        <a:p>
          <a:r>
            <a:rPr lang="en-US"/>
            <a:t>Rest breaks or extra time</a:t>
          </a:r>
        </a:p>
      </dgm:t>
    </dgm:pt>
    <dgm:pt modelId="{59BE9BB4-3D12-49CA-AFD4-E8FB966CE366}" type="parTrans" cxnId="{E02F65B0-FF63-4468-B5EA-D4BE3ECDD464}">
      <dgm:prSet/>
      <dgm:spPr/>
      <dgm:t>
        <a:bodyPr/>
        <a:lstStyle/>
        <a:p>
          <a:endParaRPr lang="en-US"/>
        </a:p>
      </dgm:t>
    </dgm:pt>
    <dgm:pt modelId="{E3B8869E-C918-4C00-95E3-71BF9308AFB1}" type="sibTrans" cxnId="{E02F65B0-FF63-4468-B5EA-D4BE3ECDD464}">
      <dgm:prSet/>
      <dgm:spPr/>
      <dgm:t>
        <a:bodyPr/>
        <a:lstStyle/>
        <a:p>
          <a:endParaRPr lang="en-US"/>
        </a:p>
      </dgm:t>
    </dgm:pt>
    <dgm:pt modelId="{CC5D3A60-F6E3-4B95-A663-6BAE98ACAC90}">
      <dgm:prSet phldrT="[Text]"/>
      <dgm:spPr/>
      <dgm:t>
        <a:bodyPr/>
        <a:lstStyle/>
        <a:p>
          <a:r>
            <a:rPr lang="en-US"/>
            <a:t>For Study Support:</a:t>
          </a:r>
        </a:p>
      </dgm:t>
    </dgm:pt>
    <dgm:pt modelId="{B3B37B96-B00B-4462-B2E4-F755A1E08A8C}" type="parTrans" cxnId="{42DF059E-F477-490F-904F-79B2EE49EE39}">
      <dgm:prSet/>
      <dgm:spPr/>
      <dgm:t>
        <a:bodyPr/>
        <a:lstStyle/>
        <a:p>
          <a:endParaRPr lang="en-US"/>
        </a:p>
      </dgm:t>
    </dgm:pt>
    <dgm:pt modelId="{DD169535-F7D6-476F-9D7D-17DDF3CE9F80}" type="sibTrans" cxnId="{42DF059E-F477-490F-904F-79B2EE49EE39}">
      <dgm:prSet/>
      <dgm:spPr/>
      <dgm:t>
        <a:bodyPr/>
        <a:lstStyle/>
        <a:p>
          <a:endParaRPr lang="en-US"/>
        </a:p>
      </dgm:t>
    </dgm:pt>
    <dgm:pt modelId="{5AAAF8E4-98CD-439C-8485-398097189295}">
      <dgm:prSet phldrT="[Text]"/>
      <dgm:spPr/>
      <dgm:t>
        <a:bodyPr/>
        <a:lstStyle/>
        <a:p>
          <a:r>
            <a:rPr lang="en-US"/>
            <a:t>Directed reading lists	</a:t>
          </a:r>
        </a:p>
      </dgm:t>
    </dgm:pt>
    <dgm:pt modelId="{C381C21B-D5EF-44BA-BF30-82C3AA8258A8}" type="parTrans" cxnId="{139F2FC0-C2B5-449C-B5D9-BB0FF1872268}">
      <dgm:prSet/>
      <dgm:spPr/>
      <dgm:t>
        <a:bodyPr/>
        <a:lstStyle/>
        <a:p>
          <a:endParaRPr lang="en-US"/>
        </a:p>
      </dgm:t>
    </dgm:pt>
    <dgm:pt modelId="{EAE5BF1F-FDBC-4DBE-A3DC-A8F17A82B27D}" type="sibTrans" cxnId="{139F2FC0-C2B5-449C-B5D9-BB0FF1872268}">
      <dgm:prSet/>
      <dgm:spPr/>
      <dgm:t>
        <a:bodyPr/>
        <a:lstStyle/>
        <a:p>
          <a:endParaRPr lang="en-US"/>
        </a:p>
      </dgm:t>
    </dgm:pt>
    <dgm:pt modelId="{F0356EE3-B48B-48D9-B076-E3B381E67D4C}">
      <dgm:prSet phldrT="[Text]"/>
      <dgm:spPr/>
      <dgm:t>
        <a:bodyPr/>
        <a:lstStyle/>
        <a:p>
          <a:r>
            <a:rPr lang="en-US"/>
            <a:t>Timetabling</a:t>
          </a:r>
        </a:p>
      </dgm:t>
    </dgm:pt>
    <dgm:pt modelId="{48A14086-E009-42A0-9BF1-EE780EE8B4BD}" type="parTrans" cxnId="{8EB1E4E7-32FC-4AA8-A49B-07FF5EAAEA0D}">
      <dgm:prSet/>
      <dgm:spPr/>
      <dgm:t>
        <a:bodyPr/>
        <a:lstStyle/>
        <a:p>
          <a:endParaRPr lang="en-US"/>
        </a:p>
      </dgm:t>
    </dgm:pt>
    <dgm:pt modelId="{49E4343E-E3ED-4DA9-97DC-4CB52F3FC3AF}" type="sibTrans" cxnId="{8EB1E4E7-32FC-4AA8-A49B-07FF5EAAEA0D}">
      <dgm:prSet/>
      <dgm:spPr/>
      <dgm:t>
        <a:bodyPr/>
        <a:lstStyle/>
        <a:p>
          <a:endParaRPr lang="en-US"/>
        </a:p>
      </dgm:t>
    </dgm:pt>
    <dgm:pt modelId="{48B157B5-7D7A-4510-9405-3CFF5498C7B3}">
      <dgm:prSet phldrT="[Text]"/>
      <dgm:spPr/>
      <dgm:t>
        <a:bodyPr/>
        <a:lstStyle/>
        <a:p>
          <a:r>
            <a:rPr lang="en-US"/>
            <a:t>Use of a computer</a:t>
          </a:r>
        </a:p>
      </dgm:t>
    </dgm:pt>
    <dgm:pt modelId="{56E11949-3258-4B05-A6F0-7F942872E771}" type="parTrans" cxnId="{3E20552C-63D7-4947-A7E7-053B4F19D7C0}">
      <dgm:prSet/>
      <dgm:spPr/>
      <dgm:t>
        <a:bodyPr/>
        <a:lstStyle/>
        <a:p>
          <a:endParaRPr lang="en-US"/>
        </a:p>
      </dgm:t>
    </dgm:pt>
    <dgm:pt modelId="{6649CC5A-6D76-4D2F-82CB-203B4C197C4F}" type="sibTrans" cxnId="{3E20552C-63D7-4947-A7E7-053B4F19D7C0}">
      <dgm:prSet/>
      <dgm:spPr/>
      <dgm:t>
        <a:bodyPr/>
        <a:lstStyle/>
        <a:p>
          <a:endParaRPr lang="en-US"/>
        </a:p>
      </dgm:t>
    </dgm:pt>
    <dgm:pt modelId="{B1DB3133-D790-4903-AA0C-F2BB55FC975F}">
      <dgm:prSet phldrT="[Text]"/>
      <dgm:spPr/>
      <dgm:t>
        <a:bodyPr/>
        <a:lstStyle/>
        <a:p>
          <a:r>
            <a:rPr lang="en-US"/>
            <a:t>Scribes &amp; readers</a:t>
          </a:r>
        </a:p>
      </dgm:t>
    </dgm:pt>
    <dgm:pt modelId="{BA632E66-6DFB-4F2B-95CF-3DD202983FCE}" type="parTrans" cxnId="{069EA40F-0C2E-4900-A8FC-43D221C6DE34}">
      <dgm:prSet/>
      <dgm:spPr/>
      <dgm:t>
        <a:bodyPr/>
        <a:lstStyle/>
        <a:p>
          <a:endParaRPr lang="en-US"/>
        </a:p>
      </dgm:t>
    </dgm:pt>
    <dgm:pt modelId="{F71AA257-8954-464C-8B1A-8E1965BD28B1}" type="sibTrans" cxnId="{069EA40F-0C2E-4900-A8FC-43D221C6DE34}">
      <dgm:prSet/>
      <dgm:spPr/>
      <dgm:t>
        <a:bodyPr/>
        <a:lstStyle/>
        <a:p>
          <a:endParaRPr lang="en-US"/>
        </a:p>
      </dgm:t>
    </dgm:pt>
    <dgm:pt modelId="{22EA2B29-9A5D-440A-A5A7-7A450CAD58A3}">
      <dgm:prSet phldrT="[Text]"/>
      <dgm:spPr/>
      <dgm:t>
        <a:bodyPr/>
        <a:lstStyle/>
        <a:p>
          <a:r>
            <a:rPr lang="en-US"/>
            <a:t>Smaller room</a:t>
          </a:r>
        </a:p>
      </dgm:t>
    </dgm:pt>
    <dgm:pt modelId="{15131025-4670-4632-AD55-F77877423756}" type="parTrans" cxnId="{95C87388-D94C-40A6-961A-06CD913EBB82}">
      <dgm:prSet/>
      <dgm:spPr/>
      <dgm:t>
        <a:bodyPr/>
        <a:lstStyle/>
        <a:p>
          <a:endParaRPr lang="en-US"/>
        </a:p>
      </dgm:t>
    </dgm:pt>
    <dgm:pt modelId="{5C6454A3-878A-4235-9968-A5F47C099364}" type="sibTrans" cxnId="{95C87388-D94C-40A6-961A-06CD913EBB82}">
      <dgm:prSet/>
      <dgm:spPr/>
      <dgm:t>
        <a:bodyPr/>
        <a:lstStyle/>
        <a:p>
          <a:endParaRPr lang="en-US"/>
        </a:p>
      </dgm:t>
    </dgm:pt>
    <dgm:pt modelId="{707E8BC0-F6D8-4E76-9B4C-BB4E1B303218}">
      <dgm:prSet phldrT="[Text]"/>
      <dgm:spPr/>
      <dgm:t>
        <a:bodyPr/>
        <a:lstStyle/>
        <a:p>
          <a:r>
            <a:rPr lang="en-US"/>
            <a:t>Equipment</a:t>
          </a:r>
        </a:p>
      </dgm:t>
    </dgm:pt>
    <dgm:pt modelId="{95C33F3F-8C64-4BC2-9A1E-CC3CCFCC7484}" type="parTrans" cxnId="{F316EBBC-AC24-4B4E-82C2-FB006E190B4A}">
      <dgm:prSet/>
      <dgm:spPr/>
      <dgm:t>
        <a:bodyPr/>
        <a:lstStyle/>
        <a:p>
          <a:endParaRPr lang="en-US"/>
        </a:p>
      </dgm:t>
    </dgm:pt>
    <dgm:pt modelId="{2D9301D5-0054-4D60-94DB-E139117CF536}" type="sibTrans" cxnId="{F316EBBC-AC24-4B4E-82C2-FB006E190B4A}">
      <dgm:prSet/>
      <dgm:spPr/>
      <dgm:t>
        <a:bodyPr/>
        <a:lstStyle/>
        <a:p>
          <a:endParaRPr lang="en-US"/>
        </a:p>
      </dgm:t>
    </dgm:pt>
    <dgm:pt modelId="{056E7337-FF57-474A-A870-3ADC0F55224B}">
      <dgm:prSet phldrT="[Text]"/>
      <dgm:spPr/>
      <dgm:t>
        <a:bodyPr/>
        <a:lstStyle/>
        <a:p>
          <a:r>
            <a:rPr lang="en-US"/>
            <a:t>Feedback consideration</a:t>
          </a:r>
        </a:p>
      </dgm:t>
    </dgm:pt>
    <dgm:pt modelId="{99930E90-7423-443C-BF43-5648629C42DD}" type="parTrans" cxnId="{9E9E4EAA-9309-44D8-9860-4ABB8608B83A}">
      <dgm:prSet/>
      <dgm:spPr/>
      <dgm:t>
        <a:bodyPr/>
        <a:lstStyle/>
        <a:p>
          <a:endParaRPr lang="en-US"/>
        </a:p>
      </dgm:t>
    </dgm:pt>
    <dgm:pt modelId="{4521ED3C-7320-4751-ADDE-11F31DEE0584}" type="sibTrans" cxnId="{9E9E4EAA-9309-44D8-9860-4ABB8608B83A}">
      <dgm:prSet/>
      <dgm:spPr/>
      <dgm:t>
        <a:bodyPr/>
        <a:lstStyle/>
        <a:p>
          <a:endParaRPr lang="en-US"/>
        </a:p>
      </dgm:t>
    </dgm:pt>
    <dgm:pt modelId="{CA9D3EE4-ACCF-424C-908E-9992E7E29653}">
      <dgm:prSet phldrT="[Text]"/>
      <dgm:spPr/>
      <dgm:t>
        <a:bodyPr/>
        <a:lstStyle/>
        <a:p>
          <a:r>
            <a:rPr lang="en-US"/>
            <a:t>Lecture capture</a:t>
          </a:r>
        </a:p>
      </dgm:t>
    </dgm:pt>
    <dgm:pt modelId="{844BA119-5D19-49E6-A700-BAB62BAD9DE1}" type="parTrans" cxnId="{42806E39-FC0F-40A6-B0A1-69E5019B2820}">
      <dgm:prSet/>
      <dgm:spPr/>
      <dgm:t>
        <a:bodyPr/>
        <a:lstStyle/>
        <a:p>
          <a:endParaRPr lang="en-US"/>
        </a:p>
      </dgm:t>
    </dgm:pt>
    <dgm:pt modelId="{34A52527-F4BC-4C36-9B77-828B74115631}" type="sibTrans" cxnId="{42806E39-FC0F-40A6-B0A1-69E5019B2820}">
      <dgm:prSet/>
      <dgm:spPr/>
      <dgm:t>
        <a:bodyPr/>
        <a:lstStyle/>
        <a:p>
          <a:endParaRPr lang="en-US"/>
        </a:p>
      </dgm:t>
    </dgm:pt>
    <dgm:pt modelId="{F24A3915-214B-4CA4-98C6-552ACCE5A532}">
      <dgm:prSet phldrT="[Text]"/>
      <dgm:spPr/>
      <dgm:t>
        <a:bodyPr/>
        <a:lstStyle/>
        <a:p>
          <a:r>
            <a:rPr lang="en-US"/>
            <a:t>Private study spaces</a:t>
          </a:r>
        </a:p>
      </dgm:t>
    </dgm:pt>
    <dgm:pt modelId="{C575AA21-55BB-46E6-A6D9-1A7D456457D6}" type="parTrans" cxnId="{970FFAAB-EBCE-40EF-9CAB-990BA46CFDA4}">
      <dgm:prSet/>
      <dgm:spPr/>
      <dgm:t>
        <a:bodyPr/>
        <a:lstStyle/>
        <a:p>
          <a:endParaRPr lang="en-US"/>
        </a:p>
      </dgm:t>
    </dgm:pt>
    <dgm:pt modelId="{C5C4C3BC-E8D2-43F8-9BD5-E41B74C860FE}" type="sibTrans" cxnId="{970FFAAB-EBCE-40EF-9CAB-990BA46CFDA4}">
      <dgm:prSet/>
      <dgm:spPr/>
      <dgm:t>
        <a:bodyPr/>
        <a:lstStyle/>
        <a:p>
          <a:endParaRPr lang="en-US"/>
        </a:p>
      </dgm:t>
    </dgm:pt>
    <dgm:pt modelId="{280B4D55-B601-42E7-931A-0D3816284D40}">
      <dgm:prSet phldrT="[Text]"/>
      <dgm:spPr/>
      <dgm:t>
        <a:bodyPr/>
        <a:lstStyle/>
        <a:p>
          <a:r>
            <a:rPr lang="en-US"/>
            <a:t>Slides &amp; resources in advance</a:t>
          </a:r>
        </a:p>
      </dgm:t>
    </dgm:pt>
    <dgm:pt modelId="{0B7B4012-6F9F-4719-B42C-5DF6BB917B2C}" type="parTrans" cxnId="{F9B81CB8-09D7-481B-9AE7-3CC40B0AADBB}">
      <dgm:prSet/>
      <dgm:spPr/>
      <dgm:t>
        <a:bodyPr/>
        <a:lstStyle/>
        <a:p>
          <a:endParaRPr lang="en-US"/>
        </a:p>
      </dgm:t>
    </dgm:pt>
    <dgm:pt modelId="{E838B2A4-113E-4488-8EBF-AD799ACEC9F5}" type="sibTrans" cxnId="{F9B81CB8-09D7-481B-9AE7-3CC40B0AADBB}">
      <dgm:prSet/>
      <dgm:spPr/>
      <dgm:t>
        <a:bodyPr/>
        <a:lstStyle/>
        <a:p>
          <a:endParaRPr lang="en-US"/>
        </a:p>
      </dgm:t>
    </dgm:pt>
    <dgm:pt modelId="{F8E8A6C5-0BEF-415D-AED9-74C08CFE8BF2}">
      <dgm:prSet phldrT="[Text]"/>
      <dgm:spPr/>
      <dgm:t>
        <a:bodyPr/>
        <a:lstStyle/>
        <a:p>
          <a:r>
            <a:rPr lang="en-US"/>
            <a:t>Support advice for Schools</a:t>
          </a:r>
        </a:p>
      </dgm:t>
    </dgm:pt>
    <dgm:pt modelId="{B6578522-D00B-4B01-B694-3AE3A81417C3}" type="parTrans" cxnId="{66C0CD83-2FCA-4F1C-8D64-9A3069904194}">
      <dgm:prSet/>
      <dgm:spPr/>
      <dgm:t>
        <a:bodyPr/>
        <a:lstStyle/>
        <a:p>
          <a:endParaRPr lang="en-US"/>
        </a:p>
      </dgm:t>
    </dgm:pt>
    <dgm:pt modelId="{E28F4987-F3AC-4F30-9DF0-3A05A62CEFCD}" type="sibTrans" cxnId="{66C0CD83-2FCA-4F1C-8D64-9A3069904194}">
      <dgm:prSet/>
      <dgm:spPr/>
      <dgm:t>
        <a:bodyPr/>
        <a:lstStyle/>
        <a:p>
          <a:endParaRPr lang="en-US"/>
        </a:p>
      </dgm:t>
    </dgm:pt>
    <dgm:pt modelId="{D51DF77E-1C74-468A-B2B2-EE75A893E280}" type="pres">
      <dgm:prSet presAssocID="{2522D276-717D-4AFD-9FCA-763745331B5D}" presName="Name0" presStyleCnt="0">
        <dgm:presLayoutVars>
          <dgm:dir/>
          <dgm:animLvl val="lvl"/>
          <dgm:resizeHandles val="exact"/>
        </dgm:presLayoutVars>
      </dgm:prSet>
      <dgm:spPr/>
    </dgm:pt>
    <dgm:pt modelId="{2343E2AA-53CD-4F25-B201-6E66CC127A45}" type="pres">
      <dgm:prSet presAssocID="{6D6669EC-9CD9-4385-A282-62D26627BE37}" presName="composite" presStyleCnt="0"/>
      <dgm:spPr/>
    </dgm:pt>
    <dgm:pt modelId="{50944D24-6E2D-4025-A895-CB1EDA72A2A9}" type="pres">
      <dgm:prSet presAssocID="{6D6669EC-9CD9-4385-A282-62D26627BE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44C9A53-90B1-4A50-AAC0-6D80D60F7245}" type="pres">
      <dgm:prSet presAssocID="{6D6669EC-9CD9-4385-A282-62D26627BE37}" presName="desTx" presStyleLbl="alignAccFollowNode1" presStyleIdx="0" presStyleCnt="2">
        <dgm:presLayoutVars>
          <dgm:bulletEnabled val="1"/>
        </dgm:presLayoutVars>
      </dgm:prSet>
      <dgm:spPr/>
    </dgm:pt>
    <dgm:pt modelId="{F94DA262-6548-4B79-ACD9-CC841DA65888}" type="pres">
      <dgm:prSet presAssocID="{7F3FBC99-62CD-4F31-875E-B2F2F5CEE001}" presName="space" presStyleCnt="0"/>
      <dgm:spPr/>
    </dgm:pt>
    <dgm:pt modelId="{5057C49B-1D0E-4F91-91DD-8C498AC47E31}" type="pres">
      <dgm:prSet presAssocID="{CC5D3A60-F6E3-4B95-A663-6BAE98ACAC90}" presName="composite" presStyleCnt="0"/>
      <dgm:spPr/>
    </dgm:pt>
    <dgm:pt modelId="{D161DED7-23E8-4B16-9795-619467F74F5C}" type="pres">
      <dgm:prSet presAssocID="{CC5D3A60-F6E3-4B95-A663-6BAE98ACAC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1C82063-7F74-42D9-BF13-830223A990FA}" type="pres">
      <dgm:prSet presAssocID="{CC5D3A60-F6E3-4B95-A663-6BAE98ACAC9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A799A00-4C03-4C2A-BCC2-916A055CDA44}" type="presOf" srcId="{6D6669EC-9CD9-4385-A282-62D26627BE37}" destId="{50944D24-6E2D-4025-A895-CB1EDA72A2A9}" srcOrd="0" destOrd="0" presId="urn:microsoft.com/office/officeart/2005/8/layout/hList1"/>
    <dgm:cxn modelId="{069EA40F-0C2E-4900-A8FC-43D221C6DE34}" srcId="{6D6669EC-9CD9-4385-A282-62D26627BE37}" destId="{B1DB3133-D790-4903-AA0C-F2BB55FC975F}" srcOrd="2" destOrd="0" parTransId="{BA632E66-6DFB-4F2B-95CF-3DD202983FCE}" sibTransId="{F71AA257-8954-464C-8B1A-8E1965BD28B1}"/>
    <dgm:cxn modelId="{AB162F16-147E-4047-9875-C9C14A6C44BA}" type="presOf" srcId="{B1DB3133-D790-4903-AA0C-F2BB55FC975F}" destId="{B44C9A53-90B1-4A50-AAC0-6D80D60F7245}" srcOrd="0" destOrd="2" presId="urn:microsoft.com/office/officeart/2005/8/layout/hList1"/>
    <dgm:cxn modelId="{3E20552C-63D7-4947-A7E7-053B4F19D7C0}" srcId="{6D6669EC-9CD9-4385-A282-62D26627BE37}" destId="{48B157B5-7D7A-4510-9405-3CFF5498C7B3}" srcOrd="1" destOrd="0" parTransId="{56E11949-3258-4B05-A6F0-7F942872E771}" sibTransId="{6649CC5A-6D76-4D2F-82CB-203B4C197C4F}"/>
    <dgm:cxn modelId="{86A79837-35CE-47FD-B00E-0C319E56F9B2}" type="presOf" srcId="{056E7337-FF57-474A-A870-3ADC0F55224B}" destId="{B44C9A53-90B1-4A50-AAC0-6D80D60F7245}" srcOrd="0" destOrd="5" presId="urn:microsoft.com/office/officeart/2005/8/layout/hList1"/>
    <dgm:cxn modelId="{4E15D138-155E-4934-BB84-C96789A3CE98}" type="presOf" srcId="{280B4D55-B601-42E7-931A-0D3816284D40}" destId="{91C82063-7F74-42D9-BF13-830223A990FA}" srcOrd="0" destOrd="4" presId="urn:microsoft.com/office/officeart/2005/8/layout/hList1"/>
    <dgm:cxn modelId="{6C866339-1165-4050-92E0-4E7851B1A980}" type="presOf" srcId="{CC5D3A60-F6E3-4B95-A663-6BAE98ACAC90}" destId="{D161DED7-23E8-4B16-9795-619467F74F5C}" srcOrd="0" destOrd="0" presId="urn:microsoft.com/office/officeart/2005/8/layout/hList1"/>
    <dgm:cxn modelId="{42806E39-FC0F-40A6-B0A1-69E5019B2820}" srcId="{CC5D3A60-F6E3-4B95-A663-6BAE98ACAC90}" destId="{CA9D3EE4-ACCF-424C-908E-9992E7E29653}" srcOrd="2" destOrd="0" parTransId="{844BA119-5D19-49E6-A700-BAB62BAD9DE1}" sibTransId="{34A52527-F4BC-4C36-9B77-828B74115631}"/>
    <dgm:cxn modelId="{07DD0465-4657-4A21-AC4F-611FE7E4AE12}" type="presOf" srcId="{707E8BC0-F6D8-4E76-9B4C-BB4E1B303218}" destId="{B44C9A53-90B1-4A50-AAC0-6D80D60F7245}" srcOrd="0" destOrd="4" presId="urn:microsoft.com/office/officeart/2005/8/layout/hList1"/>
    <dgm:cxn modelId="{9BF85478-73A7-4356-9C18-9ACDF15E08D7}" type="presOf" srcId="{CA9D3EE4-ACCF-424C-908E-9992E7E29653}" destId="{91C82063-7F74-42D9-BF13-830223A990FA}" srcOrd="0" destOrd="2" presId="urn:microsoft.com/office/officeart/2005/8/layout/hList1"/>
    <dgm:cxn modelId="{66C0CD83-2FCA-4F1C-8D64-9A3069904194}" srcId="{CC5D3A60-F6E3-4B95-A663-6BAE98ACAC90}" destId="{F8E8A6C5-0BEF-415D-AED9-74C08CFE8BF2}" srcOrd="5" destOrd="0" parTransId="{B6578522-D00B-4B01-B694-3AE3A81417C3}" sibTransId="{E28F4987-F3AC-4F30-9DF0-3A05A62CEFCD}"/>
    <dgm:cxn modelId="{95C87388-D94C-40A6-961A-06CD913EBB82}" srcId="{6D6669EC-9CD9-4385-A282-62D26627BE37}" destId="{22EA2B29-9A5D-440A-A5A7-7A450CAD58A3}" srcOrd="3" destOrd="0" parTransId="{15131025-4670-4632-AD55-F77877423756}" sibTransId="{5C6454A3-878A-4235-9968-A5F47C099364}"/>
    <dgm:cxn modelId="{70F13E8C-3696-4970-8D17-BEE2BC072C1F}" type="presOf" srcId="{2522D276-717D-4AFD-9FCA-763745331B5D}" destId="{D51DF77E-1C74-468A-B2B2-EE75A893E280}" srcOrd="0" destOrd="0" presId="urn:microsoft.com/office/officeart/2005/8/layout/hList1"/>
    <dgm:cxn modelId="{A26B5B94-7B6E-4743-B0E2-33784019BD89}" type="presOf" srcId="{F8E8A6C5-0BEF-415D-AED9-74C08CFE8BF2}" destId="{91C82063-7F74-42D9-BF13-830223A990FA}" srcOrd="0" destOrd="5" presId="urn:microsoft.com/office/officeart/2005/8/layout/hList1"/>
    <dgm:cxn modelId="{42DF059E-F477-490F-904F-79B2EE49EE39}" srcId="{2522D276-717D-4AFD-9FCA-763745331B5D}" destId="{CC5D3A60-F6E3-4B95-A663-6BAE98ACAC90}" srcOrd="1" destOrd="0" parTransId="{B3B37B96-B00B-4462-B2E4-F755A1E08A8C}" sibTransId="{DD169535-F7D6-476F-9D7D-17DDF3CE9F80}"/>
    <dgm:cxn modelId="{4FC874A0-ED94-4ABB-A04F-76B4F7FADAD8}" type="presOf" srcId="{F24A3915-214B-4CA4-98C6-552ACCE5A532}" destId="{91C82063-7F74-42D9-BF13-830223A990FA}" srcOrd="0" destOrd="3" presId="urn:microsoft.com/office/officeart/2005/8/layout/hList1"/>
    <dgm:cxn modelId="{BC0B79A0-34A1-4B02-B4DF-057FE7FA0B8E}" type="presOf" srcId="{22EA2B29-9A5D-440A-A5A7-7A450CAD58A3}" destId="{B44C9A53-90B1-4A50-AAC0-6D80D60F7245}" srcOrd="0" destOrd="3" presId="urn:microsoft.com/office/officeart/2005/8/layout/hList1"/>
    <dgm:cxn modelId="{99FFD3A2-E50D-4E14-A138-ACC5117EA889}" type="presOf" srcId="{5AAAF8E4-98CD-439C-8485-398097189295}" destId="{91C82063-7F74-42D9-BF13-830223A990FA}" srcOrd="0" destOrd="0" presId="urn:microsoft.com/office/officeart/2005/8/layout/hList1"/>
    <dgm:cxn modelId="{9E9E4EAA-9309-44D8-9860-4ABB8608B83A}" srcId="{6D6669EC-9CD9-4385-A282-62D26627BE37}" destId="{056E7337-FF57-474A-A870-3ADC0F55224B}" srcOrd="5" destOrd="0" parTransId="{99930E90-7423-443C-BF43-5648629C42DD}" sibTransId="{4521ED3C-7320-4751-ADDE-11F31DEE0584}"/>
    <dgm:cxn modelId="{970FFAAB-EBCE-40EF-9CAB-990BA46CFDA4}" srcId="{CC5D3A60-F6E3-4B95-A663-6BAE98ACAC90}" destId="{F24A3915-214B-4CA4-98C6-552ACCE5A532}" srcOrd="3" destOrd="0" parTransId="{C575AA21-55BB-46E6-A6D9-1A7D456457D6}" sibTransId="{C5C4C3BC-E8D2-43F8-9BD5-E41B74C860FE}"/>
    <dgm:cxn modelId="{E02F65B0-FF63-4468-B5EA-D4BE3ECDD464}" srcId="{6D6669EC-9CD9-4385-A282-62D26627BE37}" destId="{CFF3F02F-2962-4D53-8CFF-207E1AACAD84}" srcOrd="0" destOrd="0" parTransId="{59BE9BB4-3D12-49CA-AFD4-E8FB966CE366}" sibTransId="{E3B8869E-C918-4C00-95E3-71BF9308AFB1}"/>
    <dgm:cxn modelId="{F9B81CB8-09D7-481B-9AE7-3CC40B0AADBB}" srcId="{CC5D3A60-F6E3-4B95-A663-6BAE98ACAC90}" destId="{280B4D55-B601-42E7-931A-0D3816284D40}" srcOrd="4" destOrd="0" parTransId="{0B7B4012-6F9F-4719-B42C-5DF6BB917B2C}" sibTransId="{E838B2A4-113E-4488-8EBF-AD799ACEC9F5}"/>
    <dgm:cxn modelId="{F316EBBC-AC24-4B4E-82C2-FB006E190B4A}" srcId="{6D6669EC-9CD9-4385-A282-62D26627BE37}" destId="{707E8BC0-F6D8-4E76-9B4C-BB4E1B303218}" srcOrd="4" destOrd="0" parTransId="{95C33F3F-8C64-4BC2-9A1E-CC3CCFCC7484}" sibTransId="{2D9301D5-0054-4D60-94DB-E139117CF536}"/>
    <dgm:cxn modelId="{139F2FC0-C2B5-449C-B5D9-BB0FF1872268}" srcId="{CC5D3A60-F6E3-4B95-A663-6BAE98ACAC90}" destId="{5AAAF8E4-98CD-439C-8485-398097189295}" srcOrd="0" destOrd="0" parTransId="{C381C21B-D5EF-44BA-BF30-82C3AA8258A8}" sibTransId="{EAE5BF1F-FDBC-4DBE-A3DC-A8F17A82B27D}"/>
    <dgm:cxn modelId="{DE7D07C8-2802-486C-B7FC-807BD9EE9AB4}" srcId="{2522D276-717D-4AFD-9FCA-763745331B5D}" destId="{6D6669EC-9CD9-4385-A282-62D26627BE37}" srcOrd="0" destOrd="0" parTransId="{2B336FB9-A764-4542-BEF7-EDCA23784D76}" sibTransId="{7F3FBC99-62CD-4F31-875E-B2F2F5CEE001}"/>
    <dgm:cxn modelId="{E4E2D2C9-DD04-4928-ACC2-1F4CA302835D}" type="presOf" srcId="{F0356EE3-B48B-48D9-B076-E3B381E67D4C}" destId="{91C82063-7F74-42D9-BF13-830223A990FA}" srcOrd="0" destOrd="1" presId="urn:microsoft.com/office/officeart/2005/8/layout/hList1"/>
    <dgm:cxn modelId="{8EB1E4E7-32FC-4AA8-A49B-07FF5EAAEA0D}" srcId="{CC5D3A60-F6E3-4B95-A663-6BAE98ACAC90}" destId="{F0356EE3-B48B-48D9-B076-E3B381E67D4C}" srcOrd="1" destOrd="0" parTransId="{48A14086-E009-42A0-9BF1-EE780EE8B4BD}" sibTransId="{49E4343E-E3ED-4DA9-97DC-4CB52F3FC3AF}"/>
    <dgm:cxn modelId="{5DE39DEF-1B23-4B52-84D2-AB3ABDD8BC0E}" type="presOf" srcId="{CFF3F02F-2962-4D53-8CFF-207E1AACAD84}" destId="{B44C9A53-90B1-4A50-AAC0-6D80D60F7245}" srcOrd="0" destOrd="0" presId="urn:microsoft.com/office/officeart/2005/8/layout/hList1"/>
    <dgm:cxn modelId="{BDF8ABEF-DE16-440D-BFF0-C54EA177423F}" type="presOf" srcId="{48B157B5-7D7A-4510-9405-3CFF5498C7B3}" destId="{B44C9A53-90B1-4A50-AAC0-6D80D60F7245}" srcOrd="0" destOrd="1" presId="urn:microsoft.com/office/officeart/2005/8/layout/hList1"/>
    <dgm:cxn modelId="{FA3CAB28-0DA2-432E-B751-BE9D6D150015}" type="presParOf" srcId="{D51DF77E-1C74-468A-B2B2-EE75A893E280}" destId="{2343E2AA-53CD-4F25-B201-6E66CC127A45}" srcOrd="0" destOrd="0" presId="urn:microsoft.com/office/officeart/2005/8/layout/hList1"/>
    <dgm:cxn modelId="{88413F59-90D4-4EE4-BFB4-F6D6DB9FE63E}" type="presParOf" srcId="{2343E2AA-53CD-4F25-B201-6E66CC127A45}" destId="{50944D24-6E2D-4025-A895-CB1EDA72A2A9}" srcOrd="0" destOrd="0" presId="urn:microsoft.com/office/officeart/2005/8/layout/hList1"/>
    <dgm:cxn modelId="{5FC6B419-DA54-44E4-81C2-309AF438906C}" type="presParOf" srcId="{2343E2AA-53CD-4F25-B201-6E66CC127A45}" destId="{B44C9A53-90B1-4A50-AAC0-6D80D60F7245}" srcOrd="1" destOrd="0" presId="urn:microsoft.com/office/officeart/2005/8/layout/hList1"/>
    <dgm:cxn modelId="{03C0154A-986F-49BC-87CD-66E67E6137D1}" type="presParOf" srcId="{D51DF77E-1C74-468A-B2B2-EE75A893E280}" destId="{F94DA262-6548-4B79-ACD9-CC841DA65888}" srcOrd="1" destOrd="0" presId="urn:microsoft.com/office/officeart/2005/8/layout/hList1"/>
    <dgm:cxn modelId="{BF34B20D-D131-4F34-BCA2-1DA8601404FD}" type="presParOf" srcId="{D51DF77E-1C74-468A-B2B2-EE75A893E280}" destId="{5057C49B-1D0E-4F91-91DD-8C498AC47E31}" srcOrd="2" destOrd="0" presId="urn:microsoft.com/office/officeart/2005/8/layout/hList1"/>
    <dgm:cxn modelId="{5B1A074F-7FFB-4B14-B47A-B5F630B0FAFF}" type="presParOf" srcId="{5057C49B-1D0E-4F91-91DD-8C498AC47E31}" destId="{D161DED7-23E8-4B16-9795-619467F74F5C}" srcOrd="0" destOrd="0" presId="urn:microsoft.com/office/officeart/2005/8/layout/hList1"/>
    <dgm:cxn modelId="{94159E3F-EF0B-4ADA-9455-74CA44A0E4A5}" type="presParOf" srcId="{5057C49B-1D0E-4F91-91DD-8C498AC47E31}" destId="{91C82063-7F74-42D9-BF13-830223A990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4F07F-26FB-42CB-A923-377CB871458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ED98D95-CDA1-461E-B10C-9CC7A0174432}">
      <dgm:prSet phldrT="[Text]"/>
      <dgm:spPr>
        <a:xfrm rot="5400000">
          <a:off x="-311992" y="315665"/>
          <a:ext cx="2079947" cy="1455962"/>
        </a:xfrm>
      </dgm:spPr>
      <dgm:t>
        <a:bodyPr/>
        <a:lstStyle/>
        <a:p>
          <a:r>
            <a:rPr lang="en-GB">
              <a:latin typeface="Calibri"/>
              <a:ea typeface="+mn-ea"/>
              <a:cs typeface="+mn-cs"/>
            </a:rPr>
            <a:t>1</a:t>
          </a:r>
        </a:p>
      </dgm:t>
    </dgm:pt>
    <dgm:pt modelId="{F66ADB4B-8C8E-4946-B9DA-186B4A4E1BB3}" type="parTrans" cxnId="{E32C7AA3-51A0-4213-887C-5021BE183898}">
      <dgm:prSet/>
      <dgm:spPr/>
      <dgm:t>
        <a:bodyPr/>
        <a:lstStyle/>
        <a:p>
          <a:endParaRPr lang="en-GB"/>
        </a:p>
      </dgm:t>
    </dgm:pt>
    <dgm:pt modelId="{DE911AB3-75F5-48D6-BDC4-BC23A6306DD1}" type="sibTrans" cxnId="{E32C7AA3-51A0-4213-887C-5021BE183898}">
      <dgm:prSet/>
      <dgm:spPr/>
      <dgm:t>
        <a:bodyPr/>
        <a:lstStyle/>
        <a:p>
          <a:endParaRPr lang="en-GB"/>
        </a:p>
      </dgm:t>
    </dgm:pt>
    <dgm:pt modelId="{C9AC7279-4779-4A1D-AD71-C5BDF5292DFC}">
      <dgm:prSet phldrT="[Text]" custT="1"/>
      <dgm:spPr>
        <a:xfrm rot="5400000">
          <a:off x="3138098" y="-1678461"/>
          <a:ext cx="1351965" cy="4716236"/>
        </a:xfrm>
        <a:solidFill>
          <a:schemeClr val="bg2">
            <a:alpha val="90000"/>
          </a:schemeClr>
        </a:solidFill>
      </dgm:spPr>
      <dgm:t>
        <a:bodyPr tIns="180000" bIns="108000"/>
        <a:lstStyle/>
        <a:p>
          <a:r>
            <a:rPr lang="en-GB" sz="2800" b="1">
              <a:latin typeface="Calibri"/>
              <a:ea typeface="+mn-ea"/>
              <a:cs typeface="+mn-cs"/>
            </a:rPr>
            <a:t>Complete our online </a:t>
          </a:r>
          <a:r>
            <a:rPr lang="en-GB" sz="2800" b="1"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Sign Up form</a:t>
          </a:r>
          <a:endParaRPr lang="en-GB" sz="2800" b="1">
            <a:latin typeface="Calibri"/>
            <a:ea typeface="+mn-ea"/>
            <a:cs typeface="+mn-cs"/>
          </a:endParaRPr>
        </a:p>
      </dgm:t>
    </dgm:pt>
    <dgm:pt modelId="{43CB585B-9E30-456C-A591-19E489580CF9}" type="parTrans" cxnId="{1AF7F8E7-44F2-4A45-8392-019DCACACBD5}">
      <dgm:prSet/>
      <dgm:spPr/>
      <dgm:t>
        <a:bodyPr/>
        <a:lstStyle/>
        <a:p>
          <a:endParaRPr lang="en-GB"/>
        </a:p>
      </dgm:t>
    </dgm:pt>
    <dgm:pt modelId="{B51BA20C-5C4E-43E9-9D31-2BB9F5262A14}" type="sibTrans" cxnId="{1AF7F8E7-44F2-4A45-8392-019DCACACBD5}">
      <dgm:prSet/>
      <dgm:spPr/>
      <dgm:t>
        <a:bodyPr/>
        <a:lstStyle/>
        <a:p>
          <a:endParaRPr lang="en-GB"/>
        </a:p>
      </dgm:t>
    </dgm:pt>
    <dgm:pt modelId="{BCB22B17-3E21-4B6B-86BA-0A1C86FB3243}">
      <dgm:prSet phldrT="[Text]"/>
      <dgm:spPr>
        <a:xfrm rot="5400000">
          <a:off x="-311992" y="2205718"/>
          <a:ext cx="2079947" cy="1455962"/>
        </a:xfrm>
      </dgm:spPr>
      <dgm:t>
        <a:bodyPr/>
        <a:lstStyle/>
        <a:p>
          <a:r>
            <a:rPr lang="en-GB">
              <a:latin typeface="Calibri"/>
              <a:ea typeface="+mn-ea"/>
              <a:cs typeface="+mn-cs"/>
            </a:rPr>
            <a:t>2</a:t>
          </a:r>
        </a:p>
      </dgm:t>
    </dgm:pt>
    <dgm:pt modelId="{854B6963-8E85-4CF3-8661-BC4CBCE40569}" type="parTrans" cxnId="{A5DC1CE4-D1A2-4661-843F-882A84AB51FE}">
      <dgm:prSet/>
      <dgm:spPr/>
      <dgm:t>
        <a:bodyPr/>
        <a:lstStyle/>
        <a:p>
          <a:endParaRPr lang="en-GB"/>
        </a:p>
      </dgm:t>
    </dgm:pt>
    <dgm:pt modelId="{6D436277-EAA2-46E5-9209-5AC340AD8DC9}" type="sibTrans" cxnId="{A5DC1CE4-D1A2-4661-843F-882A84AB51FE}">
      <dgm:prSet/>
      <dgm:spPr/>
      <dgm:t>
        <a:bodyPr/>
        <a:lstStyle/>
        <a:p>
          <a:endParaRPr lang="en-GB"/>
        </a:p>
      </dgm:t>
    </dgm:pt>
    <dgm:pt modelId="{E925E768-EB1D-4571-8007-D0A54F6ECE0B}">
      <dgm:prSet phldrT="[Text]" custT="1"/>
      <dgm:spPr>
        <a:xfrm rot="5400000">
          <a:off x="3138098" y="211590"/>
          <a:ext cx="1351965" cy="4716236"/>
        </a:xfrm>
        <a:solidFill>
          <a:schemeClr val="bg2">
            <a:alpha val="90000"/>
          </a:schemeClr>
        </a:solidFill>
      </dgm:spPr>
      <dgm:t>
        <a:bodyPr/>
        <a:lstStyle/>
        <a:p>
          <a:r>
            <a:rPr lang="en-GB" sz="2800" b="1">
              <a:latin typeface="+mn-lt"/>
              <a:ea typeface="+mn-ea"/>
              <a:cs typeface="+mn-cs"/>
            </a:rPr>
            <a:t>Send us </a:t>
          </a:r>
          <a:r>
            <a:rPr lang="en-GB" sz="2800" b="1"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appropriate supporting information </a:t>
          </a:r>
          <a:endParaRPr lang="en-GB" sz="2800" b="1">
            <a:latin typeface="+mn-lt"/>
            <a:ea typeface="+mn-ea"/>
            <a:cs typeface="+mn-cs"/>
          </a:endParaRPr>
        </a:p>
      </dgm:t>
    </dgm:pt>
    <dgm:pt modelId="{89B77954-EF8B-40F0-9DDA-F9328F5EEED5}" type="parTrans" cxnId="{5AC663FE-481C-4042-AF32-88AEAC8DD114}">
      <dgm:prSet/>
      <dgm:spPr/>
      <dgm:t>
        <a:bodyPr/>
        <a:lstStyle/>
        <a:p>
          <a:endParaRPr lang="en-GB"/>
        </a:p>
      </dgm:t>
    </dgm:pt>
    <dgm:pt modelId="{F51C8DBC-A936-4BD6-A3B8-79F0B8F932BD}" type="sibTrans" cxnId="{5AC663FE-481C-4042-AF32-88AEAC8DD114}">
      <dgm:prSet/>
      <dgm:spPr/>
      <dgm:t>
        <a:bodyPr/>
        <a:lstStyle/>
        <a:p>
          <a:endParaRPr lang="en-GB"/>
        </a:p>
      </dgm:t>
    </dgm:pt>
    <dgm:pt modelId="{61E6B895-606B-49F1-B2E9-76150924F3D1}">
      <dgm:prSet phldrT="[Text]"/>
      <dgm:spPr>
        <a:xfrm rot="5400000">
          <a:off x="-311992" y="4095770"/>
          <a:ext cx="2079947" cy="1455962"/>
        </a:xfrm>
      </dgm:spPr>
      <dgm:t>
        <a:bodyPr/>
        <a:lstStyle/>
        <a:p>
          <a:r>
            <a:rPr lang="en-GB">
              <a:latin typeface="Calibri"/>
              <a:ea typeface="+mn-ea"/>
              <a:cs typeface="+mn-cs"/>
            </a:rPr>
            <a:t>3</a:t>
          </a:r>
        </a:p>
      </dgm:t>
    </dgm:pt>
    <dgm:pt modelId="{20B77146-AC18-4C04-B3E7-A7DCDDF16441}" type="parTrans" cxnId="{3224BD91-4206-448E-BF6D-CB47DDBBF14D}">
      <dgm:prSet/>
      <dgm:spPr/>
      <dgm:t>
        <a:bodyPr/>
        <a:lstStyle/>
        <a:p>
          <a:endParaRPr lang="en-GB"/>
        </a:p>
      </dgm:t>
    </dgm:pt>
    <dgm:pt modelId="{C42A2A01-4648-40B4-9804-489B2F7C0A8C}" type="sibTrans" cxnId="{3224BD91-4206-448E-BF6D-CB47DDBBF14D}">
      <dgm:prSet/>
      <dgm:spPr/>
      <dgm:t>
        <a:bodyPr/>
        <a:lstStyle/>
        <a:p>
          <a:endParaRPr lang="en-GB"/>
        </a:p>
      </dgm:t>
    </dgm:pt>
    <dgm:pt modelId="{85F827D4-12A0-4E52-8429-6F3EF08770EA}">
      <dgm:prSet phldrT="[Text]" custT="1"/>
      <dgm:spPr>
        <a:xfrm rot="5400000">
          <a:off x="3138098" y="2101643"/>
          <a:ext cx="1351965" cy="4716236"/>
        </a:xfrm>
        <a:solidFill>
          <a:schemeClr val="bg2">
            <a:alpha val="90000"/>
          </a:schemeClr>
        </a:solidFill>
      </dgm:spPr>
      <dgm:t>
        <a:bodyPr/>
        <a:lstStyle/>
        <a:p>
          <a:r>
            <a:rPr lang="en-GB" sz="2800" b="1" dirty="0">
              <a:latin typeface="+mn-lt"/>
              <a:ea typeface="+mn-ea"/>
              <a:cs typeface="+mn-cs"/>
            </a:rPr>
            <a:t>Contact Disability Services to discuss funded support</a:t>
          </a:r>
          <a:endParaRPr lang="en-GB" sz="2800" b="0" dirty="0">
            <a:latin typeface="+mn-lt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04A01049-1500-4BB0-8C7F-54DB168CC1CB}" type="parTrans" cxnId="{98F106D4-39D0-474E-B9F0-EF2BB91C5FBE}">
      <dgm:prSet/>
      <dgm:spPr/>
      <dgm:t>
        <a:bodyPr/>
        <a:lstStyle/>
        <a:p>
          <a:endParaRPr lang="en-GB"/>
        </a:p>
      </dgm:t>
    </dgm:pt>
    <dgm:pt modelId="{C549B429-DBBE-4814-90D4-B85F59D7A824}" type="sibTrans" cxnId="{98F106D4-39D0-474E-B9F0-EF2BB91C5FBE}">
      <dgm:prSet/>
      <dgm:spPr/>
      <dgm:t>
        <a:bodyPr/>
        <a:lstStyle/>
        <a:p>
          <a:endParaRPr lang="en-GB"/>
        </a:p>
      </dgm:t>
    </dgm:pt>
    <dgm:pt modelId="{2F5EFEA0-54B0-4C11-BBCD-1BAC85DC50DE}">
      <dgm:prSet phldrT="[Text]" custT="1"/>
      <dgm:spPr>
        <a:xfrm rot="5400000">
          <a:off x="3138098" y="-1678461"/>
          <a:ext cx="1351965" cy="4716236"/>
        </a:xfrm>
        <a:solidFill>
          <a:schemeClr val="bg2">
            <a:alpha val="90000"/>
          </a:schemeClr>
        </a:solidFill>
      </dgm:spPr>
      <dgm:t>
        <a:bodyPr tIns="180000" bIns="108000"/>
        <a:lstStyle/>
        <a:p>
          <a:r>
            <a:rPr lang="en-GB" sz="2800" b="0">
              <a:latin typeface="Calibri"/>
              <a:ea typeface="+mn-ea"/>
              <a:cs typeface="+mn-cs"/>
            </a:rPr>
            <a:t>How does disability impact you? Previous exam arrangements? Consent to share?</a:t>
          </a:r>
        </a:p>
      </dgm:t>
    </dgm:pt>
    <dgm:pt modelId="{53AE3A96-7533-42B7-9601-CAEF6858F876}" type="parTrans" cxnId="{4509BC24-75D5-4FC8-A5CF-F8D4E8ECD3F0}">
      <dgm:prSet/>
      <dgm:spPr/>
      <dgm:t>
        <a:bodyPr/>
        <a:lstStyle/>
        <a:p>
          <a:endParaRPr lang="en-US"/>
        </a:p>
      </dgm:t>
    </dgm:pt>
    <dgm:pt modelId="{FE0D13E7-0585-410F-859A-482543DD7E50}" type="sibTrans" cxnId="{4509BC24-75D5-4FC8-A5CF-F8D4E8ECD3F0}">
      <dgm:prSet/>
      <dgm:spPr/>
      <dgm:t>
        <a:bodyPr/>
        <a:lstStyle/>
        <a:p>
          <a:endParaRPr lang="en-US"/>
        </a:p>
      </dgm:t>
    </dgm:pt>
    <dgm:pt modelId="{05E0599B-4B12-46F1-A8F8-74B06C45A9AB}" type="pres">
      <dgm:prSet presAssocID="{3C44F07F-26FB-42CB-A923-377CB871458B}" presName="linearFlow" presStyleCnt="0">
        <dgm:presLayoutVars>
          <dgm:dir/>
          <dgm:animLvl val="lvl"/>
          <dgm:resizeHandles val="exact"/>
        </dgm:presLayoutVars>
      </dgm:prSet>
      <dgm:spPr/>
    </dgm:pt>
    <dgm:pt modelId="{02B5029C-66E7-490B-871F-77994C6E79D6}" type="pres">
      <dgm:prSet presAssocID="{DED98D95-CDA1-461E-B10C-9CC7A0174432}" presName="composite" presStyleCnt="0"/>
      <dgm:spPr/>
    </dgm:pt>
    <dgm:pt modelId="{B3C082D8-7C5C-4C83-95DC-4A35C4EB7D43}" type="pres">
      <dgm:prSet presAssocID="{DED98D95-CDA1-461E-B10C-9CC7A0174432}" presName="parentText" presStyleLbl="alignNode1" presStyleIdx="0" presStyleCnt="3" custLinFactNeighborY="884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94F120A1-2A8D-4952-95BE-0ACD07BBE009}" type="pres">
      <dgm:prSet presAssocID="{DED98D95-CDA1-461E-B10C-9CC7A0174432}" presName="descendantText" presStyleLbl="alignAcc1" presStyleIdx="0" presStyleCnt="3" custScaleY="103109" custLinFactNeighborY="1614">
        <dgm:presLayoutVars>
          <dgm:bulletEnabled val="1"/>
        </dgm:presLayoutVars>
      </dgm:prSet>
      <dgm:spPr>
        <a:prstGeom prst="round2SameRect">
          <a:avLst/>
        </a:prstGeom>
      </dgm:spPr>
    </dgm:pt>
    <dgm:pt modelId="{327EFC45-9999-4B21-968D-CDC811E769C4}" type="pres">
      <dgm:prSet presAssocID="{DE911AB3-75F5-48D6-BDC4-BC23A6306DD1}" presName="sp" presStyleCnt="0"/>
      <dgm:spPr/>
    </dgm:pt>
    <dgm:pt modelId="{5C19CE17-E018-46C4-995B-4A397EFB2DC4}" type="pres">
      <dgm:prSet presAssocID="{BCB22B17-3E21-4B6B-86BA-0A1C86FB3243}" presName="composite" presStyleCnt="0"/>
      <dgm:spPr/>
    </dgm:pt>
    <dgm:pt modelId="{8F67BAD9-3318-407D-BDE2-51D535D26011}" type="pres">
      <dgm:prSet presAssocID="{BCB22B17-3E21-4B6B-86BA-0A1C86FB3243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71601147-FFFD-45E7-9426-022C1C01E408}" type="pres">
      <dgm:prSet presAssocID="{BCB22B17-3E21-4B6B-86BA-0A1C86FB3243}" presName="descendantText" presStyleLbl="alignAcc1" presStyleIdx="1" presStyleCnt="3" custLinFactNeighborY="-679">
        <dgm:presLayoutVars>
          <dgm:bulletEnabled val="1"/>
        </dgm:presLayoutVars>
      </dgm:prSet>
      <dgm:spPr>
        <a:prstGeom prst="round2SameRect">
          <a:avLst/>
        </a:prstGeom>
      </dgm:spPr>
    </dgm:pt>
    <dgm:pt modelId="{D3AC665D-BA4E-44AF-BD27-40C4F47C7477}" type="pres">
      <dgm:prSet presAssocID="{6D436277-EAA2-46E5-9209-5AC340AD8DC9}" presName="sp" presStyleCnt="0"/>
      <dgm:spPr/>
    </dgm:pt>
    <dgm:pt modelId="{1DAD69A0-0FD9-4D23-8C11-5E4A967B6A45}" type="pres">
      <dgm:prSet presAssocID="{61E6B895-606B-49F1-B2E9-76150924F3D1}" presName="composite" presStyleCnt="0"/>
      <dgm:spPr/>
    </dgm:pt>
    <dgm:pt modelId="{15F17F10-2705-47B8-BFF5-B934343FFF8C}" type="pres">
      <dgm:prSet presAssocID="{61E6B895-606B-49F1-B2E9-76150924F3D1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3BBA9FB1-62F2-4337-AFAE-2A8DF16B48F7}" type="pres">
      <dgm:prSet presAssocID="{61E6B895-606B-49F1-B2E9-76150924F3D1}" presName="descendantText" presStyleLbl="alignAcc1" presStyleIdx="2" presStyleCnt="3" custScaleY="112308" custLinFactNeighborY="-679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57508801-EB59-4D2B-9BD0-3AB66FBBC94C}" type="presOf" srcId="{3C44F07F-26FB-42CB-A923-377CB871458B}" destId="{05E0599B-4B12-46F1-A8F8-74B06C45A9AB}" srcOrd="0" destOrd="0" presId="urn:microsoft.com/office/officeart/2005/8/layout/chevron2"/>
    <dgm:cxn modelId="{4509BC24-75D5-4FC8-A5CF-F8D4E8ECD3F0}" srcId="{DED98D95-CDA1-461E-B10C-9CC7A0174432}" destId="{2F5EFEA0-54B0-4C11-BBCD-1BAC85DC50DE}" srcOrd="1" destOrd="0" parTransId="{53AE3A96-7533-42B7-9601-CAEF6858F876}" sibTransId="{FE0D13E7-0585-410F-859A-482543DD7E50}"/>
    <dgm:cxn modelId="{C14CCF5F-87BC-40A5-A6CA-E82F73EE869C}" type="presOf" srcId="{E925E768-EB1D-4571-8007-D0A54F6ECE0B}" destId="{71601147-FFFD-45E7-9426-022C1C01E408}" srcOrd="0" destOrd="0" presId="urn:microsoft.com/office/officeart/2005/8/layout/chevron2"/>
    <dgm:cxn modelId="{51C70266-2AEA-45AF-8FD9-66BB2A7892C1}" type="presOf" srcId="{85F827D4-12A0-4E52-8429-6F3EF08770EA}" destId="{3BBA9FB1-62F2-4337-AFAE-2A8DF16B48F7}" srcOrd="0" destOrd="0" presId="urn:microsoft.com/office/officeart/2005/8/layout/chevron2"/>
    <dgm:cxn modelId="{0E32E86A-D7D3-4767-A249-D03B53683521}" type="presOf" srcId="{DED98D95-CDA1-461E-B10C-9CC7A0174432}" destId="{B3C082D8-7C5C-4C83-95DC-4A35C4EB7D43}" srcOrd="0" destOrd="0" presId="urn:microsoft.com/office/officeart/2005/8/layout/chevron2"/>
    <dgm:cxn modelId="{91831A6D-E1D7-48A8-A6E5-FB66C4B57910}" type="presOf" srcId="{BCB22B17-3E21-4B6B-86BA-0A1C86FB3243}" destId="{8F67BAD9-3318-407D-BDE2-51D535D26011}" srcOrd="0" destOrd="0" presId="urn:microsoft.com/office/officeart/2005/8/layout/chevron2"/>
    <dgm:cxn modelId="{F6C25891-6A16-45B1-A58F-EA8BA5D2E3B5}" type="presOf" srcId="{61E6B895-606B-49F1-B2E9-76150924F3D1}" destId="{15F17F10-2705-47B8-BFF5-B934343FFF8C}" srcOrd="0" destOrd="0" presId="urn:microsoft.com/office/officeart/2005/8/layout/chevron2"/>
    <dgm:cxn modelId="{3224BD91-4206-448E-BF6D-CB47DDBBF14D}" srcId="{3C44F07F-26FB-42CB-A923-377CB871458B}" destId="{61E6B895-606B-49F1-B2E9-76150924F3D1}" srcOrd="2" destOrd="0" parTransId="{20B77146-AC18-4C04-B3E7-A7DCDDF16441}" sibTransId="{C42A2A01-4648-40B4-9804-489B2F7C0A8C}"/>
    <dgm:cxn modelId="{1A9D1D9D-FD60-40C1-BAC0-552D795A312D}" type="presOf" srcId="{2F5EFEA0-54B0-4C11-BBCD-1BAC85DC50DE}" destId="{94F120A1-2A8D-4952-95BE-0ACD07BBE009}" srcOrd="0" destOrd="1" presId="urn:microsoft.com/office/officeart/2005/8/layout/chevron2"/>
    <dgm:cxn modelId="{E32C7AA3-51A0-4213-887C-5021BE183898}" srcId="{3C44F07F-26FB-42CB-A923-377CB871458B}" destId="{DED98D95-CDA1-461E-B10C-9CC7A0174432}" srcOrd="0" destOrd="0" parTransId="{F66ADB4B-8C8E-4946-B9DA-186B4A4E1BB3}" sibTransId="{DE911AB3-75F5-48D6-BDC4-BC23A6306DD1}"/>
    <dgm:cxn modelId="{C73A91B3-B353-4064-8780-CB3571FF01E1}" type="presOf" srcId="{C9AC7279-4779-4A1D-AD71-C5BDF5292DFC}" destId="{94F120A1-2A8D-4952-95BE-0ACD07BBE009}" srcOrd="0" destOrd="0" presId="urn:microsoft.com/office/officeart/2005/8/layout/chevron2"/>
    <dgm:cxn modelId="{98F106D4-39D0-474E-B9F0-EF2BB91C5FBE}" srcId="{61E6B895-606B-49F1-B2E9-76150924F3D1}" destId="{85F827D4-12A0-4E52-8429-6F3EF08770EA}" srcOrd="0" destOrd="0" parTransId="{04A01049-1500-4BB0-8C7F-54DB168CC1CB}" sibTransId="{C549B429-DBBE-4814-90D4-B85F59D7A824}"/>
    <dgm:cxn modelId="{A5DC1CE4-D1A2-4661-843F-882A84AB51FE}" srcId="{3C44F07F-26FB-42CB-A923-377CB871458B}" destId="{BCB22B17-3E21-4B6B-86BA-0A1C86FB3243}" srcOrd="1" destOrd="0" parTransId="{854B6963-8E85-4CF3-8661-BC4CBCE40569}" sibTransId="{6D436277-EAA2-46E5-9209-5AC340AD8DC9}"/>
    <dgm:cxn modelId="{1AF7F8E7-44F2-4A45-8392-019DCACACBD5}" srcId="{DED98D95-CDA1-461E-B10C-9CC7A0174432}" destId="{C9AC7279-4779-4A1D-AD71-C5BDF5292DFC}" srcOrd="0" destOrd="0" parTransId="{43CB585B-9E30-456C-A591-19E489580CF9}" sibTransId="{B51BA20C-5C4E-43E9-9D31-2BB9F5262A14}"/>
    <dgm:cxn modelId="{5AC663FE-481C-4042-AF32-88AEAC8DD114}" srcId="{BCB22B17-3E21-4B6B-86BA-0A1C86FB3243}" destId="{E925E768-EB1D-4571-8007-D0A54F6ECE0B}" srcOrd="0" destOrd="0" parTransId="{89B77954-EF8B-40F0-9DDA-F9328F5EEED5}" sibTransId="{F51C8DBC-A936-4BD6-A3B8-79F0B8F932BD}"/>
    <dgm:cxn modelId="{75C03985-C4E3-41D9-959B-48D3AA65348E}" type="presParOf" srcId="{05E0599B-4B12-46F1-A8F8-74B06C45A9AB}" destId="{02B5029C-66E7-490B-871F-77994C6E79D6}" srcOrd="0" destOrd="0" presId="urn:microsoft.com/office/officeart/2005/8/layout/chevron2"/>
    <dgm:cxn modelId="{F33B4336-7851-4F05-85F7-63A4364CF6ED}" type="presParOf" srcId="{02B5029C-66E7-490B-871F-77994C6E79D6}" destId="{B3C082D8-7C5C-4C83-95DC-4A35C4EB7D43}" srcOrd="0" destOrd="0" presId="urn:microsoft.com/office/officeart/2005/8/layout/chevron2"/>
    <dgm:cxn modelId="{D44CDEB8-2154-47FA-8F00-E4EFC578C4B8}" type="presParOf" srcId="{02B5029C-66E7-490B-871F-77994C6E79D6}" destId="{94F120A1-2A8D-4952-95BE-0ACD07BBE009}" srcOrd="1" destOrd="0" presId="urn:microsoft.com/office/officeart/2005/8/layout/chevron2"/>
    <dgm:cxn modelId="{2583DC4E-A449-4FD7-9A81-6A0714323F57}" type="presParOf" srcId="{05E0599B-4B12-46F1-A8F8-74B06C45A9AB}" destId="{327EFC45-9999-4B21-968D-CDC811E769C4}" srcOrd="1" destOrd="0" presId="urn:microsoft.com/office/officeart/2005/8/layout/chevron2"/>
    <dgm:cxn modelId="{BC23A7BC-93A8-4FF9-8976-4BAFFC89FF7E}" type="presParOf" srcId="{05E0599B-4B12-46F1-A8F8-74B06C45A9AB}" destId="{5C19CE17-E018-46C4-995B-4A397EFB2DC4}" srcOrd="2" destOrd="0" presId="urn:microsoft.com/office/officeart/2005/8/layout/chevron2"/>
    <dgm:cxn modelId="{52BA4FC5-9A49-499A-BEC7-6E94DD5BD099}" type="presParOf" srcId="{5C19CE17-E018-46C4-995B-4A397EFB2DC4}" destId="{8F67BAD9-3318-407D-BDE2-51D535D26011}" srcOrd="0" destOrd="0" presId="urn:microsoft.com/office/officeart/2005/8/layout/chevron2"/>
    <dgm:cxn modelId="{6AA4DB17-CA0E-4120-8F9B-3A15029075AB}" type="presParOf" srcId="{5C19CE17-E018-46C4-995B-4A397EFB2DC4}" destId="{71601147-FFFD-45E7-9426-022C1C01E408}" srcOrd="1" destOrd="0" presId="urn:microsoft.com/office/officeart/2005/8/layout/chevron2"/>
    <dgm:cxn modelId="{CE5FE1DC-B13C-46EB-939D-CF590EB1390D}" type="presParOf" srcId="{05E0599B-4B12-46F1-A8F8-74B06C45A9AB}" destId="{D3AC665D-BA4E-44AF-BD27-40C4F47C7477}" srcOrd="3" destOrd="0" presId="urn:microsoft.com/office/officeart/2005/8/layout/chevron2"/>
    <dgm:cxn modelId="{5CAF344B-29C2-4734-B1F6-48EBA50B1553}" type="presParOf" srcId="{05E0599B-4B12-46F1-A8F8-74B06C45A9AB}" destId="{1DAD69A0-0FD9-4D23-8C11-5E4A967B6A45}" srcOrd="4" destOrd="0" presId="urn:microsoft.com/office/officeart/2005/8/layout/chevron2"/>
    <dgm:cxn modelId="{6520A377-B715-4366-9DC9-66E4306A4AB5}" type="presParOf" srcId="{1DAD69A0-0FD9-4D23-8C11-5E4A967B6A45}" destId="{15F17F10-2705-47B8-BFF5-B934343FFF8C}" srcOrd="0" destOrd="0" presId="urn:microsoft.com/office/officeart/2005/8/layout/chevron2"/>
    <dgm:cxn modelId="{2A682932-6624-4CEF-86F0-4FEC50A86CBB}" type="presParOf" srcId="{1DAD69A0-0FD9-4D23-8C11-5E4A967B6A45}" destId="{3BBA9FB1-62F2-4337-AFAE-2A8DF16B48F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44D24-6E2D-4025-A895-CB1EDA72A2A9}">
      <dsp:nvSpPr>
        <dsp:cNvPr id="0" name=""/>
        <dsp:cNvSpPr/>
      </dsp:nvSpPr>
      <dsp:spPr>
        <a:xfrm>
          <a:off x="53" y="99811"/>
          <a:ext cx="5143596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For Exams:</a:t>
          </a:r>
        </a:p>
      </dsp:txBody>
      <dsp:txXfrm>
        <a:off x="53" y="99811"/>
        <a:ext cx="5143596" cy="921600"/>
      </dsp:txXfrm>
    </dsp:sp>
    <dsp:sp modelId="{B44C9A53-90B1-4A50-AAC0-6D80D60F7245}">
      <dsp:nvSpPr>
        <dsp:cNvPr id="0" name=""/>
        <dsp:cNvSpPr/>
      </dsp:nvSpPr>
      <dsp:spPr>
        <a:xfrm>
          <a:off x="53" y="1021411"/>
          <a:ext cx="5143596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Rest breaks or extra time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Use of a computer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Scribes &amp; readers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Smaller room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Equipment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Feedback consideration</a:t>
          </a:r>
        </a:p>
      </dsp:txBody>
      <dsp:txXfrm>
        <a:off x="53" y="1021411"/>
        <a:ext cx="5143596" cy="3952800"/>
      </dsp:txXfrm>
    </dsp:sp>
    <dsp:sp modelId="{D161DED7-23E8-4B16-9795-619467F74F5C}">
      <dsp:nvSpPr>
        <dsp:cNvPr id="0" name=""/>
        <dsp:cNvSpPr/>
      </dsp:nvSpPr>
      <dsp:spPr>
        <a:xfrm>
          <a:off x="5863754" y="99811"/>
          <a:ext cx="5143596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For Study Support:</a:t>
          </a:r>
        </a:p>
      </dsp:txBody>
      <dsp:txXfrm>
        <a:off x="5863754" y="99811"/>
        <a:ext cx="5143596" cy="921600"/>
      </dsp:txXfrm>
    </dsp:sp>
    <dsp:sp modelId="{91C82063-7F74-42D9-BF13-830223A990FA}">
      <dsp:nvSpPr>
        <dsp:cNvPr id="0" name=""/>
        <dsp:cNvSpPr/>
      </dsp:nvSpPr>
      <dsp:spPr>
        <a:xfrm>
          <a:off x="5863754" y="1021411"/>
          <a:ext cx="5143596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Directed reading lists	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Timetabling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Lecture capture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Private study spaces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Slides &amp; resources in advance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Support advice for Schools</a:t>
          </a:r>
        </a:p>
      </dsp:txBody>
      <dsp:txXfrm>
        <a:off x="5863754" y="1021411"/>
        <a:ext cx="5143596" cy="395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082D8-7C5C-4C83-95DC-4A35C4EB7D43}">
      <dsp:nvSpPr>
        <dsp:cNvPr id="0" name=""/>
        <dsp:cNvSpPr/>
      </dsp:nvSpPr>
      <dsp:spPr>
        <a:xfrm rot="5400000">
          <a:off x="-283337" y="326118"/>
          <a:ext cx="1888917" cy="13222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>
              <a:latin typeface="Calibri"/>
              <a:ea typeface="+mn-ea"/>
              <a:cs typeface="+mn-cs"/>
            </a:rPr>
            <a:t>1</a:t>
          </a:r>
        </a:p>
      </dsp:txBody>
      <dsp:txXfrm rot="-5400000">
        <a:off x="1" y="703901"/>
        <a:ext cx="1322242" cy="566675"/>
      </dsp:txXfrm>
    </dsp:sp>
    <dsp:sp modelId="{94F120A1-2A8D-4952-95BE-0ACD07BBE009}">
      <dsp:nvSpPr>
        <dsp:cNvPr id="0" name=""/>
        <dsp:cNvSpPr/>
      </dsp:nvSpPr>
      <dsp:spPr>
        <a:xfrm rot="5400000">
          <a:off x="4373835" y="-3024780"/>
          <a:ext cx="1265968" cy="7369155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80000" rIns="17780" bIns="10800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1" kern="1200">
              <a:latin typeface="Calibri"/>
              <a:ea typeface="+mn-ea"/>
              <a:cs typeface="+mn-cs"/>
            </a:rPr>
            <a:t>Complete our online </a:t>
          </a:r>
          <a:r>
            <a:rPr lang="en-GB" sz="2800" b="1" kern="1200"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Sign Up form</a:t>
          </a:r>
          <a:endParaRPr lang="en-GB" sz="2800" b="1" kern="1200"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>
              <a:latin typeface="Calibri"/>
              <a:ea typeface="+mn-ea"/>
              <a:cs typeface="+mn-cs"/>
            </a:rPr>
            <a:t>How does disability impact you? Previous exam arrangements? Consent to share?</a:t>
          </a:r>
        </a:p>
      </dsp:txBody>
      <dsp:txXfrm rot="-5400000">
        <a:off x="1322242" y="88612"/>
        <a:ext cx="7307356" cy="1142370"/>
      </dsp:txXfrm>
    </dsp:sp>
    <dsp:sp modelId="{8F67BAD9-3318-407D-BDE2-51D535D26011}">
      <dsp:nvSpPr>
        <dsp:cNvPr id="0" name=""/>
        <dsp:cNvSpPr/>
      </dsp:nvSpPr>
      <dsp:spPr>
        <a:xfrm rot="5400000">
          <a:off x="-283337" y="2010980"/>
          <a:ext cx="1888917" cy="1322242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>
              <a:latin typeface="Calibri"/>
              <a:ea typeface="+mn-ea"/>
              <a:cs typeface="+mn-cs"/>
            </a:rPr>
            <a:t>2</a:t>
          </a:r>
        </a:p>
      </dsp:txBody>
      <dsp:txXfrm rot="-5400000">
        <a:off x="1" y="2388763"/>
        <a:ext cx="1322242" cy="566675"/>
      </dsp:txXfrm>
    </dsp:sp>
    <dsp:sp modelId="{71601147-FFFD-45E7-9426-022C1C01E408}">
      <dsp:nvSpPr>
        <dsp:cNvPr id="0" name=""/>
        <dsp:cNvSpPr/>
      </dsp:nvSpPr>
      <dsp:spPr>
        <a:xfrm rot="5400000">
          <a:off x="4392921" y="-1351373"/>
          <a:ext cx="1227796" cy="7369155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1" kern="1200">
              <a:latin typeface="+mn-lt"/>
              <a:ea typeface="+mn-ea"/>
              <a:cs typeface="+mn-cs"/>
            </a:rPr>
            <a:t>Send us </a:t>
          </a:r>
          <a:r>
            <a:rPr lang="en-GB" sz="2800" b="1" kern="1200"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appropriate supporting information </a:t>
          </a:r>
          <a:endParaRPr lang="en-GB" sz="2800" b="1" kern="1200">
            <a:latin typeface="+mn-lt"/>
            <a:ea typeface="+mn-ea"/>
            <a:cs typeface="+mn-cs"/>
          </a:endParaRPr>
        </a:p>
      </dsp:txBody>
      <dsp:txXfrm rot="-5400000">
        <a:off x="1322242" y="1779242"/>
        <a:ext cx="7309219" cy="1107924"/>
      </dsp:txXfrm>
    </dsp:sp>
    <dsp:sp modelId="{15F17F10-2705-47B8-BFF5-B934343FFF8C}">
      <dsp:nvSpPr>
        <dsp:cNvPr id="0" name=""/>
        <dsp:cNvSpPr/>
      </dsp:nvSpPr>
      <dsp:spPr>
        <a:xfrm rot="5400000">
          <a:off x="-283337" y="3788099"/>
          <a:ext cx="1888917" cy="132224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>
              <a:latin typeface="Calibri"/>
              <a:ea typeface="+mn-ea"/>
              <a:cs typeface="+mn-cs"/>
            </a:rPr>
            <a:t>3</a:t>
          </a:r>
        </a:p>
      </dsp:txBody>
      <dsp:txXfrm rot="-5400000">
        <a:off x="1" y="4165882"/>
        <a:ext cx="1322242" cy="566675"/>
      </dsp:txXfrm>
    </dsp:sp>
    <dsp:sp modelId="{3BBA9FB1-62F2-4337-AFAE-2A8DF16B48F7}">
      <dsp:nvSpPr>
        <dsp:cNvPr id="0" name=""/>
        <dsp:cNvSpPr/>
      </dsp:nvSpPr>
      <dsp:spPr>
        <a:xfrm rot="5400000">
          <a:off x="4317363" y="425745"/>
          <a:ext cx="1378913" cy="7369155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1" kern="1200" dirty="0">
              <a:latin typeface="+mn-lt"/>
              <a:ea typeface="+mn-ea"/>
              <a:cs typeface="+mn-cs"/>
            </a:rPr>
            <a:t>Contact Disability Services to discuss funded support</a:t>
          </a:r>
          <a:endParaRPr lang="en-GB" sz="2800" b="0" kern="1200" dirty="0">
            <a:latin typeface="+mn-lt"/>
            <a:ea typeface="+mn-ea"/>
            <a:cs typeface="+mn-cs"/>
          </a:endParaRPr>
        </a:p>
      </dsp:txBody>
      <dsp:txXfrm rot="-5400000">
        <a:off x="1322243" y="3488179"/>
        <a:ext cx="7301842" cy="124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066E1-62D1-43DA-9066-DCA34E3DC58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4C051-DE07-476A-A2A4-6A98DC419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1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Will share contact details again at the end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DCA58-F57B-4809-B58A-9B1BCC7E2E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Acknowledge that new students may not know campus that well yet so may not be familiar with buildings referenced in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4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800">
                <a:cs typeface="Calibri"/>
              </a:rPr>
              <a:t>Did you have exam arrangements at school, or additional support as an undergraduate?</a:t>
            </a:r>
          </a:p>
          <a:p>
            <a:pPr marL="870300" lvl="1" indent="-457200">
              <a:buFont typeface="Arial" panose="020B0604020202020204" pitchFamily="34" charset="0"/>
              <a:buChar char="•"/>
              <a:defRPr/>
            </a:pPr>
            <a:endParaRPr lang="en-GB" altLang="en-US" sz="280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>
                <a:cs typeface="Calibri"/>
              </a:rPr>
              <a:t>Do you have a disability or condition that may affect your studies? </a:t>
            </a:r>
            <a:endParaRPr lang="en-GB" altLang="en-US" sz="280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don’t have to think of yourself</a:t>
            </a:r>
            <a:r>
              <a:rPr lang="en-GB" baseline="0"/>
              <a:t> as disabled to qualify for support, it is about whether you meet the legal definition. </a:t>
            </a:r>
          </a:p>
          <a:p>
            <a:r>
              <a:rPr lang="en-GB" baseline="0"/>
              <a:t>More than 7,500 students registered with Disability Services. </a:t>
            </a:r>
          </a:p>
          <a:p>
            <a:r>
              <a:rPr lang="en-GB" baseline="0"/>
              <a:t>Impact on academic studies only. </a:t>
            </a: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9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GB"/>
              <a:t>Are D/deaf, hearing impaired or hard of hearing</a:t>
            </a:r>
          </a:p>
          <a:p>
            <a:pPr marL="342900" indent="-342900"/>
            <a:r>
              <a:rPr lang="en-GB"/>
              <a:t>Are blind, visually impaired or partially-sighted</a:t>
            </a:r>
          </a:p>
          <a:p>
            <a:pPr marL="342900" indent="-342900"/>
            <a:r>
              <a:rPr lang="en-GB"/>
              <a:t>Have a physical disability, and/or mobility difficulties</a:t>
            </a:r>
          </a:p>
          <a:p>
            <a:pPr marL="342900" indent="-342900"/>
            <a:r>
              <a:rPr lang="en-GB"/>
              <a:t>Have a specific learning difficulty       (e.g. dyslexia or dyspraxia)</a:t>
            </a:r>
          </a:p>
          <a:p>
            <a:pPr marL="342900" indent="-342900"/>
            <a:endParaRPr lang="en-GB"/>
          </a:p>
          <a:p>
            <a:pPr marL="342900" indent="-342900"/>
            <a:endParaRPr lang="en-GB"/>
          </a:p>
          <a:p>
            <a:pPr marL="342900" indent="-342900"/>
            <a:r>
              <a:rPr lang="en-GB"/>
              <a:t>Have ADHD</a:t>
            </a:r>
          </a:p>
          <a:p>
            <a:pPr marL="342900" indent="-342900"/>
            <a:r>
              <a:rPr lang="en-GB"/>
              <a:t>Are autistic</a:t>
            </a:r>
          </a:p>
          <a:p>
            <a:pPr marL="342900" indent="-342900"/>
            <a:r>
              <a:rPr lang="en-GB"/>
              <a:t>Have a long-term mental health condition</a:t>
            </a:r>
          </a:p>
          <a:p>
            <a:pPr marL="342900" indent="-342900"/>
            <a:r>
              <a:rPr lang="en-GB"/>
              <a:t>Have a long-term medical condition (e.g. chronic fatigue syndrome, diabetes, epilepsy)</a:t>
            </a:r>
          </a:p>
          <a:p>
            <a:pPr marL="342900" indent="-342900"/>
            <a:r>
              <a:rPr lang="en-GB"/>
              <a:t>Have a combination of these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6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GB"/>
              <a:t>Are D/deaf, hearing impaired or hard of hearing</a:t>
            </a:r>
          </a:p>
          <a:p>
            <a:pPr marL="342900" indent="-342900"/>
            <a:r>
              <a:rPr lang="en-GB"/>
              <a:t>Are blind, visually impaired or partially-sighted</a:t>
            </a:r>
          </a:p>
          <a:p>
            <a:pPr marL="342900" indent="-342900"/>
            <a:r>
              <a:rPr lang="en-GB"/>
              <a:t>Have a physical disability, and/or mobility difficulties</a:t>
            </a:r>
          </a:p>
          <a:p>
            <a:pPr marL="342900" indent="-342900"/>
            <a:r>
              <a:rPr lang="en-GB"/>
              <a:t>Have a specific learning difficulty       (e.g. dyslexia or dyspraxia)</a:t>
            </a:r>
          </a:p>
          <a:p>
            <a:pPr marL="342900" indent="-342900"/>
            <a:endParaRPr lang="en-GB"/>
          </a:p>
          <a:p>
            <a:pPr marL="342900" indent="-342900"/>
            <a:endParaRPr lang="en-GB"/>
          </a:p>
          <a:p>
            <a:pPr marL="342900" indent="-342900"/>
            <a:r>
              <a:rPr lang="en-GB"/>
              <a:t>Have ADHD</a:t>
            </a:r>
          </a:p>
          <a:p>
            <a:pPr marL="342900" indent="-342900"/>
            <a:r>
              <a:rPr lang="en-GB"/>
              <a:t>Are autistic</a:t>
            </a:r>
          </a:p>
          <a:p>
            <a:pPr marL="342900" indent="-342900"/>
            <a:r>
              <a:rPr lang="en-GB"/>
              <a:t>Have a long-term mental health condition</a:t>
            </a:r>
          </a:p>
          <a:p>
            <a:pPr marL="342900" indent="-342900"/>
            <a:r>
              <a:rPr lang="en-GB"/>
              <a:t>Have a long-term medical condition (e.g. chronic fatigue syndrome, diabetes, epilepsy)</a:t>
            </a:r>
          </a:p>
          <a:p>
            <a:pPr marL="342900" indent="-342900"/>
            <a:r>
              <a:rPr lang="en-GB"/>
              <a:t>Have a combination of these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4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kind of reasonable adjustments could you access? In short – it depends. Every student is different, and we’ll work out which adjustments you would benefit from when you register wit</a:t>
            </a:r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</a:t>
            </a:r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your requirements.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Funding available to pay for support</a:t>
            </a:r>
            <a:r>
              <a:rPr lang="en-GB" baseline="0" dirty="0"/>
              <a:t>, e.g., ergonomic equipment, taxi travel, printing. Evidence of disability-related need required to access funded support.</a:t>
            </a:r>
          </a:p>
          <a:p>
            <a:r>
              <a:rPr lang="en-GB" baseline="0" dirty="0"/>
              <a:t>Communication might be a barrier for some disabled students, support for this includes disability services and in some cases a specialist mentor.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Funded support is available, either through your funding body or the University. If you’re unsure, register with us and speak to us and we will advise. </a:t>
            </a:r>
          </a:p>
          <a:p>
            <a:endParaRPr lang="en-GB" baseline="0" dirty="0"/>
          </a:p>
          <a:p>
            <a:endParaRPr lang="en-GB" sz="1200" dirty="0"/>
          </a:p>
          <a:p>
            <a:endParaRPr lang="en-GB" sz="120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0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If you need help come to a drop-in or contact Disability Services. Don’t delay!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Can sign up with DS at any time but there are key points in the year when we need you to register by a deadline (usually Week 4), so that adjustments are in place for the next exam period.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Disability-related funding – speak to Disability Services if you’re not sure what you’re eligible for.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3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3C9-62F4-498D-9997-B94BF8BF22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3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39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4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9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4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5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1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5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843-0EDA-4619-A2EC-C8E66965D57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@leed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hyperlink" Target="https://www.accessable.co.uk/university-of-leeds/access-guides/chemistry-west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definition-of-disability-under-equality-act-20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info/21504/living_in_the_uk/723/disabled_international_stud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@leeds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tudents.leeds.ac.uk/info/21504/living_in_the_uk/723/disabled_international_studen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info/10710/disabled-student-support/1886/student-drop-in-sessions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disability@leeds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400" y="1683325"/>
            <a:ext cx="6117400" cy="1745675"/>
          </a:xfrm>
        </p:spPr>
        <p:txBody>
          <a:bodyPr/>
          <a:lstStyle/>
          <a:p>
            <a:r>
              <a:rPr lang="en-GB">
                <a:latin typeface="+mn-lt"/>
              </a:rPr>
              <a:t>Welcome to Disability 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D21164-4CA6-42C8-8C6D-0420785584B1}"/>
              </a:ext>
            </a:extLst>
          </p:cNvPr>
          <p:cNvSpPr/>
          <p:nvPr/>
        </p:nvSpPr>
        <p:spPr>
          <a:xfrm>
            <a:off x="437626" y="3739535"/>
            <a:ext cx="6170279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lvl="2">
              <a:lnSpc>
                <a:spcPct val="150000"/>
              </a:lnSpc>
              <a:defRPr/>
            </a:pPr>
            <a:r>
              <a:rPr lang="en-GB" altLang="en-US" sz="48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disability@leeds.ac.uk</a:t>
            </a:r>
            <a:r>
              <a:rPr lang="en-GB" altLang="en-US" sz="4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 descr="Disability Advisory Team&#10;&#10;Selfie photo of the Disability Advisory Team (12 people all smiling) taken outside on St George's Field.">
            <a:extLst>
              <a:ext uri="{FF2B5EF4-FFF2-40B4-BE49-F238E27FC236}">
                <a16:creationId xmlns:a16="http://schemas.microsoft.com/office/drawing/2014/main" id="{FAFAED52-2061-4D1C-8BF6-F1ADE683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10" y="1877755"/>
            <a:ext cx="4533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3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379512" cy="640080"/>
          </a:xfrm>
        </p:spPr>
        <p:txBody>
          <a:bodyPr>
            <a:noAutofit/>
          </a:bodyPr>
          <a:lstStyle/>
          <a:p>
            <a:r>
              <a:rPr lang="en-US" b="1"/>
              <a:t>How to find us?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D4A5E-E22E-45F4-9999-2451372DC5DA}"/>
              </a:ext>
            </a:extLst>
          </p:cNvPr>
          <p:cNvSpPr/>
          <p:nvPr/>
        </p:nvSpPr>
        <p:spPr>
          <a:xfrm>
            <a:off x="390358" y="1334466"/>
            <a:ext cx="5698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With your back to the Students’ Union building, walk towards the Great Hall and the Clothworkers Arch​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​2. Pass through the arch and continue through the courtyard 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DC911-50E7-4285-A13C-DB7FD3A4455A}"/>
              </a:ext>
            </a:extLst>
          </p:cNvPr>
          <p:cNvSpPr txBox="1"/>
          <p:nvPr/>
        </p:nvSpPr>
        <p:spPr>
          <a:xfrm>
            <a:off x="390358" y="3833939"/>
            <a:ext cx="883994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3. Continue straight with the School of Media and Communication on your left​</a:t>
            </a:r>
            <a:br>
              <a:rPr lang="en-US" sz="2400"/>
            </a:br>
            <a:endParaRPr lang="en-US" sz="2400">
              <a:ea typeface="Calibri"/>
              <a:cs typeface="Calibri"/>
            </a:endParaRPr>
          </a:p>
          <a:p>
            <a:r>
              <a:rPr lang="en-US" sz="2400"/>
              <a:t>4. Disability Services is in the Chemistry West building at the end of the path (press silver button on right side of door to enter building)</a:t>
            </a:r>
            <a:endParaRPr lang="en-US" sz="2400">
              <a:ea typeface="Calibri"/>
              <a:cs typeface="Calibri"/>
            </a:endParaRPr>
          </a:p>
          <a:p>
            <a:endParaRPr lang="en-US" sz="2400"/>
          </a:p>
          <a:p>
            <a:r>
              <a:rPr lang="en-US" sz="2400">
                <a:hlinkClick r:id="rId5"/>
              </a:rPr>
              <a:t>AccessAble guide</a:t>
            </a:r>
            <a:r>
              <a:rPr lang="en-US" sz="2400"/>
              <a:t>: detailed access guide for Chemistry West building</a:t>
            </a:r>
          </a:p>
        </p:txBody>
      </p:sp>
      <p:pic>
        <p:nvPicPr>
          <p:cNvPr id="17" name="8B4A1C5B" descr="A sped up video showing someone walk from the inside the entrance to the Union building to Disability Services. ">
            <a:hlinkClick r:id="" action="ppaction://media"/>
            <a:extLst>
              <a:ext uri="{FF2B5EF4-FFF2-40B4-BE49-F238E27FC236}">
                <a16:creationId xmlns:a16="http://schemas.microsoft.com/office/drawing/2014/main" id="{65660B51-73CB-48A0-B209-EB7F5B652C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3882" y="1336436"/>
            <a:ext cx="2556418" cy="4995007"/>
          </a:xfrm>
          <a:prstGeom prst="rect">
            <a:avLst/>
          </a:prstGeom>
        </p:spPr>
      </p:pic>
      <p:pic>
        <p:nvPicPr>
          <p:cNvPr id="16" name="Picture 15" descr="Entrance to Chemistry West building">
            <a:extLst>
              <a:ext uri="{FF2B5EF4-FFF2-40B4-BE49-F238E27FC236}">
                <a16:creationId xmlns:a16="http://schemas.microsoft.com/office/drawing/2014/main" id="{29D94FDE-D387-4519-A4F8-B3594C9D3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887" y="1334466"/>
            <a:ext cx="3141420" cy="2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379512" cy="640080"/>
          </a:xfrm>
        </p:spPr>
        <p:txBody>
          <a:bodyPr>
            <a:noAutofit/>
          </a:bodyPr>
          <a:lstStyle/>
          <a:p>
            <a:r>
              <a:rPr lang="en-US" b="1"/>
              <a:t>Questions?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617C2-5C85-494B-A542-302AD4B8E34A}"/>
              </a:ext>
            </a:extLst>
          </p:cNvPr>
          <p:cNvSpPr txBox="1"/>
          <p:nvPr/>
        </p:nvSpPr>
        <p:spPr>
          <a:xfrm>
            <a:off x="2691818" y="3027095"/>
            <a:ext cx="612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663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379512" cy="640080"/>
          </a:xfrm>
        </p:spPr>
        <p:txBody>
          <a:bodyPr>
            <a:noAutofit/>
          </a:bodyPr>
          <a:lstStyle/>
          <a:p>
            <a:r>
              <a:rPr lang="en-GB" b="1"/>
              <a:t>Can we help you?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207" y="1430100"/>
            <a:ext cx="11419741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Calibri"/>
              </a:rPr>
              <a:t>We’re a friendly service for the University’s disabled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cs typeface="Calibri"/>
              </a:rPr>
              <a:t>We provide academic related support &amp; guidance to students, University Schools and Services.</a:t>
            </a:r>
            <a:br>
              <a:rPr lang="en-GB" altLang="en-US" sz="2600" dirty="0">
                <a:cs typeface="Calibri"/>
              </a:rPr>
            </a:br>
            <a:endParaRPr lang="en-GB" altLang="en-US" sz="26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cs typeface="Calibri"/>
              </a:rPr>
              <a:t>We recommend academic reasonable adjustments for students’ learning, teaching &amp; assessments.</a:t>
            </a:r>
            <a:br>
              <a:rPr lang="en-GB" altLang="en-US" sz="2600" dirty="0">
                <a:cs typeface="Calibri"/>
              </a:rPr>
            </a:br>
            <a:endParaRPr lang="en-GB" altLang="en-US" sz="26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cs typeface="Calibri"/>
              </a:rPr>
              <a:t>We are the University experts and contribute to making the University a more inclusive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6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cs typeface="Calibri" panose="020F0502020204030204" pitchFamily="34" charset="0"/>
              </a:rPr>
              <a:t>We work with over 8000 students at Leeds – you are not alone!</a:t>
            </a:r>
          </a:p>
        </p:txBody>
      </p:sp>
    </p:spTree>
    <p:extLst>
      <p:ext uri="{BB962C8B-B14F-4D97-AF65-F5344CB8AC3E}">
        <p14:creationId xmlns:p14="http://schemas.microsoft.com/office/powerpoint/2010/main" val="26604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379512" cy="640080"/>
          </a:xfrm>
        </p:spPr>
        <p:txBody>
          <a:bodyPr>
            <a:noAutofit/>
          </a:bodyPr>
          <a:lstStyle/>
          <a:p>
            <a:r>
              <a:rPr lang="en-US" b="1"/>
              <a:t>Who qualifies for disability support?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D9329B3E-7E1E-4101-AAB6-BD19C1166A56}"/>
              </a:ext>
            </a:extLst>
          </p:cNvPr>
          <p:cNvSpPr txBox="1">
            <a:spLocks/>
          </p:cNvSpPr>
          <p:nvPr/>
        </p:nvSpPr>
        <p:spPr>
          <a:xfrm>
            <a:off x="521207" y="1685723"/>
            <a:ext cx="11218677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UK the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Equality Act 2010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defines a disabled person as someone who: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D3518-3B93-4F73-9B7E-76DE07E004F1}"/>
              </a:ext>
            </a:extLst>
          </p:cNvPr>
          <p:cNvSpPr txBox="1"/>
          <p:nvPr/>
        </p:nvSpPr>
        <p:spPr>
          <a:xfrm>
            <a:off x="2128386" y="2274917"/>
            <a:ext cx="7972942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“has a physical or mental impairment that has a substantial and long-term adverse effect on his or her ability to carry out normal day-to-day activities.”</a:t>
            </a: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497DA353-E77E-4C66-97D6-16D29D900257}"/>
              </a:ext>
            </a:extLst>
          </p:cNvPr>
          <p:cNvSpPr txBox="1">
            <a:spLocks/>
          </p:cNvSpPr>
          <p:nvPr/>
        </p:nvSpPr>
        <p:spPr>
          <a:xfrm>
            <a:off x="1124322" y="5272010"/>
            <a:ext cx="8773287" cy="376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‘Long term’: has lasted, or is likely to last, 12 months or more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2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346034"/>
            <a:ext cx="8379512" cy="64008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 support disabled applicants and students who…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0F1C1AC-22EE-4A0B-98A6-9C6DEF6F75AF}"/>
              </a:ext>
            </a:extLst>
          </p:cNvPr>
          <p:cNvSpPr txBox="1">
            <a:spLocks/>
          </p:cNvSpPr>
          <p:nvPr/>
        </p:nvSpPr>
        <p:spPr>
          <a:xfrm>
            <a:off x="575734" y="1990412"/>
            <a:ext cx="11162684" cy="4351338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GB" sz="1000" b="1" dirty="0"/>
          </a:p>
          <a:p>
            <a:endParaRPr lang="en-GB" b="1" dirty="0"/>
          </a:p>
          <a:p>
            <a:pPr marL="0" indent="0">
              <a:buNone/>
            </a:pPr>
            <a:r>
              <a:rPr lang="en-GB" sz="1000" dirty="0"/>
              <a:t> 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4C7FDFDB-A33F-44DE-88AE-1286D1EE4FF0}"/>
              </a:ext>
            </a:extLst>
          </p:cNvPr>
          <p:cNvSpPr txBox="1">
            <a:spLocks/>
          </p:cNvSpPr>
          <p:nvPr/>
        </p:nvSpPr>
        <p:spPr>
          <a:xfrm>
            <a:off x="521207" y="1193657"/>
            <a:ext cx="10602087" cy="391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Are D/deaf or hearing impaired</a:t>
            </a:r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Are blind or visually impaired</a:t>
            </a:r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Have physical disabilities and/or mobility difficulties</a:t>
            </a:r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Have specific learning difficulties (e.g. dyslexia, dyspraxia, AD(H)D)</a:t>
            </a:r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Are autistic </a:t>
            </a:r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Have a diagnosed long-term mental health condition</a:t>
            </a:r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Have a diagnosed long-term medical condition </a:t>
            </a:r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</a:rPr>
              <a:t>Have a combination of these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GB" sz="2400" b="1" dirty="0"/>
              <a:t>This list is not exhaustive. If you’re not sure whether you qualify for support please contact us for more advice and information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endParaRPr lang="en-GB" sz="2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8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346034"/>
            <a:ext cx="8379512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Things to think about</a:t>
            </a:r>
            <a:endParaRPr lang="en-US" b="1" dirty="0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0F1C1AC-22EE-4A0B-98A6-9C6DEF6F75AF}"/>
              </a:ext>
            </a:extLst>
          </p:cNvPr>
          <p:cNvSpPr txBox="1">
            <a:spLocks/>
          </p:cNvSpPr>
          <p:nvPr/>
        </p:nvSpPr>
        <p:spPr>
          <a:xfrm>
            <a:off x="575734" y="1990412"/>
            <a:ext cx="11162684" cy="4351338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GB" sz="1000" b="1" dirty="0"/>
          </a:p>
          <a:p>
            <a:endParaRPr lang="en-GB" b="1" dirty="0"/>
          </a:p>
          <a:p>
            <a:pPr marL="0" indent="0">
              <a:buNone/>
            </a:pPr>
            <a:r>
              <a:rPr lang="en-GB" sz="1000" dirty="0"/>
              <a:t> 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4C7FDFDB-A33F-44DE-88AE-1286D1EE4FF0}"/>
              </a:ext>
            </a:extLst>
          </p:cNvPr>
          <p:cNvSpPr txBox="1">
            <a:spLocks/>
          </p:cNvSpPr>
          <p:nvPr/>
        </p:nvSpPr>
        <p:spPr>
          <a:xfrm>
            <a:off x="575734" y="1382169"/>
            <a:ext cx="10602087" cy="5027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>
                <a:solidFill>
                  <a:schemeClr val="tx1"/>
                </a:solidFill>
              </a:rPr>
              <a:t>You may not have previously considered yourself disabled so some things to think about are: ​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Are you on medication for a health issue?​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Do you have specific learning needs?​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Have you been diagnosed with a medical condition?​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>
                <a:solidFill>
                  <a:schemeClr val="tx1"/>
                </a:solidFill>
              </a:rPr>
              <a:t>If the answer is yes to then contact Disability Services to discuss further. Have a combination of these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>
                <a:hlinkClick r:id="rId3"/>
              </a:rPr>
              <a:t>You can also learn more by visiting our webpage for disabled international students</a:t>
            </a:r>
            <a:endParaRPr lang="en-GB" sz="28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2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007405" cy="64008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Examples of adjustments that we may recommend</a:t>
            </a: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521207" y="1958189"/>
            <a:ext cx="10602087" cy="391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80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2225956"/>
              </p:ext>
            </p:extLst>
          </p:nvPr>
        </p:nvGraphicFramePr>
        <p:xfrm>
          <a:off x="521207" y="1380565"/>
          <a:ext cx="11007405" cy="507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956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379512" cy="640080"/>
          </a:xfrm>
        </p:spPr>
        <p:txBody>
          <a:bodyPr>
            <a:noAutofit/>
          </a:bodyPr>
          <a:lstStyle/>
          <a:p>
            <a:r>
              <a:rPr lang="en-US" b="1"/>
              <a:t>Funded Support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C4B5D-D523-494D-93EC-D65B0EEC3908}"/>
              </a:ext>
            </a:extLst>
          </p:cNvPr>
          <p:cNvSpPr/>
          <p:nvPr/>
        </p:nvSpPr>
        <p:spPr>
          <a:xfrm>
            <a:off x="636494" y="1335741"/>
            <a:ext cx="1096383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Examples of funded support include: 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Equipment</a:t>
            </a:r>
            <a:r>
              <a:rPr lang="en-GB" sz="2800" dirty="0"/>
              <a:t>: laptops, printers, recording devices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Assistive technology: </a:t>
            </a:r>
            <a:r>
              <a:rPr lang="en-GB" sz="2800" dirty="0"/>
              <a:t>voice recognition, screen-readers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1:1 support: </a:t>
            </a:r>
            <a:r>
              <a:rPr lang="en-GB" sz="2800" dirty="0"/>
              <a:t>Specialist Mentors, Study Skills Tutors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General allowances</a:t>
            </a:r>
            <a:r>
              <a:rPr lang="en-GB" sz="2800" dirty="0"/>
              <a:t>: printing, travel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Contact </a:t>
            </a:r>
            <a:r>
              <a:rPr lang="en-GB" sz="2800" dirty="0">
                <a:hlinkClick r:id="rId3"/>
              </a:rPr>
              <a:t>disability@leeds.ac.uk</a:t>
            </a:r>
            <a:r>
              <a:rPr lang="en-GB" sz="2800" dirty="0"/>
              <a:t> to arrange an appointment with your Disability Coordinator to discuss funded support.</a:t>
            </a:r>
          </a:p>
          <a:p>
            <a:endParaRPr lang="en-GB" sz="2800" dirty="0"/>
          </a:p>
          <a:p>
            <a:r>
              <a:rPr lang="en-GB" sz="2800" dirty="0">
                <a:hlinkClick r:id="rId4"/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32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379512" cy="640080"/>
          </a:xfrm>
        </p:spPr>
        <p:txBody>
          <a:bodyPr>
            <a:noAutofit/>
          </a:bodyPr>
          <a:lstStyle/>
          <a:p>
            <a:r>
              <a:rPr lang="en-US" b="1"/>
              <a:t>What next?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aphicFrame>
        <p:nvGraphicFramePr>
          <p:cNvPr id="5" name="Diagram 4" descr="1. Complete our online Sign Up form&#10;How does disability affect them? Previous exam arrangements?&#10;Consent to share&#10;&#10;2. Send us appropriate evidence &#10;&#10;3. Apply for disability-related funding (such as DSA)&#10;It can take 12-14 weeks for funding to be approved" title="The three steps to sign-up with Disability Services">
            <a:extLst>
              <a:ext uri="{FF2B5EF4-FFF2-40B4-BE49-F238E27FC236}">
                <a16:creationId xmlns:a16="http://schemas.microsoft.com/office/drawing/2014/main" id="{91D1623B-7195-4FBE-84CA-CEC8350C4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022576"/>
              </p:ext>
            </p:extLst>
          </p:nvPr>
        </p:nvGraphicFramePr>
        <p:xfrm>
          <a:off x="467131" y="1457324"/>
          <a:ext cx="8691398" cy="540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wn Arrow 9" descr="A long arrow pointing down to indicate that it can take up to 10 weeks for students' registrations to be processed by Disability Services. ">
            <a:extLst>
              <a:ext uri="{FF2B5EF4-FFF2-40B4-BE49-F238E27FC236}">
                <a16:creationId xmlns:a16="http://schemas.microsoft.com/office/drawing/2014/main" id="{010ECD84-7678-45A8-98F2-40A0B01A02D7}"/>
              </a:ext>
            </a:extLst>
          </p:cNvPr>
          <p:cNvSpPr/>
          <p:nvPr/>
        </p:nvSpPr>
        <p:spPr>
          <a:xfrm>
            <a:off x="9514177" y="1457324"/>
            <a:ext cx="231493" cy="4950440"/>
          </a:xfrm>
          <a:prstGeom prst="downArrow">
            <a:avLst>
              <a:gd name="adj1" fmla="val 50000"/>
              <a:gd name="adj2" fmla="val 951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5F823-B012-4027-9377-84F04906977D}"/>
              </a:ext>
            </a:extLst>
          </p:cNvPr>
          <p:cNvSpPr txBox="1"/>
          <p:nvPr/>
        </p:nvSpPr>
        <p:spPr>
          <a:xfrm>
            <a:off x="10101318" y="2085287"/>
            <a:ext cx="15394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At peak times it may take 10-12 weeks to hear from us</a:t>
            </a:r>
          </a:p>
          <a:p>
            <a:pPr algn="ctr"/>
            <a:r>
              <a:rPr lang="en-GB" sz="2800"/>
              <a:t> </a:t>
            </a:r>
            <a:endParaRPr lang="en-GB" sz="11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379512" cy="640080"/>
          </a:xfrm>
        </p:spPr>
        <p:txBody>
          <a:bodyPr>
            <a:noAutofit/>
          </a:bodyPr>
          <a:lstStyle/>
          <a:p>
            <a:r>
              <a:rPr lang="en-US" b="1"/>
              <a:t>Contacting Disability Services</a:t>
            </a:r>
            <a:endParaRPr lang="en-US" b="1">
              <a:solidFill>
                <a:schemeClr val="tx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684F33-A730-424A-B5D7-0B9839FC7061}"/>
              </a:ext>
            </a:extLst>
          </p:cNvPr>
          <p:cNvSpPr/>
          <p:nvPr/>
        </p:nvSpPr>
        <p:spPr>
          <a:xfrm>
            <a:off x="521206" y="1313418"/>
            <a:ext cx="113253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hlinkClick r:id="rId3"/>
              </a:rPr>
              <a:t>In person drop-ins </a:t>
            </a:r>
            <a:r>
              <a:rPr lang="en-US" sz="2800"/>
              <a:t>(no appointment needed):</a:t>
            </a:r>
            <a:br>
              <a:rPr lang="en-US" sz="2800"/>
            </a:br>
            <a:endParaRPr lang="en-US" sz="28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Monday, Tuesday, &amp; Wednesday 1:30pm-4pm</a:t>
            </a:r>
            <a:endParaRPr lang="en-GB" sz="28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Thursday &amp; Friday 10am-12:30pm </a:t>
            </a:r>
          </a:p>
          <a:p>
            <a:pPr lvl="0"/>
            <a:endParaRPr lang="en-GB" sz="2800"/>
          </a:p>
          <a:p>
            <a:r>
              <a:rPr lang="en-US" sz="2800" b="1">
                <a:hlinkClick r:id="rId3"/>
              </a:rPr>
              <a:t>Online Appointments</a:t>
            </a:r>
            <a:r>
              <a:rPr lang="en-US" sz="2800" b="1"/>
              <a:t>: </a:t>
            </a:r>
            <a:r>
              <a:rPr lang="en-US" sz="2800"/>
              <a:t>must be booked in advance</a:t>
            </a:r>
            <a:endParaRPr lang="en-GB" sz="2800"/>
          </a:p>
          <a:p>
            <a:br>
              <a:rPr lang="en-GB" sz="2800"/>
            </a:br>
            <a:r>
              <a:rPr lang="en-GB" sz="2800" b="1"/>
              <a:t>Contact: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/>
              <a:t>0113 343 3927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u="sng">
                <a:hlinkClick r:id="rId4"/>
              </a:rPr>
              <a:t>disability@leeds.ac.uk</a:t>
            </a:r>
            <a:endParaRPr lang="en-GB" sz="2800" u="sng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Ground floor, Chemistry West Building</a:t>
            </a:r>
            <a:r>
              <a:rPr lang="en-GB" sz="2000"/>
              <a:t> </a:t>
            </a:r>
          </a:p>
        </p:txBody>
      </p:sp>
      <p:pic>
        <p:nvPicPr>
          <p:cNvPr id="10" name="Picture 9" descr="Facebook logo">
            <a:extLst>
              <a:ext uri="{FF2B5EF4-FFF2-40B4-BE49-F238E27FC236}">
                <a16:creationId xmlns:a16="http://schemas.microsoft.com/office/drawing/2014/main" id="{E38450E2-EF4F-4B9D-8AEF-A1756D4B2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054" y="4724189"/>
            <a:ext cx="461665" cy="461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79C3BE-AF12-4073-BF0A-D3DE3EA8FBA4}"/>
              </a:ext>
            </a:extLst>
          </p:cNvPr>
          <p:cNvSpPr txBox="1"/>
          <p:nvPr/>
        </p:nvSpPr>
        <p:spPr>
          <a:xfrm>
            <a:off x="8900719" y="4757758"/>
            <a:ext cx="396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 </a:t>
            </a:r>
            <a:r>
              <a:rPr lang="en-GB" sz="2000" err="1"/>
              <a:t>UoLDisabilityTeam</a:t>
            </a:r>
            <a:endParaRPr lang="en-GB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4EC11-FCBC-4DD4-94AC-AED00C24DA9C}"/>
              </a:ext>
            </a:extLst>
          </p:cNvPr>
          <p:cNvSpPr txBox="1"/>
          <p:nvPr/>
        </p:nvSpPr>
        <p:spPr>
          <a:xfrm>
            <a:off x="8867151" y="5341989"/>
            <a:ext cx="396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@</a:t>
            </a:r>
            <a:r>
              <a:rPr lang="en-GB" sz="2000" err="1"/>
              <a:t>UoLDisability</a:t>
            </a:r>
            <a:endParaRPr lang="en-GB" sz="2000"/>
          </a:p>
        </p:txBody>
      </p:sp>
      <p:pic>
        <p:nvPicPr>
          <p:cNvPr id="14" name="Picture 12" descr="cid:image003.png@01D579F5.3CB968B0">
            <a:extLst>
              <a:ext uri="{FF2B5EF4-FFF2-40B4-BE49-F238E27FC236}">
                <a16:creationId xmlns:a16="http://schemas.microsoft.com/office/drawing/2014/main" id="{5A9ED19B-607F-4E8F-82A8-828A37C3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054" y="5896752"/>
            <a:ext cx="464314" cy="43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EBCE95-0805-446D-8B38-4584957C4BF7}"/>
              </a:ext>
            </a:extLst>
          </p:cNvPr>
          <p:cNvSpPr txBox="1"/>
          <p:nvPr/>
        </p:nvSpPr>
        <p:spPr>
          <a:xfrm>
            <a:off x="8900719" y="5930321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@</a:t>
            </a:r>
            <a:r>
              <a:rPr lang="en-GB" sz="2000" err="1"/>
              <a:t>uoldisability</a:t>
            </a:r>
            <a:endParaRPr lang="en-GB" sz="2000"/>
          </a:p>
        </p:txBody>
      </p:sp>
      <p:pic>
        <p:nvPicPr>
          <p:cNvPr id="2" name="Picture 1" title="X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54" y="5309776"/>
            <a:ext cx="461665" cy="4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9edce4c-a004-45d6-90b0-90eb45e0a12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e26e2d-317d-48ef-8397-55900d1665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8AA0EEEBAB348AF981F803B215315" ma:contentTypeVersion="18" ma:contentTypeDescription="Create a new document." ma:contentTypeScope="" ma:versionID="3fb0a44bdcd391807706af1e6868416f">
  <xsd:schema xmlns:xsd="http://www.w3.org/2001/XMLSchema" xmlns:xs="http://www.w3.org/2001/XMLSchema" xmlns:p="http://schemas.microsoft.com/office/2006/metadata/properties" xmlns:ns3="aee26e2d-317d-48ef-8397-55900d166567" xmlns:ns4="d1cdcfa8-7de0-4168-b046-5fcd58dfc7aa" targetNamespace="http://schemas.microsoft.com/office/2006/metadata/properties" ma:root="true" ma:fieldsID="b0299ffe28c5b9b92b0481a2515009bb" ns3:_="" ns4:_="">
    <xsd:import namespace="aee26e2d-317d-48ef-8397-55900d166567"/>
    <xsd:import namespace="d1cdcfa8-7de0-4168-b046-5fcd58dfc7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26e2d-317d-48ef-8397-55900d166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dcfa8-7de0-4168-b046-5fcd58dfc7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51FD5-0085-4AF6-9DE3-310C9A143E5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ee26e2d-317d-48ef-8397-55900d166567"/>
    <ds:schemaRef ds:uri="http://purl.org/dc/terms/"/>
    <ds:schemaRef ds:uri="http://schemas.openxmlformats.org/package/2006/metadata/core-properties"/>
    <ds:schemaRef ds:uri="d1cdcfa8-7de0-4168-b046-5fcd58dfc7a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1DDE83-BCA7-4114-8E65-22801A9BE3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54C4FA-B461-4D3B-8A27-62E6074D2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26e2d-317d-48ef-8397-55900d166567"/>
    <ds:schemaRef ds:uri="d1cdcfa8-7de0-4168-b046-5fcd58dfc7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1068</Words>
  <Application>Microsoft Office PowerPoint</Application>
  <PresentationFormat>Widescreen</PresentationFormat>
  <Paragraphs>153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to Disability Services</vt:lpstr>
      <vt:lpstr>Can we help you?</vt:lpstr>
      <vt:lpstr>Who qualifies for disability support?</vt:lpstr>
      <vt:lpstr>We support disabled applicants and students who…</vt:lpstr>
      <vt:lpstr>Things to think about</vt:lpstr>
      <vt:lpstr>Examples of adjustments that we may recommend</vt:lpstr>
      <vt:lpstr>Funded Support</vt:lpstr>
      <vt:lpstr>What next?</vt:lpstr>
      <vt:lpstr>Contacting Disability Services</vt:lpstr>
      <vt:lpstr>How to find us?</vt:lpstr>
      <vt:lpstr>Questions?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Cannon</dc:creator>
  <cp:lastModifiedBy>Airasa Maughan-Strickler</cp:lastModifiedBy>
  <cp:revision>7</cp:revision>
  <cp:lastPrinted>2018-09-12T13:47:46Z</cp:lastPrinted>
  <dcterms:created xsi:type="dcterms:W3CDTF">2015-09-10T08:51:39Z</dcterms:created>
  <dcterms:modified xsi:type="dcterms:W3CDTF">2024-09-17T08:46:15Z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0x0101001D78AA0EEEBAB348AF981F803B215315</vt:lpwstr>
  </property>
</Properties>
</file>