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703" r:id="rId5"/>
    <p:sldMasterId id="2147483719" r:id="rId6"/>
    <p:sldMasterId id="2147483731" r:id="rId7"/>
    <p:sldMasterId id="2147483743" r:id="rId8"/>
    <p:sldMasterId id="2147483648" r:id="rId9"/>
  </p:sldMasterIdLst>
  <p:notesMasterIdLst>
    <p:notesMasterId r:id="rId23"/>
  </p:notesMasterIdLst>
  <p:sldIdLst>
    <p:sldId id="261" r:id="rId10"/>
    <p:sldId id="260" r:id="rId11"/>
    <p:sldId id="262" r:id="rId12"/>
    <p:sldId id="296" r:id="rId13"/>
    <p:sldId id="277" r:id="rId14"/>
    <p:sldId id="284" r:id="rId15"/>
    <p:sldId id="285" r:id="rId16"/>
    <p:sldId id="265" r:id="rId17"/>
    <p:sldId id="361" r:id="rId18"/>
    <p:sldId id="287" r:id="rId19"/>
    <p:sldId id="283" r:id="rId20"/>
    <p:sldId id="291"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951984-223B-555A-9FBA-945B9BCFB289}" v="41" dt="2024-09-09T07:49:20.506"/>
    <p1510:client id="{3CF828BE-40EA-36F1-18A5-B5F107E200BF}" v="42" dt="2024-09-09T08:51:23.233"/>
    <p1510:client id="{459C9F5D-E48E-ABA9-1840-B8B306CD2F4B}" v="53" dt="2024-09-10T10:25:01.913"/>
    <p1510:client id="{A748D81B-777B-EB36-F0B6-93EC0E297150}" v="38" dt="2024-09-09T19:09:06.779"/>
    <p1510:client id="{C3BCD61F-89FE-85D3-96B6-3353F19DEB1B}" v="37" dt="2024-09-09T10:28:28.8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Keep" userId="S::gbcr897@leeds.ac.uk::6c980313-d70e-4138-80fd-87564fe376df" providerId="AD" clId="Web-{459C9F5D-E48E-ABA9-1840-B8B306CD2F4B}"/>
    <pc:docChg chg="delSld">
      <pc:chgData name="Laura Keep" userId="S::gbcr897@leeds.ac.uk::6c980313-d70e-4138-80fd-87564fe376df" providerId="AD" clId="Web-{459C9F5D-E48E-ABA9-1840-B8B306CD2F4B}" dt="2024-09-10T10:25:01.913" v="52"/>
      <pc:docMkLst>
        <pc:docMk/>
      </pc:docMkLst>
      <pc:sldChg chg="del">
        <pc:chgData name="Laura Keep" userId="S::gbcr897@leeds.ac.uk::6c980313-d70e-4138-80fd-87564fe376df" providerId="AD" clId="Web-{459C9F5D-E48E-ABA9-1840-B8B306CD2F4B}" dt="2024-09-10T10:24:53.522" v="13"/>
        <pc:sldMkLst>
          <pc:docMk/>
          <pc:sldMk cId="2710549080" sldId="256"/>
        </pc:sldMkLst>
      </pc:sldChg>
      <pc:sldChg chg="del">
        <pc:chgData name="Laura Keep" userId="S::gbcr897@leeds.ac.uk::6c980313-d70e-4138-80fd-87564fe376df" providerId="AD" clId="Web-{459C9F5D-E48E-ABA9-1840-B8B306CD2F4B}" dt="2024-09-10T10:24:53.522" v="12"/>
        <pc:sldMkLst>
          <pc:docMk/>
          <pc:sldMk cId="1944096516" sldId="257"/>
        </pc:sldMkLst>
      </pc:sldChg>
      <pc:sldChg chg="del">
        <pc:chgData name="Laura Keep" userId="S::gbcr897@leeds.ac.uk::6c980313-d70e-4138-80fd-87564fe376df" providerId="AD" clId="Web-{459C9F5D-E48E-ABA9-1840-B8B306CD2F4B}" dt="2024-09-10T10:24:53.507" v="7"/>
        <pc:sldMkLst>
          <pc:docMk/>
          <pc:sldMk cId="1154210861" sldId="258"/>
        </pc:sldMkLst>
      </pc:sldChg>
      <pc:sldChg chg="del">
        <pc:chgData name="Laura Keep" userId="S::gbcr897@leeds.ac.uk::6c980313-d70e-4138-80fd-87564fe376df" providerId="AD" clId="Web-{459C9F5D-E48E-ABA9-1840-B8B306CD2F4B}" dt="2024-09-10T10:24:53.585" v="40"/>
        <pc:sldMkLst>
          <pc:docMk/>
          <pc:sldMk cId="478681684" sldId="259"/>
        </pc:sldMkLst>
      </pc:sldChg>
      <pc:sldChg chg="del">
        <pc:chgData name="Laura Keep" userId="S::gbcr897@leeds.ac.uk::6c980313-d70e-4138-80fd-87564fe376df" providerId="AD" clId="Web-{459C9F5D-E48E-ABA9-1840-B8B306CD2F4B}" dt="2024-09-10T10:24:53.522" v="10"/>
        <pc:sldMkLst>
          <pc:docMk/>
          <pc:sldMk cId="2733315978" sldId="271"/>
        </pc:sldMkLst>
      </pc:sldChg>
      <pc:sldChg chg="del">
        <pc:chgData name="Laura Keep" userId="S::gbcr897@leeds.ac.uk::6c980313-d70e-4138-80fd-87564fe376df" providerId="AD" clId="Web-{459C9F5D-E48E-ABA9-1840-B8B306CD2F4B}" dt="2024-09-10T10:24:53.522" v="11"/>
        <pc:sldMkLst>
          <pc:docMk/>
          <pc:sldMk cId="0" sldId="272"/>
        </pc:sldMkLst>
      </pc:sldChg>
      <pc:sldChg chg="del">
        <pc:chgData name="Laura Keep" userId="S::gbcr897@leeds.ac.uk::6c980313-d70e-4138-80fd-87564fe376df" providerId="AD" clId="Web-{459C9F5D-E48E-ABA9-1840-B8B306CD2F4B}" dt="2024-09-10T10:24:53.507" v="3"/>
        <pc:sldMkLst>
          <pc:docMk/>
          <pc:sldMk cId="0" sldId="273"/>
        </pc:sldMkLst>
      </pc:sldChg>
      <pc:sldChg chg="del">
        <pc:chgData name="Laura Keep" userId="S::gbcr897@leeds.ac.uk::6c980313-d70e-4138-80fd-87564fe376df" providerId="AD" clId="Web-{459C9F5D-E48E-ABA9-1840-B8B306CD2F4B}" dt="2024-09-10T10:24:53.491" v="2"/>
        <pc:sldMkLst>
          <pc:docMk/>
          <pc:sldMk cId="0" sldId="274"/>
        </pc:sldMkLst>
      </pc:sldChg>
      <pc:sldChg chg="del">
        <pc:chgData name="Laura Keep" userId="S::gbcr897@leeds.ac.uk::6c980313-d70e-4138-80fd-87564fe376df" providerId="AD" clId="Web-{459C9F5D-E48E-ABA9-1840-B8B306CD2F4B}" dt="2024-09-10T10:24:53.491" v="1"/>
        <pc:sldMkLst>
          <pc:docMk/>
          <pc:sldMk cId="0" sldId="275"/>
        </pc:sldMkLst>
      </pc:sldChg>
      <pc:sldChg chg="del">
        <pc:chgData name="Laura Keep" userId="S::gbcr897@leeds.ac.uk::6c980313-d70e-4138-80fd-87564fe376df" providerId="AD" clId="Web-{459C9F5D-E48E-ABA9-1840-B8B306CD2F4B}" dt="2024-09-10T10:24:53.491" v="0"/>
        <pc:sldMkLst>
          <pc:docMk/>
          <pc:sldMk cId="0" sldId="276"/>
        </pc:sldMkLst>
      </pc:sldChg>
      <pc:sldChg chg="del">
        <pc:chgData name="Laura Keep" userId="S::gbcr897@leeds.ac.uk::6c980313-d70e-4138-80fd-87564fe376df" providerId="AD" clId="Web-{459C9F5D-E48E-ABA9-1840-B8B306CD2F4B}" dt="2024-09-10T10:24:53.538" v="18"/>
        <pc:sldMkLst>
          <pc:docMk/>
          <pc:sldMk cId="3074861150" sldId="281"/>
        </pc:sldMkLst>
      </pc:sldChg>
      <pc:sldChg chg="del">
        <pc:chgData name="Laura Keep" userId="S::gbcr897@leeds.ac.uk::6c980313-d70e-4138-80fd-87564fe376df" providerId="AD" clId="Web-{459C9F5D-E48E-ABA9-1840-B8B306CD2F4B}" dt="2024-09-10T10:24:53.585" v="42"/>
        <pc:sldMkLst>
          <pc:docMk/>
          <pc:sldMk cId="4212930930" sldId="286"/>
        </pc:sldMkLst>
      </pc:sldChg>
      <pc:sldChg chg="del">
        <pc:chgData name="Laura Keep" userId="S::gbcr897@leeds.ac.uk::6c980313-d70e-4138-80fd-87564fe376df" providerId="AD" clId="Web-{459C9F5D-E48E-ABA9-1840-B8B306CD2F4B}" dt="2024-09-10T10:25:00.507" v="47"/>
        <pc:sldMkLst>
          <pc:docMk/>
          <pc:sldMk cId="638854222" sldId="288"/>
        </pc:sldMkLst>
      </pc:sldChg>
      <pc:sldChg chg="del">
        <pc:chgData name="Laura Keep" userId="S::gbcr897@leeds.ac.uk::6c980313-d70e-4138-80fd-87564fe376df" providerId="AD" clId="Web-{459C9F5D-E48E-ABA9-1840-B8B306CD2F4B}" dt="2024-09-10T10:25:00.507" v="43"/>
        <pc:sldMkLst>
          <pc:docMk/>
          <pc:sldMk cId="35382622" sldId="289"/>
        </pc:sldMkLst>
      </pc:sldChg>
      <pc:sldChg chg="del">
        <pc:chgData name="Laura Keep" userId="S::gbcr897@leeds.ac.uk::6c980313-d70e-4138-80fd-87564fe376df" providerId="AD" clId="Web-{459C9F5D-E48E-ABA9-1840-B8B306CD2F4B}" dt="2024-09-10T10:24:53.507" v="8"/>
        <pc:sldMkLst>
          <pc:docMk/>
          <pc:sldMk cId="1766350402" sldId="290"/>
        </pc:sldMkLst>
      </pc:sldChg>
      <pc:sldChg chg="del">
        <pc:chgData name="Laura Keep" userId="S::gbcr897@leeds.ac.uk::6c980313-d70e-4138-80fd-87564fe376df" providerId="AD" clId="Web-{459C9F5D-E48E-ABA9-1840-B8B306CD2F4B}" dt="2024-09-10T10:24:53.507" v="4"/>
        <pc:sldMkLst>
          <pc:docMk/>
          <pc:sldMk cId="3464663409" sldId="292"/>
        </pc:sldMkLst>
      </pc:sldChg>
      <pc:sldChg chg="del">
        <pc:chgData name="Laura Keep" userId="S::gbcr897@leeds.ac.uk::6c980313-d70e-4138-80fd-87564fe376df" providerId="AD" clId="Web-{459C9F5D-E48E-ABA9-1840-B8B306CD2F4B}" dt="2024-09-10T10:24:53.507" v="9"/>
        <pc:sldMkLst>
          <pc:docMk/>
          <pc:sldMk cId="889732334" sldId="293"/>
        </pc:sldMkLst>
      </pc:sldChg>
      <pc:sldChg chg="del">
        <pc:chgData name="Laura Keep" userId="S::gbcr897@leeds.ac.uk::6c980313-d70e-4138-80fd-87564fe376df" providerId="AD" clId="Web-{459C9F5D-E48E-ABA9-1840-B8B306CD2F4B}" dt="2024-09-10T10:24:53.507" v="5"/>
        <pc:sldMkLst>
          <pc:docMk/>
          <pc:sldMk cId="1903265736" sldId="294"/>
        </pc:sldMkLst>
      </pc:sldChg>
      <pc:sldChg chg="del">
        <pc:chgData name="Laura Keep" userId="S::gbcr897@leeds.ac.uk::6c980313-d70e-4138-80fd-87564fe376df" providerId="AD" clId="Web-{459C9F5D-E48E-ABA9-1840-B8B306CD2F4B}" dt="2024-09-10T10:24:53.507" v="6"/>
        <pc:sldMkLst>
          <pc:docMk/>
          <pc:sldMk cId="2462243723" sldId="295"/>
        </pc:sldMkLst>
      </pc:sldChg>
      <pc:sldChg chg="del">
        <pc:chgData name="Laura Keep" userId="S::gbcr897@leeds.ac.uk::6c980313-d70e-4138-80fd-87564fe376df" providerId="AD" clId="Web-{459C9F5D-E48E-ABA9-1840-B8B306CD2F4B}" dt="2024-09-10T10:24:53.522" v="14"/>
        <pc:sldMkLst>
          <pc:docMk/>
          <pc:sldMk cId="1437653766" sldId="303"/>
        </pc:sldMkLst>
      </pc:sldChg>
      <pc:sldChg chg="del">
        <pc:chgData name="Laura Keep" userId="S::gbcr897@leeds.ac.uk::6c980313-d70e-4138-80fd-87564fe376df" providerId="AD" clId="Web-{459C9F5D-E48E-ABA9-1840-B8B306CD2F4B}" dt="2024-09-10T10:24:53.538" v="15"/>
        <pc:sldMkLst>
          <pc:docMk/>
          <pc:sldMk cId="2143144572" sldId="320"/>
        </pc:sldMkLst>
      </pc:sldChg>
      <pc:sldChg chg="del">
        <pc:chgData name="Laura Keep" userId="S::gbcr897@leeds.ac.uk::6c980313-d70e-4138-80fd-87564fe376df" providerId="AD" clId="Web-{459C9F5D-E48E-ABA9-1840-B8B306CD2F4B}" dt="2024-09-10T10:24:53.569" v="35"/>
        <pc:sldMkLst>
          <pc:docMk/>
          <pc:sldMk cId="3427070756" sldId="321"/>
        </pc:sldMkLst>
      </pc:sldChg>
      <pc:sldChg chg="del">
        <pc:chgData name="Laura Keep" userId="S::gbcr897@leeds.ac.uk::6c980313-d70e-4138-80fd-87564fe376df" providerId="AD" clId="Web-{459C9F5D-E48E-ABA9-1840-B8B306CD2F4B}" dt="2024-09-10T10:24:53.569" v="33"/>
        <pc:sldMkLst>
          <pc:docMk/>
          <pc:sldMk cId="3798387101" sldId="322"/>
        </pc:sldMkLst>
      </pc:sldChg>
      <pc:sldChg chg="del">
        <pc:chgData name="Laura Keep" userId="S::gbcr897@leeds.ac.uk::6c980313-d70e-4138-80fd-87564fe376df" providerId="AD" clId="Web-{459C9F5D-E48E-ABA9-1840-B8B306CD2F4B}" dt="2024-09-10T10:24:53.538" v="20"/>
        <pc:sldMkLst>
          <pc:docMk/>
          <pc:sldMk cId="1467400701" sldId="326"/>
        </pc:sldMkLst>
      </pc:sldChg>
      <pc:sldChg chg="del">
        <pc:chgData name="Laura Keep" userId="S::gbcr897@leeds.ac.uk::6c980313-d70e-4138-80fd-87564fe376df" providerId="AD" clId="Web-{459C9F5D-E48E-ABA9-1840-B8B306CD2F4B}" dt="2024-09-10T10:24:53.585" v="41"/>
        <pc:sldMkLst>
          <pc:docMk/>
          <pc:sldMk cId="2245678976" sldId="332"/>
        </pc:sldMkLst>
      </pc:sldChg>
      <pc:sldChg chg="del">
        <pc:chgData name="Laura Keep" userId="S::gbcr897@leeds.ac.uk::6c980313-d70e-4138-80fd-87564fe376df" providerId="AD" clId="Web-{459C9F5D-E48E-ABA9-1840-B8B306CD2F4B}" dt="2024-09-10T10:24:53.538" v="17"/>
        <pc:sldMkLst>
          <pc:docMk/>
          <pc:sldMk cId="1595917291" sldId="334"/>
        </pc:sldMkLst>
      </pc:sldChg>
      <pc:sldChg chg="del">
        <pc:chgData name="Laura Keep" userId="S::gbcr897@leeds.ac.uk::6c980313-d70e-4138-80fd-87564fe376df" providerId="AD" clId="Web-{459C9F5D-E48E-ABA9-1840-B8B306CD2F4B}" dt="2024-09-10T10:24:53.553" v="31"/>
        <pc:sldMkLst>
          <pc:docMk/>
          <pc:sldMk cId="1446781292" sldId="337"/>
        </pc:sldMkLst>
      </pc:sldChg>
      <pc:sldChg chg="del">
        <pc:chgData name="Laura Keep" userId="S::gbcr897@leeds.ac.uk::6c980313-d70e-4138-80fd-87564fe376df" providerId="AD" clId="Web-{459C9F5D-E48E-ABA9-1840-B8B306CD2F4B}" dt="2024-09-10T10:24:53.553" v="30"/>
        <pc:sldMkLst>
          <pc:docMk/>
          <pc:sldMk cId="536309715" sldId="339"/>
        </pc:sldMkLst>
      </pc:sldChg>
      <pc:sldChg chg="del">
        <pc:chgData name="Laura Keep" userId="S::gbcr897@leeds.ac.uk::6c980313-d70e-4138-80fd-87564fe376df" providerId="AD" clId="Web-{459C9F5D-E48E-ABA9-1840-B8B306CD2F4B}" dt="2024-09-10T10:24:53.553" v="32"/>
        <pc:sldMkLst>
          <pc:docMk/>
          <pc:sldMk cId="1036416018" sldId="340"/>
        </pc:sldMkLst>
      </pc:sldChg>
      <pc:sldChg chg="del">
        <pc:chgData name="Laura Keep" userId="S::gbcr897@leeds.ac.uk::6c980313-d70e-4138-80fd-87564fe376df" providerId="AD" clId="Web-{459C9F5D-E48E-ABA9-1840-B8B306CD2F4B}" dt="2024-09-10T10:24:53.553" v="26"/>
        <pc:sldMkLst>
          <pc:docMk/>
          <pc:sldMk cId="2056770465" sldId="341"/>
        </pc:sldMkLst>
      </pc:sldChg>
      <pc:sldChg chg="del">
        <pc:chgData name="Laura Keep" userId="S::gbcr897@leeds.ac.uk::6c980313-d70e-4138-80fd-87564fe376df" providerId="AD" clId="Web-{459C9F5D-E48E-ABA9-1840-B8B306CD2F4B}" dt="2024-09-10T10:24:53.553" v="29"/>
        <pc:sldMkLst>
          <pc:docMk/>
          <pc:sldMk cId="3802483200" sldId="343"/>
        </pc:sldMkLst>
      </pc:sldChg>
      <pc:sldChg chg="del">
        <pc:chgData name="Laura Keep" userId="S::gbcr897@leeds.ac.uk::6c980313-d70e-4138-80fd-87564fe376df" providerId="AD" clId="Web-{459C9F5D-E48E-ABA9-1840-B8B306CD2F4B}" dt="2024-09-10T10:24:53.553" v="28"/>
        <pc:sldMkLst>
          <pc:docMk/>
          <pc:sldMk cId="790003716" sldId="345"/>
        </pc:sldMkLst>
      </pc:sldChg>
      <pc:sldChg chg="del">
        <pc:chgData name="Laura Keep" userId="S::gbcr897@leeds.ac.uk::6c980313-d70e-4138-80fd-87564fe376df" providerId="AD" clId="Web-{459C9F5D-E48E-ABA9-1840-B8B306CD2F4B}" dt="2024-09-10T10:24:53.553" v="27"/>
        <pc:sldMkLst>
          <pc:docMk/>
          <pc:sldMk cId="1752128549" sldId="346"/>
        </pc:sldMkLst>
      </pc:sldChg>
      <pc:sldChg chg="del">
        <pc:chgData name="Laura Keep" userId="S::gbcr897@leeds.ac.uk::6c980313-d70e-4138-80fd-87564fe376df" providerId="AD" clId="Web-{459C9F5D-E48E-ABA9-1840-B8B306CD2F4B}" dt="2024-09-10T10:24:53.553" v="25"/>
        <pc:sldMkLst>
          <pc:docMk/>
          <pc:sldMk cId="1009301332" sldId="347"/>
        </pc:sldMkLst>
      </pc:sldChg>
      <pc:sldChg chg="del">
        <pc:chgData name="Laura Keep" userId="S::gbcr897@leeds.ac.uk::6c980313-d70e-4138-80fd-87564fe376df" providerId="AD" clId="Web-{459C9F5D-E48E-ABA9-1840-B8B306CD2F4B}" dt="2024-09-10T10:24:53.553" v="24"/>
        <pc:sldMkLst>
          <pc:docMk/>
          <pc:sldMk cId="1604349783" sldId="348"/>
        </pc:sldMkLst>
      </pc:sldChg>
      <pc:sldChg chg="del">
        <pc:chgData name="Laura Keep" userId="S::gbcr897@leeds.ac.uk::6c980313-d70e-4138-80fd-87564fe376df" providerId="AD" clId="Web-{459C9F5D-E48E-ABA9-1840-B8B306CD2F4B}" dt="2024-09-10T10:24:53.538" v="23"/>
        <pc:sldMkLst>
          <pc:docMk/>
          <pc:sldMk cId="2476623021" sldId="349"/>
        </pc:sldMkLst>
      </pc:sldChg>
      <pc:sldChg chg="del">
        <pc:chgData name="Laura Keep" userId="S::gbcr897@leeds.ac.uk::6c980313-d70e-4138-80fd-87564fe376df" providerId="AD" clId="Web-{459C9F5D-E48E-ABA9-1840-B8B306CD2F4B}" dt="2024-09-10T10:24:53.538" v="19"/>
        <pc:sldMkLst>
          <pc:docMk/>
          <pc:sldMk cId="4216482922" sldId="352"/>
        </pc:sldMkLst>
      </pc:sldChg>
      <pc:sldChg chg="del">
        <pc:chgData name="Laura Keep" userId="S::gbcr897@leeds.ac.uk::6c980313-d70e-4138-80fd-87564fe376df" providerId="AD" clId="Web-{459C9F5D-E48E-ABA9-1840-B8B306CD2F4B}" dt="2024-09-10T10:24:53.569" v="38"/>
        <pc:sldMkLst>
          <pc:docMk/>
          <pc:sldMk cId="1345718191" sldId="353"/>
        </pc:sldMkLst>
      </pc:sldChg>
      <pc:sldChg chg="del">
        <pc:chgData name="Laura Keep" userId="S::gbcr897@leeds.ac.uk::6c980313-d70e-4138-80fd-87564fe376df" providerId="AD" clId="Web-{459C9F5D-E48E-ABA9-1840-B8B306CD2F4B}" dt="2024-09-10T10:24:53.569" v="37"/>
        <pc:sldMkLst>
          <pc:docMk/>
          <pc:sldMk cId="2221932160" sldId="354"/>
        </pc:sldMkLst>
      </pc:sldChg>
      <pc:sldChg chg="del">
        <pc:chgData name="Laura Keep" userId="S::gbcr897@leeds.ac.uk::6c980313-d70e-4138-80fd-87564fe376df" providerId="AD" clId="Web-{459C9F5D-E48E-ABA9-1840-B8B306CD2F4B}" dt="2024-09-10T10:24:53.569" v="36"/>
        <pc:sldMkLst>
          <pc:docMk/>
          <pc:sldMk cId="4128120892" sldId="355"/>
        </pc:sldMkLst>
      </pc:sldChg>
      <pc:sldChg chg="del">
        <pc:chgData name="Laura Keep" userId="S::gbcr897@leeds.ac.uk::6c980313-d70e-4138-80fd-87564fe376df" providerId="AD" clId="Web-{459C9F5D-E48E-ABA9-1840-B8B306CD2F4B}" dt="2024-09-10T10:24:53.569" v="34"/>
        <pc:sldMkLst>
          <pc:docMk/>
          <pc:sldMk cId="1878969146" sldId="356"/>
        </pc:sldMkLst>
      </pc:sldChg>
      <pc:sldChg chg="del">
        <pc:chgData name="Laura Keep" userId="S::gbcr897@leeds.ac.uk::6c980313-d70e-4138-80fd-87564fe376df" providerId="AD" clId="Web-{459C9F5D-E48E-ABA9-1840-B8B306CD2F4B}" dt="2024-09-10T10:24:53.538" v="22"/>
        <pc:sldMkLst>
          <pc:docMk/>
          <pc:sldMk cId="1338819222" sldId="357"/>
        </pc:sldMkLst>
      </pc:sldChg>
      <pc:sldChg chg="del">
        <pc:chgData name="Laura Keep" userId="S::gbcr897@leeds.ac.uk::6c980313-d70e-4138-80fd-87564fe376df" providerId="AD" clId="Web-{459C9F5D-E48E-ABA9-1840-B8B306CD2F4B}" dt="2024-09-10T10:24:53.538" v="21"/>
        <pc:sldMkLst>
          <pc:docMk/>
          <pc:sldMk cId="1331869069" sldId="358"/>
        </pc:sldMkLst>
      </pc:sldChg>
      <pc:sldChg chg="del">
        <pc:chgData name="Laura Keep" userId="S::gbcr897@leeds.ac.uk::6c980313-d70e-4138-80fd-87564fe376df" providerId="AD" clId="Web-{459C9F5D-E48E-ABA9-1840-B8B306CD2F4B}" dt="2024-09-10T10:24:53.538" v="16"/>
        <pc:sldMkLst>
          <pc:docMk/>
          <pc:sldMk cId="3395030721" sldId="359"/>
        </pc:sldMkLst>
      </pc:sldChg>
      <pc:sldChg chg="del">
        <pc:chgData name="Laura Keep" userId="S::gbcr897@leeds.ac.uk::6c980313-d70e-4138-80fd-87564fe376df" providerId="AD" clId="Web-{459C9F5D-E48E-ABA9-1840-B8B306CD2F4B}" dt="2024-09-10T10:24:53.569" v="39"/>
        <pc:sldMkLst>
          <pc:docMk/>
          <pc:sldMk cId="4200563418" sldId="360"/>
        </pc:sldMkLst>
      </pc:sldChg>
      <pc:sldChg chg="del">
        <pc:chgData name="Laura Keep" userId="S::gbcr897@leeds.ac.uk::6c980313-d70e-4138-80fd-87564fe376df" providerId="AD" clId="Web-{459C9F5D-E48E-ABA9-1840-B8B306CD2F4B}" dt="2024-09-10T10:25:01.913" v="52"/>
        <pc:sldMkLst>
          <pc:docMk/>
          <pc:sldMk cId="708593937" sldId="362"/>
        </pc:sldMkLst>
      </pc:sldChg>
      <pc:sldChg chg="del">
        <pc:chgData name="Laura Keep" userId="S::gbcr897@leeds.ac.uk::6c980313-d70e-4138-80fd-87564fe376df" providerId="AD" clId="Web-{459C9F5D-E48E-ABA9-1840-B8B306CD2F4B}" dt="2024-09-10T10:25:00.522" v="51"/>
        <pc:sldMkLst>
          <pc:docMk/>
          <pc:sldMk cId="544032103" sldId="363"/>
        </pc:sldMkLst>
      </pc:sldChg>
      <pc:sldChg chg="del">
        <pc:chgData name="Laura Keep" userId="S::gbcr897@leeds.ac.uk::6c980313-d70e-4138-80fd-87564fe376df" providerId="AD" clId="Web-{459C9F5D-E48E-ABA9-1840-B8B306CD2F4B}" dt="2024-09-10T10:25:00.522" v="50"/>
        <pc:sldMkLst>
          <pc:docMk/>
          <pc:sldMk cId="1810794566" sldId="364"/>
        </pc:sldMkLst>
      </pc:sldChg>
      <pc:sldChg chg="del">
        <pc:chgData name="Laura Keep" userId="S::gbcr897@leeds.ac.uk::6c980313-d70e-4138-80fd-87564fe376df" providerId="AD" clId="Web-{459C9F5D-E48E-ABA9-1840-B8B306CD2F4B}" dt="2024-09-10T10:25:00.522" v="49"/>
        <pc:sldMkLst>
          <pc:docMk/>
          <pc:sldMk cId="569907676" sldId="365"/>
        </pc:sldMkLst>
      </pc:sldChg>
      <pc:sldChg chg="del">
        <pc:chgData name="Laura Keep" userId="S::gbcr897@leeds.ac.uk::6c980313-d70e-4138-80fd-87564fe376df" providerId="AD" clId="Web-{459C9F5D-E48E-ABA9-1840-B8B306CD2F4B}" dt="2024-09-10T10:25:00.522" v="48"/>
        <pc:sldMkLst>
          <pc:docMk/>
          <pc:sldMk cId="35422438" sldId="366"/>
        </pc:sldMkLst>
      </pc:sldChg>
      <pc:sldChg chg="del">
        <pc:chgData name="Laura Keep" userId="S::gbcr897@leeds.ac.uk::6c980313-d70e-4138-80fd-87564fe376df" providerId="AD" clId="Web-{459C9F5D-E48E-ABA9-1840-B8B306CD2F4B}" dt="2024-09-10T10:25:00.507" v="46"/>
        <pc:sldMkLst>
          <pc:docMk/>
          <pc:sldMk cId="3640191733" sldId="367"/>
        </pc:sldMkLst>
      </pc:sldChg>
      <pc:sldChg chg="del">
        <pc:chgData name="Laura Keep" userId="S::gbcr897@leeds.ac.uk::6c980313-d70e-4138-80fd-87564fe376df" providerId="AD" clId="Web-{459C9F5D-E48E-ABA9-1840-B8B306CD2F4B}" dt="2024-09-10T10:25:00.507" v="45"/>
        <pc:sldMkLst>
          <pc:docMk/>
          <pc:sldMk cId="3844803887" sldId="368"/>
        </pc:sldMkLst>
      </pc:sldChg>
      <pc:sldChg chg="del">
        <pc:chgData name="Laura Keep" userId="S::gbcr897@leeds.ac.uk::6c980313-d70e-4138-80fd-87564fe376df" providerId="AD" clId="Web-{459C9F5D-E48E-ABA9-1840-B8B306CD2F4B}" dt="2024-09-10T10:25:00.507" v="44"/>
        <pc:sldMkLst>
          <pc:docMk/>
          <pc:sldMk cId="2262832295" sldId="36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B8173-823D-4DA9-ACB9-351BF5A64E61}" type="doc">
      <dgm:prSet loTypeId="urn:microsoft.com/office/officeart/2005/8/layout/process1" loCatId="process" qsTypeId="urn:microsoft.com/office/officeart/2005/8/quickstyle/simple1" qsCatId="simple" csTypeId="urn:microsoft.com/office/officeart/2005/8/colors/accent1_2" csCatId="accent1" phldr="1"/>
      <dgm:spPr/>
    </dgm:pt>
    <dgm:pt modelId="{A4226036-AD22-4F27-BFB2-843556AC534E}">
      <dgm:prSet phldrT="[Text]"/>
      <dgm:spPr/>
      <dgm:t>
        <a:bodyPr/>
        <a:lstStyle/>
        <a:p>
          <a:pPr>
            <a:buNone/>
          </a:pPr>
          <a:r>
            <a:rPr lang="en-US" b="0" i="0" u="none" strike="noStrike" cap="none" spc="0" baseline="0">
              <a:solidFill>
                <a:srgbClr val="FFFFFF"/>
              </a:solidFill>
              <a:uFillTx/>
              <a:latin typeface="Calibri"/>
            </a:rPr>
            <a:t>You successfully complete your course</a:t>
          </a:r>
          <a:endParaRPr lang="en-GB"/>
        </a:p>
      </dgm:t>
    </dgm:pt>
    <dgm:pt modelId="{791FC6FD-2AC2-4051-A053-595063A1EDC3}" type="parTrans" cxnId="{65716453-C205-4CC4-8F75-73CC4164F654}">
      <dgm:prSet/>
      <dgm:spPr/>
      <dgm:t>
        <a:bodyPr/>
        <a:lstStyle/>
        <a:p>
          <a:endParaRPr lang="en-GB"/>
        </a:p>
      </dgm:t>
    </dgm:pt>
    <dgm:pt modelId="{E911ACB3-8231-4825-8C9C-326BBE40F76F}" type="sibTrans" cxnId="{65716453-C205-4CC4-8F75-73CC4164F654}">
      <dgm:prSet/>
      <dgm:spPr/>
      <dgm:t>
        <a:bodyPr/>
        <a:lstStyle/>
        <a:p>
          <a:endParaRPr lang="en-GB"/>
        </a:p>
      </dgm:t>
    </dgm:pt>
    <dgm:pt modelId="{49541830-B9C4-4FD1-9361-7104F0A7ECB6}">
      <dgm:prSet phldrT="[Text]"/>
      <dgm:spPr/>
      <dgm:t>
        <a:bodyPr/>
        <a:lstStyle/>
        <a:p>
          <a:pPr>
            <a:buNone/>
          </a:pPr>
          <a:r>
            <a:rPr lang="en-US" b="0" i="0" u="none" strike="noStrike" cap="none" spc="0" baseline="0">
              <a:solidFill>
                <a:srgbClr val="FFFFFF"/>
              </a:solidFill>
              <a:uFillTx/>
              <a:latin typeface="Calibri"/>
            </a:rPr>
            <a:t>Final results are released</a:t>
          </a:r>
          <a:endParaRPr lang="en-GB"/>
        </a:p>
      </dgm:t>
    </dgm:pt>
    <dgm:pt modelId="{BF377B6D-4A29-4DE1-B216-F89535171CF6}" type="parTrans" cxnId="{B0382085-2CAB-4407-B960-1BC257472070}">
      <dgm:prSet/>
      <dgm:spPr/>
      <dgm:t>
        <a:bodyPr/>
        <a:lstStyle/>
        <a:p>
          <a:endParaRPr lang="en-GB"/>
        </a:p>
      </dgm:t>
    </dgm:pt>
    <dgm:pt modelId="{4D1284C2-E682-4BAB-A702-13D37F46EBDE}" type="sibTrans" cxnId="{B0382085-2CAB-4407-B960-1BC257472070}">
      <dgm:prSet/>
      <dgm:spPr/>
      <dgm:t>
        <a:bodyPr/>
        <a:lstStyle/>
        <a:p>
          <a:endParaRPr lang="en-GB"/>
        </a:p>
      </dgm:t>
    </dgm:pt>
    <dgm:pt modelId="{AB9D2C77-C91F-4EA6-9009-0C5ADE17E667}">
      <dgm:prSet phldrT="[Text]"/>
      <dgm:spPr/>
      <dgm:t>
        <a:bodyPr/>
        <a:lstStyle/>
        <a:p>
          <a:pPr>
            <a:buNone/>
          </a:pPr>
          <a:r>
            <a:rPr lang="en-US" b="0" i="0" u="none" strike="noStrike" cap="none" spc="0" baseline="0">
              <a:solidFill>
                <a:srgbClr val="FFFFFF"/>
              </a:solidFill>
              <a:uFillTx/>
              <a:latin typeface="Calibri"/>
            </a:rPr>
            <a:t>University reports course completion to UKVI</a:t>
          </a:r>
          <a:endParaRPr lang="en-GB"/>
        </a:p>
      </dgm:t>
    </dgm:pt>
    <dgm:pt modelId="{E3954735-D616-4580-91C7-BA6B095E9A10}" type="parTrans" cxnId="{59BBDFFE-7FFB-4F80-8124-4C3EF5E83C91}">
      <dgm:prSet/>
      <dgm:spPr/>
      <dgm:t>
        <a:bodyPr/>
        <a:lstStyle/>
        <a:p>
          <a:endParaRPr lang="en-GB"/>
        </a:p>
      </dgm:t>
    </dgm:pt>
    <dgm:pt modelId="{E61F024B-4789-4356-8960-9F0407691727}" type="sibTrans" cxnId="{59BBDFFE-7FFB-4F80-8124-4C3EF5E83C91}">
      <dgm:prSet/>
      <dgm:spPr/>
      <dgm:t>
        <a:bodyPr/>
        <a:lstStyle/>
        <a:p>
          <a:endParaRPr lang="en-GB"/>
        </a:p>
      </dgm:t>
    </dgm:pt>
    <dgm:pt modelId="{47A755D2-141E-4A38-BCF7-02FCC978BF3D}">
      <dgm:prSet/>
      <dgm:spPr/>
      <dgm:t>
        <a:bodyPr/>
        <a:lstStyle/>
        <a:p>
          <a:pPr>
            <a:buNone/>
          </a:pPr>
          <a:r>
            <a:rPr lang="en-US" b="0" i="0" u="none" strike="noStrike" cap="none" spc="0" baseline="0">
              <a:solidFill>
                <a:srgbClr val="FFFFFF"/>
              </a:solidFill>
              <a:uFillTx/>
              <a:latin typeface="Calibri"/>
            </a:rPr>
            <a:t>University tells you by email that report has been made</a:t>
          </a:r>
          <a:endParaRPr lang="en-GB"/>
        </a:p>
      </dgm:t>
    </dgm:pt>
    <dgm:pt modelId="{A4273434-5012-48E9-9AD1-F2308A44B496}" type="parTrans" cxnId="{C62515FF-33B9-4E13-A202-B2DCBAA2C299}">
      <dgm:prSet/>
      <dgm:spPr/>
      <dgm:t>
        <a:bodyPr/>
        <a:lstStyle/>
        <a:p>
          <a:endParaRPr lang="en-GB"/>
        </a:p>
      </dgm:t>
    </dgm:pt>
    <dgm:pt modelId="{0C6F40BE-EB09-4C7E-B198-EF94FD7BCA4C}" type="sibTrans" cxnId="{C62515FF-33B9-4E13-A202-B2DCBAA2C299}">
      <dgm:prSet/>
      <dgm:spPr/>
      <dgm:t>
        <a:bodyPr/>
        <a:lstStyle/>
        <a:p>
          <a:endParaRPr lang="en-GB"/>
        </a:p>
      </dgm:t>
    </dgm:pt>
    <dgm:pt modelId="{69B30899-5F66-457F-8E3E-E0F8A13B8524}">
      <dgm:prSet/>
      <dgm:spPr/>
      <dgm:t>
        <a:bodyPr/>
        <a:lstStyle/>
        <a:p>
          <a:pPr>
            <a:buNone/>
          </a:pPr>
          <a:r>
            <a:rPr lang="en-US" b="0" i="0" u="none" strike="noStrike" cap="none" spc="0" baseline="0">
              <a:solidFill>
                <a:srgbClr val="FFFFFF"/>
              </a:solidFill>
              <a:uFillTx/>
              <a:latin typeface="Calibri"/>
            </a:rPr>
            <a:t>You can now apply (before your Student visa expires)</a:t>
          </a:r>
          <a:endParaRPr lang="en-GB"/>
        </a:p>
      </dgm:t>
    </dgm:pt>
    <dgm:pt modelId="{0A9E597D-CAA2-40D9-95B1-8919216EBA5E}" type="parTrans" cxnId="{34A265F6-0E0C-4597-A146-D6BC7FF6FE54}">
      <dgm:prSet/>
      <dgm:spPr/>
      <dgm:t>
        <a:bodyPr/>
        <a:lstStyle/>
        <a:p>
          <a:endParaRPr lang="en-GB"/>
        </a:p>
      </dgm:t>
    </dgm:pt>
    <dgm:pt modelId="{83BCC2AC-473D-4E06-A8BA-F49A8CF1C895}" type="sibTrans" cxnId="{34A265F6-0E0C-4597-A146-D6BC7FF6FE54}">
      <dgm:prSet/>
      <dgm:spPr/>
      <dgm:t>
        <a:bodyPr/>
        <a:lstStyle/>
        <a:p>
          <a:endParaRPr lang="en-GB"/>
        </a:p>
      </dgm:t>
    </dgm:pt>
    <dgm:pt modelId="{A07E178F-DD2E-4F19-974A-405BE78644AC}" type="pres">
      <dgm:prSet presAssocID="{E6AB8173-823D-4DA9-ACB9-351BF5A64E61}" presName="Name0" presStyleCnt="0">
        <dgm:presLayoutVars>
          <dgm:dir/>
          <dgm:resizeHandles val="exact"/>
        </dgm:presLayoutVars>
      </dgm:prSet>
      <dgm:spPr/>
    </dgm:pt>
    <dgm:pt modelId="{DA6BEEC2-58AD-476A-8E48-9BE93B52806D}" type="pres">
      <dgm:prSet presAssocID="{A4226036-AD22-4F27-BFB2-843556AC534E}" presName="node" presStyleLbl="node1" presStyleIdx="0" presStyleCnt="5">
        <dgm:presLayoutVars>
          <dgm:bulletEnabled val="1"/>
        </dgm:presLayoutVars>
      </dgm:prSet>
      <dgm:spPr/>
    </dgm:pt>
    <dgm:pt modelId="{AC4892BD-D39A-479D-AFF1-09C55CD06E70}" type="pres">
      <dgm:prSet presAssocID="{E911ACB3-8231-4825-8C9C-326BBE40F76F}" presName="sibTrans" presStyleLbl="sibTrans2D1" presStyleIdx="0" presStyleCnt="4"/>
      <dgm:spPr/>
    </dgm:pt>
    <dgm:pt modelId="{55871525-A45B-486D-A536-91258A57A73F}" type="pres">
      <dgm:prSet presAssocID="{E911ACB3-8231-4825-8C9C-326BBE40F76F}" presName="connectorText" presStyleLbl="sibTrans2D1" presStyleIdx="0" presStyleCnt="4"/>
      <dgm:spPr/>
    </dgm:pt>
    <dgm:pt modelId="{22A77263-D5C0-4129-8852-E41F2D1FC2B6}" type="pres">
      <dgm:prSet presAssocID="{49541830-B9C4-4FD1-9361-7104F0A7ECB6}" presName="node" presStyleLbl="node1" presStyleIdx="1" presStyleCnt="5">
        <dgm:presLayoutVars>
          <dgm:bulletEnabled val="1"/>
        </dgm:presLayoutVars>
      </dgm:prSet>
      <dgm:spPr/>
    </dgm:pt>
    <dgm:pt modelId="{6D75347E-9798-4939-9FAD-9E4C6AAD1B34}" type="pres">
      <dgm:prSet presAssocID="{4D1284C2-E682-4BAB-A702-13D37F46EBDE}" presName="sibTrans" presStyleLbl="sibTrans2D1" presStyleIdx="1" presStyleCnt="4"/>
      <dgm:spPr/>
    </dgm:pt>
    <dgm:pt modelId="{19646C7D-D293-43BB-8879-8805AB66C0E7}" type="pres">
      <dgm:prSet presAssocID="{4D1284C2-E682-4BAB-A702-13D37F46EBDE}" presName="connectorText" presStyleLbl="sibTrans2D1" presStyleIdx="1" presStyleCnt="4"/>
      <dgm:spPr/>
    </dgm:pt>
    <dgm:pt modelId="{F08A71B6-6BA7-45EE-BCFF-1E49D862AC49}" type="pres">
      <dgm:prSet presAssocID="{AB9D2C77-C91F-4EA6-9009-0C5ADE17E667}" presName="node" presStyleLbl="node1" presStyleIdx="2" presStyleCnt="5">
        <dgm:presLayoutVars>
          <dgm:bulletEnabled val="1"/>
        </dgm:presLayoutVars>
      </dgm:prSet>
      <dgm:spPr/>
    </dgm:pt>
    <dgm:pt modelId="{F0E6EA54-A9DA-4526-B130-011C76560650}" type="pres">
      <dgm:prSet presAssocID="{E61F024B-4789-4356-8960-9F0407691727}" presName="sibTrans" presStyleLbl="sibTrans2D1" presStyleIdx="2" presStyleCnt="4"/>
      <dgm:spPr/>
    </dgm:pt>
    <dgm:pt modelId="{5A652996-BF0A-484E-B89B-18319967CF09}" type="pres">
      <dgm:prSet presAssocID="{E61F024B-4789-4356-8960-9F0407691727}" presName="connectorText" presStyleLbl="sibTrans2D1" presStyleIdx="2" presStyleCnt="4"/>
      <dgm:spPr/>
    </dgm:pt>
    <dgm:pt modelId="{BD0A03EB-C154-4808-971D-E328DCB8DAA5}" type="pres">
      <dgm:prSet presAssocID="{47A755D2-141E-4A38-BCF7-02FCC978BF3D}" presName="node" presStyleLbl="node1" presStyleIdx="3" presStyleCnt="5">
        <dgm:presLayoutVars>
          <dgm:bulletEnabled val="1"/>
        </dgm:presLayoutVars>
      </dgm:prSet>
      <dgm:spPr/>
    </dgm:pt>
    <dgm:pt modelId="{5E9FFCEE-909F-4485-9DCD-B1D6FDE1276B}" type="pres">
      <dgm:prSet presAssocID="{0C6F40BE-EB09-4C7E-B198-EF94FD7BCA4C}" presName="sibTrans" presStyleLbl="sibTrans2D1" presStyleIdx="3" presStyleCnt="4"/>
      <dgm:spPr/>
    </dgm:pt>
    <dgm:pt modelId="{D41E0D70-8EAD-4C34-B84F-593B0FEFAF3A}" type="pres">
      <dgm:prSet presAssocID="{0C6F40BE-EB09-4C7E-B198-EF94FD7BCA4C}" presName="connectorText" presStyleLbl="sibTrans2D1" presStyleIdx="3" presStyleCnt="4"/>
      <dgm:spPr/>
    </dgm:pt>
    <dgm:pt modelId="{855BED48-6330-463C-8F7A-7483CF5D2423}" type="pres">
      <dgm:prSet presAssocID="{69B30899-5F66-457F-8E3E-E0F8A13B8524}" presName="node" presStyleLbl="node1" presStyleIdx="4" presStyleCnt="5">
        <dgm:presLayoutVars>
          <dgm:bulletEnabled val="1"/>
        </dgm:presLayoutVars>
      </dgm:prSet>
      <dgm:spPr/>
    </dgm:pt>
  </dgm:ptLst>
  <dgm:cxnLst>
    <dgm:cxn modelId="{D26E0D0E-0740-4A14-85AF-8064EDBACC4D}" type="presOf" srcId="{0C6F40BE-EB09-4C7E-B198-EF94FD7BCA4C}" destId="{D41E0D70-8EAD-4C34-B84F-593B0FEFAF3A}" srcOrd="1" destOrd="0" presId="urn:microsoft.com/office/officeart/2005/8/layout/process1"/>
    <dgm:cxn modelId="{9E06FE13-7BBE-4540-B62E-CCE30B760BB8}" type="presOf" srcId="{E61F024B-4789-4356-8960-9F0407691727}" destId="{F0E6EA54-A9DA-4526-B130-011C76560650}" srcOrd="0" destOrd="0" presId="urn:microsoft.com/office/officeart/2005/8/layout/process1"/>
    <dgm:cxn modelId="{00460F15-7EEE-472A-A7A7-257F0C9365A0}" type="presOf" srcId="{E911ACB3-8231-4825-8C9C-326BBE40F76F}" destId="{55871525-A45B-486D-A536-91258A57A73F}" srcOrd="1" destOrd="0" presId="urn:microsoft.com/office/officeart/2005/8/layout/process1"/>
    <dgm:cxn modelId="{DA498621-0F5F-4880-B9D7-0DA21E53DA92}" type="presOf" srcId="{0C6F40BE-EB09-4C7E-B198-EF94FD7BCA4C}" destId="{5E9FFCEE-909F-4485-9DCD-B1D6FDE1276B}" srcOrd="0" destOrd="0" presId="urn:microsoft.com/office/officeart/2005/8/layout/process1"/>
    <dgm:cxn modelId="{6CAE425E-7E97-4577-9EF2-200227EC6DFA}" type="presOf" srcId="{A4226036-AD22-4F27-BFB2-843556AC534E}" destId="{DA6BEEC2-58AD-476A-8E48-9BE93B52806D}" srcOrd="0" destOrd="0" presId="urn:microsoft.com/office/officeart/2005/8/layout/process1"/>
    <dgm:cxn modelId="{65716453-C205-4CC4-8F75-73CC4164F654}" srcId="{E6AB8173-823D-4DA9-ACB9-351BF5A64E61}" destId="{A4226036-AD22-4F27-BFB2-843556AC534E}" srcOrd="0" destOrd="0" parTransId="{791FC6FD-2AC2-4051-A053-595063A1EDC3}" sibTransId="{E911ACB3-8231-4825-8C9C-326BBE40F76F}"/>
    <dgm:cxn modelId="{6D0A4175-AC01-4F99-BDD6-AB7E22FC0ED6}" type="presOf" srcId="{4D1284C2-E682-4BAB-A702-13D37F46EBDE}" destId="{6D75347E-9798-4939-9FAD-9E4C6AAD1B34}" srcOrd="0" destOrd="0" presId="urn:microsoft.com/office/officeart/2005/8/layout/process1"/>
    <dgm:cxn modelId="{308A3876-CD61-46FD-ADA2-30C85AF2CF49}" type="presOf" srcId="{E61F024B-4789-4356-8960-9F0407691727}" destId="{5A652996-BF0A-484E-B89B-18319967CF09}" srcOrd="1" destOrd="0" presId="urn:microsoft.com/office/officeart/2005/8/layout/process1"/>
    <dgm:cxn modelId="{843BD97A-FF38-4C2E-B485-CEAAD5224436}" type="presOf" srcId="{4D1284C2-E682-4BAB-A702-13D37F46EBDE}" destId="{19646C7D-D293-43BB-8879-8805AB66C0E7}" srcOrd="1" destOrd="0" presId="urn:microsoft.com/office/officeart/2005/8/layout/process1"/>
    <dgm:cxn modelId="{EDEC327B-FA00-4279-BF78-25A0B9E317EE}" type="presOf" srcId="{69B30899-5F66-457F-8E3E-E0F8A13B8524}" destId="{855BED48-6330-463C-8F7A-7483CF5D2423}" srcOrd="0" destOrd="0" presId="urn:microsoft.com/office/officeart/2005/8/layout/process1"/>
    <dgm:cxn modelId="{B0382085-2CAB-4407-B960-1BC257472070}" srcId="{E6AB8173-823D-4DA9-ACB9-351BF5A64E61}" destId="{49541830-B9C4-4FD1-9361-7104F0A7ECB6}" srcOrd="1" destOrd="0" parTransId="{BF377B6D-4A29-4DE1-B216-F89535171CF6}" sibTransId="{4D1284C2-E682-4BAB-A702-13D37F46EBDE}"/>
    <dgm:cxn modelId="{CF500386-92C1-4006-A0E7-1C38ED4B4C91}" type="presOf" srcId="{E911ACB3-8231-4825-8C9C-326BBE40F76F}" destId="{AC4892BD-D39A-479D-AFF1-09C55CD06E70}" srcOrd="0" destOrd="0" presId="urn:microsoft.com/office/officeart/2005/8/layout/process1"/>
    <dgm:cxn modelId="{4E6EB48E-4735-4D64-9EA6-96D3B60E3874}" type="presOf" srcId="{49541830-B9C4-4FD1-9361-7104F0A7ECB6}" destId="{22A77263-D5C0-4129-8852-E41F2D1FC2B6}" srcOrd="0" destOrd="0" presId="urn:microsoft.com/office/officeart/2005/8/layout/process1"/>
    <dgm:cxn modelId="{EFDB7CDA-C3C3-4FAD-9514-DAF95404738F}" type="presOf" srcId="{AB9D2C77-C91F-4EA6-9009-0C5ADE17E667}" destId="{F08A71B6-6BA7-45EE-BCFF-1E49D862AC49}" srcOrd="0" destOrd="0" presId="urn:microsoft.com/office/officeart/2005/8/layout/process1"/>
    <dgm:cxn modelId="{2B215DDE-CC63-43B0-ACA1-FD07FDD23494}" type="presOf" srcId="{47A755D2-141E-4A38-BCF7-02FCC978BF3D}" destId="{BD0A03EB-C154-4808-971D-E328DCB8DAA5}" srcOrd="0" destOrd="0" presId="urn:microsoft.com/office/officeart/2005/8/layout/process1"/>
    <dgm:cxn modelId="{7BF570E5-AA97-4139-954C-F3469316D476}" type="presOf" srcId="{E6AB8173-823D-4DA9-ACB9-351BF5A64E61}" destId="{A07E178F-DD2E-4F19-974A-405BE78644AC}" srcOrd="0" destOrd="0" presId="urn:microsoft.com/office/officeart/2005/8/layout/process1"/>
    <dgm:cxn modelId="{34A265F6-0E0C-4597-A146-D6BC7FF6FE54}" srcId="{E6AB8173-823D-4DA9-ACB9-351BF5A64E61}" destId="{69B30899-5F66-457F-8E3E-E0F8A13B8524}" srcOrd="4" destOrd="0" parTransId="{0A9E597D-CAA2-40D9-95B1-8919216EBA5E}" sibTransId="{83BCC2AC-473D-4E06-A8BA-F49A8CF1C895}"/>
    <dgm:cxn modelId="{59BBDFFE-7FFB-4F80-8124-4C3EF5E83C91}" srcId="{E6AB8173-823D-4DA9-ACB9-351BF5A64E61}" destId="{AB9D2C77-C91F-4EA6-9009-0C5ADE17E667}" srcOrd="2" destOrd="0" parTransId="{E3954735-D616-4580-91C7-BA6B095E9A10}" sibTransId="{E61F024B-4789-4356-8960-9F0407691727}"/>
    <dgm:cxn modelId="{C62515FF-33B9-4E13-A202-B2DCBAA2C299}" srcId="{E6AB8173-823D-4DA9-ACB9-351BF5A64E61}" destId="{47A755D2-141E-4A38-BCF7-02FCC978BF3D}" srcOrd="3" destOrd="0" parTransId="{A4273434-5012-48E9-9AD1-F2308A44B496}" sibTransId="{0C6F40BE-EB09-4C7E-B198-EF94FD7BCA4C}"/>
    <dgm:cxn modelId="{A763096F-4174-4DAA-8F4B-145BA6213B20}" type="presParOf" srcId="{A07E178F-DD2E-4F19-974A-405BE78644AC}" destId="{DA6BEEC2-58AD-476A-8E48-9BE93B52806D}" srcOrd="0" destOrd="0" presId="urn:microsoft.com/office/officeart/2005/8/layout/process1"/>
    <dgm:cxn modelId="{B07A5E38-0D11-42AC-BAED-D565EF1EE973}" type="presParOf" srcId="{A07E178F-DD2E-4F19-974A-405BE78644AC}" destId="{AC4892BD-D39A-479D-AFF1-09C55CD06E70}" srcOrd="1" destOrd="0" presId="urn:microsoft.com/office/officeart/2005/8/layout/process1"/>
    <dgm:cxn modelId="{1F4EF4B0-1884-435B-9BF6-3BF6A3D695D0}" type="presParOf" srcId="{AC4892BD-D39A-479D-AFF1-09C55CD06E70}" destId="{55871525-A45B-486D-A536-91258A57A73F}" srcOrd="0" destOrd="0" presId="urn:microsoft.com/office/officeart/2005/8/layout/process1"/>
    <dgm:cxn modelId="{DAB1C989-87CB-43B3-933E-AAA39EA3C27A}" type="presParOf" srcId="{A07E178F-DD2E-4F19-974A-405BE78644AC}" destId="{22A77263-D5C0-4129-8852-E41F2D1FC2B6}" srcOrd="2" destOrd="0" presId="urn:microsoft.com/office/officeart/2005/8/layout/process1"/>
    <dgm:cxn modelId="{3A086EF9-2339-4064-ADF3-6DA4FA3B7416}" type="presParOf" srcId="{A07E178F-DD2E-4F19-974A-405BE78644AC}" destId="{6D75347E-9798-4939-9FAD-9E4C6AAD1B34}" srcOrd="3" destOrd="0" presId="urn:microsoft.com/office/officeart/2005/8/layout/process1"/>
    <dgm:cxn modelId="{0A45002D-940A-41D1-B59D-C8A2A2BF412A}" type="presParOf" srcId="{6D75347E-9798-4939-9FAD-9E4C6AAD1B34}" destId="{19646C7D-D293-43BB-8879-8805AB66C0E7}" srcOrd="0" destOrd="0" presId="urn:microsoft.com/office/officeart/2005/8/layout/process1"/>
    <dgm:cxn modelId="{06544574-C320-432C-9E59-2B7EBC50E008}" type="presParOf" srcId="{A07E178F-DD2E-4F19-974A-405BE78644AC}" destId="{F08A71B6-6BA7-45EE-BCFF-1E49D862AC49}" srcOrd="4" destOrd="0" presId="urn:microsoft.com/office/officeart/2005/8/layout/process1"/>
    <dgm:cxn modelId="{B8D2D51C-93A0-4DAE-9202-697C4DB8A7D4}" type="presParOf" srcId="{A07E178F-DD2E-4F19-974A-405BE78644AC}" destId="{F0E6EA54-A9DA-4526-B130-011C76560650}" srcOrd="5" destOrd="0" presId="urn:microsoft.com/office/officeart/2005/8/layout/process1"/>
    <dgm:cxn modelId="{E0BFE13D-8C0F-486F-81F5-923ED6B7C528}" type="presParOf" srcId="{F0E6EA54-A9DA-4526-B130-011C76560650}" destId="{5A652996-BF0A-484E-B89B-18319967CF09}" srcOrd="0" destOrd="0" presId="urn:microsoft.com/office/officeart/2005/8/layout/process1"/>
    <dgm:cxn modelId="{46D6E520-6D0E-41E7-97A5-ED009955FBBD}" type="presParOf" srcId="{A07E178F-DD2E-4F19-974A-405BE78644AC}" destId="{BD0A03EB-C154-4808-971D-E328DCB8DAA5}" srcOrd="6" destOrd="0" presId="urn:microsoft.com/office/officeart/2005/8/layout/process1"/>
    <dgm:cxn modelId="{3E3E50EF-3556-4C1F-8B09-517DD3F8B2A6}" type="presParOf" srcId="{A07E178F-DD2E-4F19-974A-405BE78644AC}" destId="{5E9FFCEE-909F-4485-9DCD-B1D6FDE1276B}" srcOrd="7" destOrd="0" presId="urn:microsoft.com/office/officeart/2005/8/layout/process1"/>
    <dgm:cxn modelId="{36FC363E-7E62-41A5-AFFC-8D59B068B70C}" type="presParOf" srcId="{5E9FFCEE-909F-4485-9DCD-B1D6FDE1276B}" destId="{D41E0D70-8EAD-4C34-B84F-593B0FEFAF3A}" srcOrd="0" destOrd="0" presId="urn:microsoft.com/office/officeart/2005/8/layout/process1"/>
    <dgm:cxn modelId="{D89B8816-3840-4D0E-BFA1-BD2311FE9465}" type="presParOf" srcId="{A07E178F-DD2E-4F19-974A-405BE78644AC}" destId="{855BED48-6330-463C-8F7A-7483CF5D2423}"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BEEC2-58AD-476A-8E48-9BE93B52806D}">
      <dsp:nvSpPr>
        <dsp:cNvPr id="0" name=""/>
        <dsp:cNvSpPr/>
      </dsp:nvSpPr>
      <dsp:spPr>
        <a:xfrm>
          <a:off x="5134" y="1192632"/>
          <a:ext cx="1591715" cy="1514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u="none" strike="noStrike" kern="1200" cap="none" spc="0" baseline="0">
              <a:solidFill>
                <a:srgbClr val="FFFFFF"/>
              </a:solidFill>
              <a:uFillTx/>
              <a:latin typeface="Calibri"/>
            </a:rPr>
            <a:t>You successfully complete your course</a:t>
          </a:r>
          <a:endParaRPr lang="en-GB" sz="1800" kern="1200"/>
        </a:p>
      </dsp:txBody>
      <dsp:txXfrm>
        <a:off x="49496" y="1236994"/>
        <a:ext cx="1502991" cy="1425893"/>
      </dsp:txXfrm>
    </dsp:sp>
    <dsp:sp modelId="{AC4892BD-D39A-479D-AFF1-09C55CD06E70}">
      <dsp:nvSpPr>
        <dsp:cNvPr id="0" name=""/>
        <dsp:cNvSpPr/>
      </dsp:nvSpPr>
      <dsp:spPr>
        <a:xfrm>
          <a:off x="1756022" y="1752568"/>
          <a:ext cx="337443" cy="394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756022" y="1831517"/>
        <a:ext cx="236210" cy="236847"/>
      </dsp:txXfrm>
    </dsp:sp>
    <dsp:sp modelId="{22A77263-D5C0-4129-8852-E41F2D1FC2B6}">
      <dsp:nvSpPr>
        <dsp:cNvPr id="0" name=""/>
        <dsp:cNvSpPr/>
      </dsp:nvSpPr>
      <dsp:spPr>
        <a:xfrm>
          <a:off x="2233536" y="1192632"/>
          <a:ext cx="1591715" cy="1514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u="none" strike="noStrike" kern="1200" cap="none" spc="0" baseline="0">
              <a:solidFill>
                <a:srgbClr val="FFFFFF"/>
              </a:solidFill>
              <a:uFillTx/>
              <a:latin typeface="Calibri"/>
            </a:rPr>
            <a:t>Final results are released</a:t>
          </a:r>
          <a:endParaRPr lang="en-GB" sz="1800" kern="1200"/>
        </a:p>
      </dsp:txBody>
      <dsp:txXfrm>
        <a:off x="2277898" y="1236994"/>
        <a:ext cx="1502991" cy="1425893"/>
      </dsp:txXfrm>
    </dsp:sp>
    <dsp:sp modelId="{6D75347E-9798-4939-9FAD-9E4C6AAD1B34}">
      <dsp:nvSpPr>
        <dsp:cNvPr id="0" name=""/>
        <dsp:cNvSpPr/>
      </dsp:nvSpPr>
      <dsp:spPr>
        <a:xfrm>
          <a:off x="3984424" y="1752568"/>
          <a:ext cx="337443" cy="394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984424" y="1831517"/>
        <a:ext cx="236210" cy="236847"/>
      </dsp:txXfrm>
    </dsp:sp>
    <dsp:sp modelId="{F08A71B6-6BA7-45EE-BCFF-1E49D862AC49}">
      <dsp:nvSpPr>
        <dsp:cNvPr id="0" name=""/>
        <dsp:cNvSpPr/>
      </dsp:nvSpPr>
      <dsp:spPr>
        <a:xfrm>
          <a:off x="4461939" y="1192632"/>
          <a:ext cx="1591715" cy="1514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u="none" strike="noStrike" kern="1200" cap="none" spc="0" baseline="0">
              <a:solidFill>
                <a:srgbClr val="FFFFFF"/>
              </a:solidFill>
              <a:uFillTx/>
              <a:latin typeface="Calibri"/>
            </a:rPr>
            <a:t>University reports course completion to UKVI</a:t>
          </a:r>
          <a:endParaRPr lang="en-GB" sz="1800" kern="1200"/>
        </a:p>
      </dsp:txBody>
      <dsp:txXfrm>
        <a:off x="4506301" y="1236994"/>
        <a:ext cx="1502991" cy="1425893"/>
      </dsp:txXfrm>
    </dsp:sp>
    <dsp:sp modelId="{F0E6EA54-A9DA-4526-B130-011C76560650}">
      <dsp:nvSpPr>
        <dsp:cNvPr id="0" name=""/>
        <dsp:cNvSpPr/>
      </dsp:nvSpPr>
      <dsp:spPr>
        <a:xfrm>
          <a:off x="6212826" y="1752568"/>
          <a:ext cx="337443" cy="394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212826" y="1831517"/>
        <a:ext cx="236210" cy="236847"/>
      </dsp:txXfrm>
    </dsp:sp>
    <dsp:sp modelId="{BD0A03EB-C154-4808-971D-E328DCB8DAA5}">
      <dsp:nvSpPr>
        <dsp:cNvPr id="0" name=""/>
        <dsp:cNvSpPr/>
      </dsp:nvSpPr>
      <dsp:spPr>
        <a:xfrm>
          <a:off x="6690341" y="1192632"/>
          <a:ext cx="1591715" cy="1514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u="none" strike="noStrike" kern="1200" cap="none" spc="0" baseline="0">
              <a:solidFill>
                <a:srgbClr val="FFFFFF"/>
              </a:solidFill>
              <a:uFillTx/>
              <a:latin typeface="Calibri"/>
            </a:rPr>
            <a:t>University tells you by email that report has been made</a:t>
          </a:r>
          <a:endParaRPr lang="en-GB" sz="1800" kern="1200"/>
        </a:p>
      </dsp:txBody>
      <dsp:txXfrm>
        <a:off x="6734703" y="1236994"/>
        <a:ext cx="1502991" cy="1425893"/>
      </dsp:txXfrm>
    </dsp:sp>
    <dsp:sp modelId="{5E9FFCEE-909F-4485-9DCD-B1D6FDE1276B}">
      <dsp:nvSpPr>
        <dsp:cNvPr id="0" name=""/>
        <dsp:cNvSpPr/>
      </dsp:nvSpPr>
      <dsp:spPr>
        <a:xfrm>
          <a:off x="8441228" y="1752568"/>
          <a:ext cx="337443" cy="394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8441228" y="1831517"/>
        <a:ext cx="236210" cy="236847"/>
      </dsp:txXfrm>
    </dsp:sp>
    <dsp:sp modelId="{855BED48-6330-463C-8F7A-7483CF5D2423}">
      <dsp:nvSpPr>
        <dsp:cNvPr id="0" name=""/>
        <dsp:cNvSpPr/>
      </dsp:nvSpPr>
      <dsp:spPr>
        <a:xfrm>
          <a:off x="8918743" y="1192632"/>
          <a:ext cx="1591715" cy="1514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u="none" strike="noStrike" kern="1200" cap="none" spc="0" baseline="0">
              <a:solidFill>
                <a:srgbClr val="FFFFFF"/>
              </a:solidFill>
              <a:uFillTx/>
              <a:latin typeface="Calibri"/>
            </a:rPr>
            <a:t>You can now apply (before your Student visa expires)</a:t>
          </a:r>
          <a:endParaRPr lang="en-GB" sz="1800" kern="1200"/>
        </a:p>
      </dsp:txBody>
      <dsp:txXfrm>
        <a:off x="8963105" y="1236994"/>
        <a:ext cx="1502991" cy="14258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A7C9F-2879-4484-A892-8AB6204E7020}" type="datetimeFigureOut">
              <a:rPr lang="en-GB" smtClean="0"/>
              <a:t>10/09/2024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7F811-3273-4C2A-BC08-82852657A932}" type="slidenum">
              <a:rPr lang="en-GB" smtClean="0"/>
              <a:t>‹#›</a:t>
            </a:fld>
            <a:endParaRPr lang="en-GB"/>
          </a:p>
        </p:txBody>
      </p:sp>
    </p:spTree>
    <p:extLst>
      <p:ext uri="{BB962C8B-B14F-4D97-AF65-F5344CB8AC3E}">
        <p14:creationId xmlns:p14="http://schemas.microsoft.com/office/powerpoint/2010/main" val="375935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kcisa.org.uk/Research--Policy/Resource-bank/Experiencing-the-UK-Graduate-rout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uk/graduate-visa"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ukcisa.org.uk/Research--Policy/Resource-bank/Experiencing-the-UK-Graduate-route" TargetMode="External"/><Relationship Id="rId5" Type="http://schemas.openxmlformats.org/officeDocument/2006/relationships/hyperlink" Target="https://www.ukcisa.org.uk/Information--Advice/Working/Graduate-route" TargetMode="External"/><Relationship Id="rId4" Type="http://schemas.openxmlformats.org/officeDocument/2006/relationships/hyperlink" Target="https://students.leeds.ac.uk/graduatevis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gov.uk/skilled-worker-visa"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gov.uk/government/publications/register-of-licensed-sponsors-worker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publications/register-of-licensed-sponsors-worker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235825-810B-FB20-79EE-96C65B0BA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8FA303-43AF-F0E8-0A0B-89B6F526D43B}"/>
              </a:ext>
            </a:extLst>
          </p:cNvPr>
          <p:cNvSpPr txBox="1">
            <a:spLocks noGrp="1"/>
          </p:cNvSpPr>
          <p:nvPr>
            <p:ph type="body" sz="quarter" idx="1"/>
          </p:nvPr>
        </p:nvSpPr>
        <p:spPr/>
        <p:txBody>
          <a:bodyPr/>
          <a:lstStyle/>
          <a:p>
            <a:pPr lvl="0"/>
            <a:r>
              <a:rPr lang="en-GB"/>
              <a:t>Work, volunteering and your visa: https://students.leeds.ac.uk/info/1000099/work_volunteering_and_your_visa</a:t>
            </a:r>
          </a:p>
          <a:p>
            <a:pPr lvl="0"/>
            <a:endParaRPr lang="en-GB"/>
          </a:p>
          <a:p>
            <a:pPr lvl="0"/>
            <a:r>
              <a:rPr lang="en-GB"/>
              <a:t>UKCISA: https://www.ukcisa.org.uk/Information--Advice/Working/Student-work</a:t>
            </a:r>
          </a:p>
        </p:txBody>
      </p:sp>
      <p:sp>
        <p:nvSpPr>
          <p:cNvPr id="4" name="Slide Number Placeholder 3">
            <a:extLst>
              <a:ext uri="{FF2B5EF4-FFF2-40B4-BE49-F238E27FC236}">
                <a16:creationId xmlns:a16="http://schemas.microsoft.com/office/drawing/2014/main" id="{078FFA69-2DB1-2FC8-D390-DD7A304231D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378EAA-6044-4492-817C-2635503CA860}" type="slidenum">
              <a:t>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28AA65-F686-43F4-92CA-BBED679B0F9B}" type="slidenum">
              <a:rPr lang="en-GB" smtClean="0"/>
              <a:t>12</a:t>
            </a:fld>
            <a:endParaRPr lang="en-GB"/>
          </a:p>
        </p:txBody>
      </p:sp>
    </p:spTree>
    <p:extLst>
      <p:ext uri="{BB962C8B-B14F-4D97-AF65-F5344CB8AC3E}">
        <p14:creationId xmlns:p14="http://schemas.microsoft.com/office/powerpoint/2010/main" val="4242348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https://ukcisa.org.uk/Research--Policy/Resource-bank/Experiencing-the-UK-Graduate-route</a:t>
            </a:r>
            <a:r>
              <a:rPr lang="en-US"/>
              <a:t> </a:t>
            </a:r>
          </a:p>
          <a:p>
            <a:endParaRPr lang="en-GB"/>
          </a:p>
          <a:p>
            <a:r>
              <a:rPr lang="en-GB"/>
              <a:t>https://www.ukcisa.org.uk/blog/7093/Navigating-work-and-study-with-a-Student-visa</a:t>
            </a:r>
          </a:p>
          <a:p>
            <a:endParaRPr lang="en-GB"/>
          </a:p>
        </p:txBody>
      </p:sp>
      <p:sp>
        <p:nvSpPr>
          <p:cNvPr id="4" name="Slide Number Placeholder 3"/>
          <p:cNvSpPr>
            <a:spLocks noGrp="1"/>
          </p:cNvSpPr>
          <p:nvPr>
            <p:ph type="sldNum" sz="quarter" idx="5"/>
          </p:nvPr>
        </p:nvSpPr>
        <p:spPr/>
        <p:txBody>
          <a:bodyPr/>
          <a:lstStyle/>
          <a:p>
            <a:fld id="{2B28AA65-F686-43F4-92CA-BBED679B0F9B}" type="slidenum">
              <a:rPr lang="en-GB" smtClean="0"/>
              <a:t>13</a:t>
            </a:fld>
            <a:endParaRPr lang="en-GB"/>
          </a:p>
        </p:txBody>
      </p:sp>
    </p:spTree>
    <p:extLst>
      <p:ext uri="{BB962C8B-B14F-4D97-AF65-F5344CB8AC3E}">
        <p14:creationId xmlns:p14="http://schemas.microsoft.com/office/powerpoint/2010/main" val="266885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E81BB1-0F06-35EC-826F-6788272C527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9C8DF1F-F337-8CAB-D847-35FB856172B9}"/>
              </a:ext>
            </a:extLst>
          </p:cNvPr>
          <p:cNvSpPr txBox="1">
            <a:spLocks noGrp="1"/>
          </p:cNvSpPr>
          <p:nvPr>
            <p:ph type="body" sz="quarter"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Sometimes called the ‘Post-Study Work’ (PSW) visa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Introduced in July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a:buFont typeface="Wingdings" panose="05000000000000000000" pitchFamily="2" charset="2"/>
              <a:buChar char="Ø"/>
            </a:pPr>
            <a:r>
              <a:rPr lang="en-GB" b="0"/>
              <a:t>Gov.uk guide: </a:t>
            </a:r>
            <a:r>
              <a:rPr lang="en-GB" b="0">
                <a:hlinkClick r:id="rId3"/>
              </a:rPr>
              <a:t>https://www.gov.uk/graduate-visa</a:t>
            </a:r>
            <a:endParaRPr lang="en-GB" b="0"/>
          </a:p>
          <a:p>
            <a:pPr>
              <a:buFont typeface="Wingdings" panose="05000000000000000000" pitchFamily="2" charset="2"/>
              <a:buChar char="Ø"/>
            </a:pPr>
            <a:r>
              <a:rPr lang="en-GB"/>
              <a:t>Our webpage: </a:t>
            </a:r>
            <a:r>
              <a:rPr lang="en-GB">
                <a:hlinkClick r:id="rId4"/>
              </a:rPr>
              <a:t>https://students.leeds.ac.uk/graduatevisa</a:t>
            </a:r>
            <a:endParaRPr lang="en-GB"/>
          </a:p>
          <a:p>
            <a:pPr>
              <a:buFont typeface="Wingdings" panose="05000000000000000000" pitchFamily="2" charset="2"/>
              <a:buChar char="Ø"/>
            </a:pPr>
            <a:r>
              <a:rPr lang="en-US" sz="2800"/>
              <a:t>UK Council for International Student Affairs (UKCISA): </a:t>
            </a:r>
            <a:r>
              <a:rPr lang="en-GB">
                <a:hlinkClick r:id="rId5"/>
              </a:rPr>
              <a:t>https://www.ukcisa.org.uk/Information--Advice/Working/Graduate-route</a:t>
            </a:r>
            <a:endParaRPr lang="en-GB"/>
          </a:p>
          <a:p>
            <a:pPr lvl="1">
              <a:buFont typeface="Wingdings" panose="05000000000000000000" pitchFamily="2" charset="2"/>
              <a:buChar char="Ø"/>
            </a:pPr>
            <a:r>
              <a:rPr lang="en-US"/>
              <a:t>Case studies: </a:t>
            </a:r>
            <a:r>
              <a:rPr lang="en-US">
                <a:hlinkClick r:id="rId6"/>
              </a:rPr>
              <a:t>https://ukcisa.org.uk/Research--Policy/Resource-bank/Experiencing-the-UK-Graduate-route</a:t>
            </a:r>
            <a:r>
              <a:rPr lang="en-US"/>
              <a:t>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a:extLst>
              <a:ext uri="{FF2B5EF4-FFF2-40B4-BE49-F238E27FC236}">
                <a16:creationId xmlns:a16="http://schemas.microsoft.com/office/drawing/2014/main" id="{B44E976E-7EAD-FD3A-D770-1FCB9874375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171205F-9839-4CCC-B23E-8DC3ED9E840E}" type="slidenum">
              <a:t>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4A873-0890-3FAA-77B0-C7BCD6F36B1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5742637-BCD1-C287-26EB-CCB065766E4D}"/>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You’re expected to stay in UK for duration of your course, including the dissertation period if you are a Masters student.</a:t>
            </a:r>
            <a:r>
              <a:rPr lang="en-US" b="0"/>
              <a:t> Remote study is not permitted for Student visa holders so leaving UK early to complete your dissertation at home could affect your Student visa status and therefore your eligibility to apply for a Graduate visa (unless you are doing approved overseas fieldwork/data collection).</a:t>
            </a:r>
            <a:br>
              <a:rPr lang="en-US"/>
            </a:b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Leaving an integrated master’s programme with the lower level qualification counts as successfully completing it (e.g. leaving an integrated master’s programme a year early with a bachelor’s qualification).</a:t>
            </a:r>
            <a:br>
              <a:rPr lang="en-US"/>
            </a:br>
            <a:br>
              <a:rPr lang="en-US"/>
            </a:br>
            <a:r>
              <a:rPr lang="en-US"/>
              <a:t>Most other types of ‘fallback’ awards do </a:t>
            </a:r>
            <a:r>
              <a:rPr lang="en-US" u="sng"/>
              <a:t>not</a:t>
            </a:r>
            <a:r>
              <a:rPr lang="en-US" u="none"/>
              <a:t> count.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u="non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You must have been awarded the qualification for the course listed on your most recent CAS, unless you were permitted to change course without applying for a new visa</a:t>
            </a:r>
            <a:endParaRPr lang="en-GB"/>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Your Graduate visa will start on the date your application is granted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Application usually processed within 8 weeks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There are no financial or language requirements.</a:t>
            </a:r>
          </a:p>
        </p:txBody>
      </p:sp>
      <p:sp>
        <p:nvSpPr>
          <p:cNvPr id="4" name="Slide Number Placeholder 3">
            <a:extLst>
              <a:ext uri="{FF2B5EF4-FFF2-40B4-BE49-F238E27FC236}">
                <a16:creationId xmlns:a16="http://schemas.microsoft.com/office/drawing/2014/main" id="{31FE35DE-4CC6-8D4D-A69C-C36A2CC1E85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CABD37-C34E-4035-8B2E-31680A972EEA}" type="slidenum">
              <a:t>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4A873-0890-3FAA-77B0-C7BCD6F36B1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5742637-BCD1-C287-26EB-CCB065766E4D}"/>
              </a:ext>
            </a:extLst>
          </p:cNvPr>
          <p:cNvSpPr txBox="1">
            <a:spLocks noGrp="1"/>
          </p:cNvSpPr>
          <p:nvPr>
            <p:ph type="body" sz="quarter" idx="1"/>
          </p:nvPr>
        </p:nvSpPr>
        <p:spPr/>
        <p:txBody>
          <a:bodyPr/>
          <a:lstStyle/>
          <a:p>
            <a:pPr lvl="0"/>
            <a:r>
              <a:rPr lang="en-GB"/>
              <a:t>UG final results normally released in July, PGT final results in late November.</a:t>
            </a:r>
            <a:br>
              <a:rPr lang="en-GB"/>
            </a:br>
            <a:br>
              <a:rPr lang="en-GB"/>
            </a:br>
            <a:r>
              <a:rPr lang="en-GB"/>
              <a:t>If PGR… after your research degree has been awarded and you have been added to pass list. This is after your viva, corrections, and submission of final </a:t>
            </a:r>
            <a:r>
              <a:rPr lang="en-GB" err="1"/>
              <a:t>ethesis</a:t>
            </a:r>
            <a:r>
              <a:rPr lang="en-GB"/>
              <a:t>.</a:t>
            </a:r>
            <a:br>
              <a:rPr lang="en-GB"/>
            </a:b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You must not apply until after you receive email from the University confirming we have notified UKVI about your successful completion.</a:t>
            </a:r>
          </a:p>
          <a:p>
            <a:pPr lvl="0"/>
            <a:endParaRPr lang="en-GB"/>
          </a:p>
          <a:p>
            <a:pPr lvl="0"/>
            <a:r>
              <a:rPr lang="en-GB"/>
              <a:t>The Graduate will start on the day it is granted.</a:t>
            </a:r>
          </a:p>
          <a:p>
            <a:pPr lvl="0"/>
            <a:endParaRPr lang="en-GB"/>
          </a:p>
          <a:p>
            <a:pPr lvl="0"/>
            <a:br>
              <a:rPr lang="en-GB"/>
            </a:br>
            <a:r>
              <a:rPr lang="en-GB" err="1"/>
              <a:t>Results</a:t>
            </a:r>
            <a:r>
              <a:rPr lang="en-GB"/>
              <a:t> dates: https://students.leeds.ac.uk/info/10121/marking_results_and_resits/826/results</a:t>
            </a:r>
          </a:p>
          <a:p>
            <a:pPr lvl="0"/>
            <a:endParaRPr lang="en-GB"/>
          </a:p>
          <a:p>
            <a:pPr lvl="0"/>
            <a:r>
              <a:rPr lang="en-GB"/>
              <a:t>PGR Research Degree Awards and Graduation deadlines: https://students.leeds.ac.uk/info/10125/research_degree_assessment/916/award_of_your_research_degree_and_graduation</a:t>
            </a:r>
          </a:p>
          <a:p>
            <a:pPr lvl="0"/>
            <a:br>
              <a:rPr lang="en-US" sz="1200"/>
            </a:br>
            <a:r>
              <a:rPr lang="en-US" sz="1200"/>
              <a:t>Visa application processing times: https://www.gov.uk/guidance/visa-processing-times-applications-inside-the-uk</a:t>
            </a:r>
          </a:p>
        </p:txBody>
      </p:sp>
      <p:sp>
        <p:nvSpPr>
          <p:cNvPr id="4" name="Slide Number Placeholder 3">
            <a:extLst>
              <a:ext uri="{FF2B5EF4-FFF2-40B4-BE49-F238E27FC236}">
                <a16:creationId xmlns:a16="http://schemas.microsoft.com/office/drawing/2014/main" id="{31FE35DE-4CC6-8D4D-A69C-C36A2CC1E85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CABD37-C34E-4035-8B2E-31680A972EEA}" type="slidenum">
              <a:t>6</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40393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E81BB1-0F06-35EC-826F-6788272C527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9C8DF1F-F337-8CAB-D847-35FB856172B9}"/>
              </a:ext>
            </a:extLst>
          </p:cNvPr>
          <p:cNvSpPr txBox="1">
            <a:spLocks noGrp="1"/>
          </p:cNvSpPr>
          <p:nvPr>
            <p:ph type="body" sz="quarter"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Leaving an integrated master’s programme with the lower level qualification counts as successfully completing it (e.g. leaving an integrated master’s programme a year early with a bachelor’s qualification).</a:t>
            </a:r>
            <a:br>
              <a:rPr lang="en-US" sz="1800"/>
            </a:br>
            <a:br>
              <a:rPr lang="en-US" sz="1800"/>
            </a:br>
            <a:r>
              <a:rPr lang="en-US" sz="1800"/>
              <a:t>Most other types of ‘fallback’ awards (e.g. PG Diploma) do </a:t>
            </a:r>
            <a:r>
              <a:rPr lang="en-US" sz="1800" u="sng"/>
              <a:t>not</a:t>
            </a:r>
            <a:r>
              <a:rPr lang="en-US" sz="1800" u="none"/>
              <a:t> 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a:extLst>
              <a:ext uri="{FF2B5EF4-FFF2-40B4-BE49-F238E27FC236}">
                <a16:creationId xmlns:a16="http://schemas.microsoft.com/office/drawing/2014/main" id="{B44E976E-7EAD-FD3A-D770-1FCB9874375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171205F-9839-4CCC-B23E-8DC3ED9E840E}" type="slidenum">
              <a:t>7</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214491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b="1"/>
              <a:t>Gov.uk guide: </a:t>
            </a:r>
            <a:r>
              <a:rPr lang="en-US" b="1">
                <a:hlinkClick r:id="rId3"/>
              </a:rPr>
              <a:t>www.gov.uk/skilled-worker-visa</a:t>
            </a:r>
            <a:endParaRPr lang="en-US" b="1"/>
          </a:p>
          <a:p>
            <a:pPr>
              <a:buFont typeface="Wingdings" panose="05000000000000000000" pitchFamily="2" charset="2"/>
              <a:buChar char="Ø"/>
            </a:pPr>
            <a:r>
              <a:rPr lang="en-US"/>
              <a:t>Register of licensed sponsors: </a:t>
            </a:r>
            <a:r>
              <a:rPr lang="en-US">
                <a:hlinkClick r:id="rId4"/>
              </a:rPr>
              <a:t>https://www.gov.uk/government/publications/register-of-licensed-sponsors-workers</a:t>
            </a:r>
            <a:endParaRPr lang="en-US"/>
          </a:p>
          <a:p>
            <a:endParaRPr lang="en-GB"/>
          </a:p>
          <a:p>
            <a:endParaRPr lang="en-GB"/>
          </a:p>
        </p:txBody>
      </p:sp>
      <p:sp>
        <p:nvSpPr>
          <p:cNvPr id="4" name="Slide Number Placeholder 3"/>
          <p:cNvSpPr>
            <a:spLocks noGrp="1"/>
          </p:cNvSpPr>
          <p:nvPr>
            <p:ph type="sldNum" sz="quarter" idx="5"/>
          </p:nvPr>
        </p:nvSpPr>
        <p:spPr/>
        <p:txBody>
          <a:bodyPr/>
          <a:lstStyle/>
          <a:p>
            <a:pPr lvl="0"/>
            <a:fld id="{04A97E5A-E4DF-4672-9FF8-CB41DD088486}" type="slidenum">
              <a:rPr lang="en-GB" smtClean="0"/>
              <a:t>8</a:t>
            </a:fld>
            <a:endParaRPr lang="en-GB"/>
          </a:p>
        </p:txBody>
      </p:sp>
    </p:spTree>
    <p:extLst>
      <p:ext uri="{BB962C8B-B14F-4D97-AF65-F5344CB8AC3E}">
        <p14:creationId xmlns:p14="http://schemas.microsoft.com/office/powerpoint/2010/main" val="370025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4A873-0890-3FAA-77B0-C7BCD6F36B1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5742637-BCD1-C287-26EB-CCB065766E4D}"/>
              </a:ext>
            </a:extLst>
          </p:cNvPr>
          <p:cNvSpPr txBox="1">
            <a:spLocks noGrp="1"/>
          </p:cNvSpPr>
          <p:nvPr>
            <p:ph type="body" sz="quarter" idx="1"/>
          </p:nvPr>
        </p:nvSpPr>
        <p:spPr/>
        <p:txBody>
          <a:bodyPr/>
          <a:lstStyle/>
          <a:p>
            <a:pPr>
              <a:buFont typeface="Wingdings" panose="05000000000000000000" pitchFamily="2" charset="2"/>
              <a:buChar char="Ø"/>
            </a:pPr>
            <a:r>
              <a:rPr lang="en-US"/>
              <a:t>Register of licensed sponsors: </a:t>
            </a:r>
            <a:r>
              <a:rPr lang="en-US">
                <a:hlinkClick r:id="rId3"/>
              </a:rPr>
              <a:t>https://www.gov.uk/government/publications/register-of-licensed-sponsors-workers</a:t>
            </a:r>
            <a:endParaRPr lang="en-US"/>
          </a:p>
          <a:p>
            <a:pPr>
              <a:buFont typeface="Wingdings" panose="05000000000000000000" pitchFamily="2" charset="2"/>
              <a:buNone/>
            </a:pPr>
            <a:endParaRPr lang="en-GB"/>
          </a:p>
          <a:p>
            <a:pPr>
              <a:buFont typeface="Wingdings" panose="05000000000000000000" pitchFamily="2" charset="2"/>
              <a:buNone/>
            </a:pPr>
            <a:r>
              <a:rPr lang="en-US"/>
              <a:t>Skilled Worker – ‘New entrant’ requirements</a:t>
            </a:r>
          </a:p>
          <a:p>
            <a:pPr marL="171450" indent="-171450">
              <a:buFont typeface="Arial" panose="020B0604020202020204" pitchFamily="34" charset="0"/>
              <a:buChar char="•"/>
            </a:pPr>
            <a:r>
              <a:rPr lang="en-US"/>
              <a:t>Multiple ways to qualify as a ‘new entrant to the </a:t>
            </a:r>
            <a:r>
              <a:rPr lang="en-US" err="1"/>
              <a:t>labour</a:t>
            </a:r>
            <a:r>
              <a:rPr lang="en-US"/>
              <a:t> market’, including:</a:t>
            </a:r>
            <a:endParaRPr lang="en-US">
              <a:ea typeface="Calibri"/>
              <a:cs typeface="Calibri"/>
            </a:endParaRPr>
          </a:p>
          <a:p>
            <a:pPr marL="628650" lvl="1" indent="-171450">
              <a:buFont typeface="Arial" panose="020B0604020202020204" pitchFamily="34" charset="0"/>
              <a:buChar char="•"/>
            </a:pPr>
            <a:r>
              <a:rPr lang="en-US"/>
              <a:t>you are under 26 when you apply, or</a:t>
            </a:r>
            <a:endParaRPr lang="en-US">
              <a:ea typeface="Calibri"/>
              <a:cs typeface="Calibri"/>
            </a:endParaRPr>
          </a:p>
          <a:p>
            <a:pPr marL="628650" lvl="1" indent="-171450">
              <a:buFont typeface="Arial" panose="020B0604020202020204" pitchFamily="34" charset="0"/>
              <a:buChar char="•"/>
            </a:pPr>
            <a:r>
              <a:rPr lang="en-US">
                <a:ea typeface="Calibri"/>
                <a:cs typeface="Calibri"/>
              </a:rPr>
              <a:t>your last visa was a Student visa or Graduate visa</a:t>
            </a:r>
            <a:endParaRPr lang="en-US"/>
          </a:p>
          <a:p>
            <a:pPr marL="628650" lvl="1" indent="-171450">
              <a:buFont typeface="Arial" panose="020B0604020202020204" pitchFamily="34" charset="0"/>
              <a:buChar char="•"/>
            </a:pPr>
            <a:r>
              <a:rPr lang="en-US"/>
              <a:t>you will be </a:t>
            </a:r>
            <a:r>
              <a:rPr lang="en-US" b="0" i="0">
                <a:solidFill>
                  <a:srgbClr val="0B0C0C"/>
                </a:solidFill>
                <a:effectLst/>
                <a:latin typeface="Calibri"/>
                <a:ea typeface="Calibri"/>
                <a:cs typeface="Calibri"/>
              </a:rPr>
              <a:t>working towards a </a:t>
            </a:r>
            <a:r>
              <a:rPr lang="en-US" b="0" i="0" err="1">
                <a:solidFill>
                  <a:srgbClr val="0B0C0C"/>
                </a:solidFill>
                <a:effectLst/>
                <a:latin typeface="Calibri"/>
                <a:ea typeface="Calibri"/>
                <a:cs typeface="Calibri"/>
              </a:rPr>
              <a:t>recognised</a:t>
            </a:r>
            <a:r>
              <a:rPr lang="en-US" b="0" i="0">
                <a:solidFill>
                  <a:srgbClr val="0B0C0C"/>
                </a:solidFill>
                <a:effectLst/>
                <a:latin typeface="Calibri"/>
                <a:ea typeface="Calibri"/>
                <a:cs typeface="Calibri"/>
              </a:rPr>
              <a:t> professional qualification or moving directly into a postdoctoral position</a:t>
            </a:r>
            <a:endParaRPr lang="en-US">
              <a:latin typeface="Calibri"/>
              <a:ea typeface="Calibri"/>
              <a:cs typeface="Calibri"/>
            </a:endParaRPr>
          </a:p>
          <a:p>
            <a:pPr marL="171450" indent="-171450">
              <a:buFont typeface="Arial" panose="020B0604020202020204" pitchFamily="34" charset="0"/>
              <a:buChar char="•"/>
            </a:pPr>
            <a:r>
              <a:rPr lang="en-US"/>
              <a:t>Lower minimum salary requirement - £30,960/70% of occupation's going rate (whichever highest)</a:t>
            </a:r>
            <a:endParaRPr lang="en-US">
              <a:ea typeface="Calibri"/>
              <a:cs typeface="Calibri"/>
            </a:endParaRPr>
          </a:p>
          <a:p>
            <a:pPr marL="171450" indent="-171450">
              <a:buFont typeface="Arial" panose="020B0604020202020204" pitchFamily="34" charset="0"/>
              <a:buChar char="•"/>
            </a:pPr>
            <a:r>
              <a:rPr lang="en-US"/>
              <a:t>Can apply as new entrant up to 3 months before expected course end date (or after 12 months of PhD study)</a:t>
            </a:r>
            <a:endParaRPr lang="en-US">
              <a:ea typeface="Calibri" panose="020F0502020204030204"/>
              <a:cs typeface="Calibri" panose="020F0502020204030204"/>
            </a:endParaRPr>
          </a:p>
          <a:p>
            <a:pPr marL="171450" indent="-171450">
              <a:buFont typeface="Arial" panose="020B0604020202020204" pitchFamily="34" charset="0"/>
              <a:buChar char="•"/>
            </a:pPr>
            <a:r>
              <a:rPr lang="en-US"/>
              <a:t>New entrant eligibility lasts for 2 years after Student/Graduate visa expiry, and can be used when applying for visa from overseas as well</a:t>
            </a:r>
            <a:endParaRPr lang="en-US">
              <a:ea typeface="Calibri" panose="020F0502020204030204"/>
              <a:cs typeface="Calibri" panose="020F0502020204030204"/>
            </a:endParaRPr>
          </a:p>
          <a:p>
            <a:pPr marL="171450" indent="-171450">
              <a:buFont typeface="Arial" panose="020B0604020202020204" pitchFamily="34" charset="0"/>
              <a:buChar char="•"/>
            </a:pPr>
            <a:r>
              <a:rPr lang="en-US"/>
              <a:t>You cannot apply as a new entrant to stay in the UK for more than 4 years. This includes any time you've already spent in the UK on a Graduate or Skilled Worker visa. If your visa would take you over this limit, you will need to meet one of the other minimum salary rates</a:t>
            </a:r>
            <a:endParaRPr lang="en-GB">
              <a:ea typeface="Calibri"/>
              <a:cs typeface="Calibri"/>
            </a:endParaRPr>
          </a:p>
          <a:p>
            <a:pPr>
              <a:buFont typeface="Wingdings" panose="05000000000000000000" pitchFamily="2" charset="2"/>
              <a:buNone/>
            </a:pPr>
            <a:endParaRPr lang="en-GB"/>
          </a:p>
        </p:txBody>
      </p:sp>
      <p:sp>
        <p:nvSpPr>
          <p:cNvPr id="4" name="Slide Number Placeholder 3">
            <a:extLst>
              <a:ext uri="{FF2B5EF4-FFF2-40B4-BE49-F238E27FC236}">
                <a16:creationId xmlns:a16="http://schemas.microsoft.com/office/drawing/2014/main" id="{31FE35DE-4CC6-8D4D-A69C-C36A2CC1E85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CABD37-C34E-4035-8B2E-31680A972EEA}" type="slidenum">
              <a:t>9</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40247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4A873-0890-3FAA-77B0-C7BCD6F36B1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5742637-BCD1-C287-26EB-CCB065766E4D}"/>
              </a:ext>
            </a:extLst>
          </p:cNvPr>
          <p:cNvSpPr txBox="1">
            <a:spLocks noGrp="1"/>
          </p:cNvSpPr>
          <p:nvPr>
            <p:ph type="body" sz="quarter" idx="1"/>
          </p:nvPr>
        </p:nvSpPr>
        <p:spPr/>
        <p:txBody>
          <a:bodyPr/>
          <a:lstStyle/>
          <a:p>
            <a:pPr>
              <a:buFont typeface="Wingdings" panose="05000000000000000000" pitchFamily="2" charset="2"/>
              <a:buNone/>
            </a:pPr>
            <a:r>
              <a:rPr lang="en-GB"/>
              <a:t>You can’t leave your course early to switch to a Skilled Worker visa in the UK.</a:t>
            </a:r>
          </a:p>
        </p:txBody>
      </p:sp>
      <p:sp>
        <p:nvSpPr>
          <p:cNvPr id="4" name="Slide Number Placeholder 3">
            <a:extLst>
              <a:ext uri="{FF2B5EF4-FFF2-40B4-BE49-F238E27FC236}">
                <a16:creationId xmlns:a16="http://schemas.microsoft.com/office/drawing/2014/main" id="{31FE35DE-4CC6-8D4D-A69C-C36A2CC1E85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CABD37-C34E-4035-8B2E-31680A972EEA}" type="slidenum">
              <a:t>10</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257765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Other UK work visas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Health and Care Worker visa</a:t>
            </a: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 type of SW visa with different requirements, for medical </a:t>
            </a:r>
            <a:r>
              <a:rPr lang="en-US">
                <a:latin typeface="Calibri Light" panose="020F0302020204030204"/>
              </a:rPr>
              <a:t>professionals</a:t>
            </a:r>
            <a:r>
              <a:rPr lang="en-US"/>
              <a:t> to work with NHS or in adult social care – but </a:t>
            </a:r>
            <a:r>
              <a:rPr lang="en-US" u="sng"/>
              <a:t>care workers and senior care works cannot bring </a:t>
            </a:r>
            <a:r>
              <a:rPr lang="en-US" u="sng" err="1"/>
              <a:t>dependants</a:t>
            </a:r>
            <a:endParaRPr lang="en-GB" u="sng"/>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Innovator Founder visa</a:t>
            </a:r>
            <a:endParaRPr lang="en-GB"/>
          </a:p>
          <a:p>
            <a:pPr marL="171450" lvl="0" indent="-171450">
              <a:buFont typeface="Arial" panose="020B0604020202020204" pitchFamily="34" charset="0"/>
              <a:buChar char="•"/>
            </a:pPr>
            <a:r>
              <a:rPr lang="en-US"/>
              <a:t>For entrepreneurs with innovative business ideas</a:t>
            </a:r>
            <a:endParaRPr lang="en-GB"/>
          </a:p>
          <a:p>
            <a:pPr marL="171450" lvl="0" indent="-171450">
              <a:buFont typeface="Arial" panose="020B0604020202020204" pitchFamily="34" charset="0"/>
              <a:buChar char="•"/>
            </a:pPr>
            <a:r>
              <a:rPr lang="en-GB"/>
              <a:t>Replaced the ‘Innovator’ and ‘Start Up’ routes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Global Talent visa</a:t>
            </a:r>
            <a:endParaRPr lang="en-GB"/>
          </a:p>
          <a:p>
            <a:pPr marL="171450" lvl="0" indent="-171450">
              <a:buFont typeface="Arial" panose="020B0604020202020204" pitchFamily="34" charset="0"/>
              <a:buChar char="•"/>
            </a:pPr>
            <a:r>
              <a:rPr lang="en-US"/>
              <a:t>For leaders/potential leaders in academia, research, arts and culture, or technology</a:t>
            </a:r>
            <a:endParaRPr lang="en-GB"/>
          </a:p>
          <a:p>
            <a:pPr marL="171450" lvl="0" indent="-171450" rtl="0">
              <a:buFont typeface="Arial" panose="020B0604020202020204" pitchFamily="34" charset="0"/>
              <a:buChar char="•"/>
            </a:pPr>
            <a:r>
              <a:rPr lang="en-GB"/>
              <a:t>Requires</a:t>
            </a:r>
            <a:r>
              <a:rPr lang="en-GB">
                <a:latin typeface="Calibri Light" panose="020F0302020204030204"/>
              </a:rPr>
              <a:t> eligible</a:t>
            </a:r>
            <a:r>
              <a:rPr lang="en-GB"/>
              <a:t> award or endorsement</a:t>
            </a:r>
            <a:r>
              <a:rPr lang="en-GB">
                <a:latin typeface="Calibri Light" panose="020F0302020204030204"/>
              </a:rPr>
              <a:t> from approved endorsing body</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Government </a:t>
            </a:r>
            <a:r>
              <a:rPr lang="en-US" err="1"/>
              <a:t>Authorised</a:t>
            </a:r>
            <a:r>
              <a:rPr lang="en-US"/>
              <a:t> Exchange visa (Temporary Work)</a:t>
            </a: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Work experience, training, fellowship, internship schemes</a:t>
            </a:r>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Youth Mobility Scheme</a:t>
            </a: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2-year ‘working holiday’ visa for 18-30 year olds from certain countries</a:t>
            </a:r>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India Young Professionals Scheme</a:t>
            </a: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Similar to Youth Mobility Scheme, 2-year visa for Indian citizens between 18-30 years old with a degree (limited spaces)</a:t>
            </a:r>
            <a:endParaRPr lang="en-GB"/>
          </a:p>
          <a:p>
            <a:endParaRPr lang="en-GB"/>
          </a:p>
        </p:txBody>
      </p:sp>
      <p:sp>
        <p:nvSpPr>
          <p:cNvPr id="4" name="Slide Number Placeholder 3"/>
          <p:cNvSpPr>
            <a:spLocks noGrp="1"/>
          </p:cNvSpPr>
          <p:nvPr>
            <p:ph type="sldNum" sz="quarter" idx="5"/>
          </p:nvPr>
        </p:nvSpPr>
        <p:spPr/>
        <p:txBody>
          <a:bodyPr/>
          <a:lstStyle/>
          <a:p>
            <a:fld id="{2B28AA65-F686-43F4-92CA-BBED679B0F9B}" type="slidenum">
              <a:rPr lang="en-GB" smtClean="0"/>
              <a:t>11</a:t>
            </a:fld>
            <a:endParaRPr lang="en-GB"/>
          </a:p>
        </p:txBody>
      </p:sp>
    </p:spTree>
    <p:extLst>
      <p:ext uri="{BB962C8B-B14F-4D97-AF65-F5344CB8AC3E}">
        <p14:creationId xmlns:p14="http://schemas.microsoft.com/office/powerpoint/2010/main" val="3454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5.wdp"/><Relationship Id="rId2" Type="http://schemas.openxmlformats.org/officeDocument/2006/relationships/image" Target="../media/image4.jpeg"/><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40569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27049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78911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all tex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52968" y="1762126"/>
            <a:ext cx="8837645" cy="4683125"/>
          </a:xfrm>
          <a:prstGeom prst="rect">
            <a:avLst/>
          </a:prstGeom>
        </p:spPr>
        <p:txBody>
          <a:bodyPr/>
          <a:lstStyle>
            <a:lvl1pPr marL="285750" indent="-285750">
              <a:buFont typeface="Arial" charset="0"/>
              <a:buChar char="•"/>
              <a:defRPr sz="2400" baseline="0">
                <a:solidFill>
                  <a:schemeClr val="tx1">
                    <a:lumMod val="75000"/>
                    <a:lumOff val="25000"/>
                  </a:schemeClr>
                </a:solidFill>
              </a:defRPr>
            </a:lvl1pPr>
            <a:lvl2pPr marL="0" indent="0">
              <a:buNone/>
              <a:defRPr sz="2400" baseline="0">
                <a:solidFill>
                  <a:schemeClr val="tx1">
                    <a:lumMod val="75000"/>
                    <a:lumOff val="25000"/>
                  </a:schemeClr>
                </a:solidFill>
              </a:defRPr>
            </a:lvl2pPr>
          </a:lstStyle>
          <a:p>
            <a:r>
              <a:rPr lang="en-US" sz="2400">
                <a:latin typeface="Arial" charset="0"/>
                <a:ea typeface="Arial" charset="0"/>
                <a:cs typeface="Arial" charset="0"/>
              </a:rPr>
              <a:t>PLEASE DO NOT CHANGE THE SIZE OF THIS TEXT BOX</a:t>
            </a:r>
          </a:p>
          <a:p>
            <a:r>
              <a:rPr lang="en-US" sz="2400">
                <a:latin typeface="Arial" charset="0"/>
                <a:ea typeface="Arial" charset="0"/>
                <a:cs typeface="Arial" charset="0"/>
              </a:rPr>
              <a:t>Text must be at least size 24 for accessibility purposes</a:t>
            </a:r>
            <a:endParaRPr lang="en-US" sz="1100" b="1">
              <a:latin typeface="Arial" charset="0"/>
              <a:ea typeface="Arial" charset="0"/>
              <a:cs typeface="Arial" charset="0"/>
            </a:endParaRPr>
          </a:p>
          <a:p>
            <a:pPr marL="285750" indent="-285750">
              <a:buFont typeface="Arial" charset="0"/>
              <a:buChar char="•"/>
            </a:pPr>
            <a:endParaRPr lang="en-US" sz="1600">
              <a:latin typeface="Arial" charset="0"/>
              <a:ea typeface="Arial" charset="0"/>
              <a:cs typeface="Arial" charset="0"/>
            </a:endParaRPr>
          </a:p>
          <a:p>
            <a:pPr marL="0" lvl="1"/>
            <a:r>
              <a:rPr lang="en-GB" altLang="en-US"/>
              <a:t>For maximum impact, avoid overcrowding slides - limit your points to a maximum of 6 per page</a:t>
            </a:r>
          </a:p>
          <a:p>
            <a:pPr lvl="0"/>
            <a:endParaRPr lang="en-US"/>
          </a:p>
        </p:txBody>
      </p:sp>
      <p:sp>
        <p:nvSpPr>
          <p:cNvPr id="9" name="Text Placeholder 5"/>
          <p:cNvSpPr>
            <a:spLocks noGrp="1"/>
          </p:cNvSpPr>
          <p:nvPr>
            <p:ph type="body" sz="quarter" idx="11" hasCustomPrompt="1"/>
          </p:nvPr>
        </p:nvSpPr>
        <p:spPr>
          <a:xfrm>
            <a:off x="537634" y="738554"/>
            <a:ext cx="7759700" cy="575100"/>
          </a:xfrm>
          <a:prstGeom prst="rect">
            <a:avLst/>
          </a:prstGeom>
        </p:spPr>
        <p:txBody>
          <a:bodyPr>
            <a:noAutofit/>
          </a:bodyPr>
          <a:lstStyle>
            <a:lvl1pPr marL="0" indent="0">
              <a:lnSpc>
                <a:spcPct val="100000"/>
              </a:lnSpc>
              <a:spcBef>
                <a:spcPts val="0"/>
              </a:spcBef>
              <a:buNone/>
              <a:defRPr>
                <a:solidFill>
                  <a:schemeClr val="tx1">
                    <a:lumMod val="75000"/>
                    <a:lumOff val="25000"/>
                  </a:schemeClr>
                </a:solidFill>
              </a:defRPr>
            </a:lvl1pPr>
          </a:lstStyle>
          <a:p>
            <a:r>
              <a:rPr lang="en-US" sz="2800" b="1">
                <a:latin typeface="Arial" charset="0"/>
                <a:ea typeface="Arial" charset="0"/>
                <a:cs typeface="Arial" charset="0"/>
              </a:rPr>
              <a:t>Student Careers</a:t>
            </a:r>
          </a:p>
        </p:txBody>
      </p:sp>
      <p:pic>
        <p:nvPicPr>
          <p:cNvPr id="5" name="Picture 4">
            <a:extLst>
              <a:ext uri="{FF2B5EF4-FFF2-40B4-BE49-F238E27FC236}">
                <a16:creationId xmlns:a16="http://schemas.microsoft.com/office/drawing/2014/main" id="{D2E32540-8940-2044-BED5-054D65D0BE79}"/>
              </a:ext>
            </a:extLst>
          </p:cNvPr>
          <p:cNvPicPr>
            <a:picLocks noChangeAspect="1"/>
          </p:cNvPicPr>
          <p:nvPr userDrawn="1"/>
        </p:nvPicPr>
        <p:blipFill rotWithShape="1">
          <a:blip r:embed="rId2"/>
          <a:srcRect l="-2201" t="149" r="558" b="661"/>
          <a:stretch/>
        </p:blipFill>
        <p:spPr>
          <a:xfrm>
            <a:off x="10244453" y="5068025"/>
            <a:ext cx="1774365" cy="1615049"/>
          </a:xfrm>
          <a:prstGeom prst="rect">
            <a:avLst/>
          </a:prstGeom>
        </p:spPr>
      </p:pic>
    </p:spTree>
    <p:extLst>
      <p:ext uri="{BB962C8B-B14F-4D97-AF65-F5344CB8AC3E}">
        <p14:creationId xmlns:p14="http://schemas.microsoft.com/office/powerpoint/2010/main" val="2881120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text and image">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452967" y="1762126"/>
            <a:ext cx="5295900" cy="4683125"/>
          </a:xfrm>
          <a:prstGeom prst="rect">
            <a:avLst/>
          </a:prstGeom>
        </p:spPr>
        <p:txBody>
          <a:bodyPr/>
          <a:lstStyle>
            <a:lvl1pPr marL="285750" indent="-285750">
              <a:buFont typeface="Arial" charset="0"/>
              <a:buChar char="•"/>
              <a:defRPr sz="2400" b="0" i="0" baseline="0">
                <a:solidFill>
                  <a:schemeClr val="tx1">
                    <a:lumMod val="75000"/>
                    <a:lumOff val="25000"/>
                  </a:schemeClr>
                </a:solidFill>
                <a:latin typeface="+mn-lt"/>
              </a:defRPr>
            </a:lvl1pPr>
          </a:lstStyle>
          <a:p>
            <a:r>
              <a:rPr lang="en-US" sz="2400">
                <a:latin typeface="Arial" charset="0"/>
                <a:ea typeface="Arial" charset="0"/>
                <a:cs typeface="Arial" charset="0"/>
              </a:rPr>
              <a:t>PLEASE DO NOT CHANGE THE SIZE OF THIS TEXT BOX</a:t>
            </a:r>
          </a:p>
          <a:p>
            <a:r>
              <a:rPr lang="en-US" sz="2400">
                <a:latin typeface="Arial" charset="0"/>
                <a:ea typeface="Arial" charset="0"/>
                <a:cs typeface="Arial" charset="0"/>
              </a:rPr>
              <a:t>Headings should be in Arial, size 24</a:t>
            </a:r>
            <a:endParaRPr lang="en-US" sz="1100" b="1">
              <a:latin typeface="Arial" charset="0"/>
              <a:ea typeface="Arial" charset="0"/>
              <a:cs typeface="Arial" charset="0"/>
            </a:endParaRPr>
          </a:p>
          <a:p>
            <a:r>
              <a:rPr lang="en-US" sz="1600">
                <a:latin typeface="Arial" charset="0"/>
                <a:ea typeface="Arial" charset="0"/>
                <a:cs typeface="Arial" charset="0"/>
              </a:rPr>
              <a:t>The rest of your text should be Ariel, size 16</a:t>
            </a:r>
          </a:p>
          <a:p>
            <a:endParaRPr lang="en-US" sz="1600">
              <a:latin typeface="Arial" charset="0"/>
              <a:ea typeface="Arial" charset="0"/>
              <a:cs typeface="Arial" charset="0"/>
            </a:endParaRPr>
          </a:p>
          <a:p>
            <a:r>
              <a:rPr lang="en-US" sz="1600">
                <a:latin typeface="Arial" charset="0"/>
                <a:ea typeface="Arial" charset="0"/>
                <a:cs typeface="Arial" charset="0"/>
              </a:rPr>
              <a:t>Bullet points should be used as below</a:t>
            </a:r>
          </a:p>
          <a:p>
            <a:pPr marL="285750" indent="-285750">
              <a:buFont typeface="Arial" charset="0"/>
              <a:buChar char="•"/>
            </a:pPr>
            <a:r>
              <a:rPr lang="en-US" sz="1600">
                <a:latin typeface="Arial" charset="0"/>
                <a:ea typeface="Arial" charset="0"/>
                <a:cs typeface="Arial" charset="0"/>
              </a:rPr>
              <a:t>Bullet </a:t>
            </a:r>
          </a:p>
          <a:p>
            <a:pPr marL="285750" indent="-285750">
              <a:buFont typeface="Arial" charset="0"/>
              <a:buChar char="•"/>
            </a:pPr>
            <a:r>
              <a:rPr lang="en-US" sz="1600">
                <a:latin typeface="Arial" charset="0"/>
                <a:ea typeface="Arial" charset="0"/>
                <a:cs typeface="Arial" charset="0"/>
              </a:rPr>
              <a:t>Bullet</a:t>
            </a:r>
          </a:p>
          <a:p>
            <a:pPr marL="285750" indent="-285750">
              <a:buFont typeface="Arial" charset="0"/>
              <a:buChar char="•"/>
            </a:pPr>
            <a:r>
              <a:rPr lang="en-US" sz="1600">
                <a:latin typeface="Arial" charset="0"/>
                <a:ea typeface="Arial" charset="0"/>
                <a:cs typeface="Arial" charset="0"/>
              </a:rPr>
              <a:t>Bullet</a:t>
            </a:r>
          </a:p>
        </p:txBody>
      </p:sp>
      <p:sp>
        <p:nvSpPr>
          <p:cNvPr id="5" name="Picture Placeholder 4"/>
          <p:cNvSpPr>
            <a:spLocks noGrp="1"/>
          </p:cNvSpPr>
          <p:nvPr>
            <p:ph type="pic" sz="quarter" idx="10"/>
          </p:nvPr>
        </p:nvSpPr>
        <p:spPr>
          <a:xfrm>
            <a:off x="6134101" y="1762126"/>
            <a:ext cx="5509684" cy="3238138"/>
          </a:xfrm>
          <a:prstGeom prst="rect">
            <a:avLst/>
          </a:prstGeom>
        </p:spPr>
        <p:txBody>
          <a:bodyPr/>
          <a:lstStyle>
            <a:lvl1pPr>
              <a:defRPr>
                <a:solidFill>
                  <a:schemeClr val="tx1">
                    <a:lumMod val="75000"/>
                    <a:lumOff val="25000"/>
                  </a:schemeClr>
                </a:solidFill>
              </a:defRPr>
            </a:lvl1pPr>
          </a:lstStyle>
          <a:p>
            <a:endParaRPr lang="en-US"/>
          </a:p>
        </p:txBody>
      </p:sp>
      <p:sp>
        <p:nvSpPr>
          <p:cNvPr id="7" name="Text Placeholder 5"/>
          <p:cNvSpPr>
            <a:spLocks noGrp="1"/>
          </p:cNvSpPr>
          <p:nvPr>
            <p:ph type="body" sz="quarter" idx="13" hasCustomPrompt="1"/>
          </p:nvPr>
        </p:nvSpPr>
        <p:spPr>
          <a:xfrm>
            <a:off x="537634" y="738554"/>
            <a:ext cx="7759700" cy="575100"/>
          </a:xfrm>
          <a:prstGeom prst="rect">
            <a:avLst/>
          </a:prstGeom>
        </p:spPr>
        <p:txBody>
          <a:bodyPr>
            <a:noAutofit/>
          </a:bodyPr>
          <a:lstStyle>
            <a:lvl1pPr marL="0" indent="0">
              <a:lnSpc>
                <a:spcPct val="100000"/>
              </a:lnSpc>
              <a:spcBef>
                <a:spcPts val="0"/>
              </a:spcBef>
              <a:buNone/>
              <a:defRPr>
                <a:solidFill>
                  <a:schemeClr val="tx1">
                    <a:lumMod val="75000"/>
                    <a:lumOff val="25000"/>
                  </a:schemeClr>
                </a:solidFill>
              </a:defRPr>
            </a:lvl1pPr>
          </a:lstStyle>
          <a:p>
            <a:r>
              <a:rPr lang="en-US" sz="2800" b="1">
                <a:latin typeface="Arial" charset="0"/>
                <a:ea typeface="Arial" charset="0"/>
                <a:cs typeface="Arial" charset="0"/>
              </a:rPr>
              <a:t>Student Careers</a:t>
            </a:r>
          </a:p>
        </p:txBody>
      </p:sp>
      <p:pic>
        <p:nvPicPr>
          <p:cNvPr id="8" name="Picture 7">
            <a:extLst>
              <a:ext uri="{FF2B5EF4-FFF2-40B4-BE49-F238E27FC236}">
                <a16:creationId xmlns:a16="http://schemas.microsoft.com/office/drawing/2014/main" id="{D2E32540-8940-2044-BED5-054D65D0BE79}"/>
              </a:ext>
            </a:extLst>
          </p:cNvPr>
          <p:cNvPicPr>
            <a:picLocks noChangeAspect="1"/>
          </p:cNvPicPr>
          <p:nvPr userDrawn="1"/>
        </p:nvPicPr>
        <p:blipFill rotWithShape="1">
          <a:blip r:embed="rId2"/>
          <a:srcRect l="-2201" t="149" r="558" b="661"/>
          <a:stretch/>
        </p:blipFill>
        <p:spPr>
          <a:xfrm>
            <a:off x="10244453" y="5068025"/>
            <a:ext cx="1774365" cy="1615049"/>
          </a:xfrm>
          <a:prstGeom prst="rect">
            <a:avLst/>
          </a:prstGeom>
        </p:spPr>
      </p:pic>
    </p:spTree>
    <p:extLst>
      <p:ext uri="{BB962C8B-B14F-4D97-AF65-F5344CB8AC3E}">
        <p14:creationId xmlns:p14="http://schemas.microsoft.com/office/powerpoint/2010/main" val="834722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all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37634" y="1762125"/>
            <a:ext cx="8722113" cy="4719697"/>
          </a:xfrm>
          <a:prstGeom prst="rect">
            <a:avLst/>
          </a:prstGeom>
        </p:spPr>
        <p:txBody>
          <a:bodyPr/>
          <a:lstStyle>
            <a:lvl1pPr>
              <a:defRPr>
                <a:solidFill>
                  <a:schemeClr val="tx1">
                    <a:lumMod val="75000"/>
                    <a:lumOff val="25000"/>
                  </a:schemeClr>
                </a:solidFill>
              </a:defRPr>
            </a:lvl1pPr>
          </a:lstStyle>
          <a:p>
            <a:endParaRPr lang="en-US"/>
          </a:p>
        </p:txBody>
      </p:sp>
      <p:sp>
        <p:nvSpPr>
          <p:cNvPr id="4" name="Text Placeholder 5"/>
          <p:cNvSpPr>
            <a:spLocks noGrp="1"/>
          </p:cNvSpPr>
          <p:nvPr>
            <p:ph type="body" sz="quarter" idx="11" hasCustomPrompt="1"/>
          </p:nvPr>
        </p:nvSpPr>
        <p:spPr>
          <a:xfrm>
            <a:off x="537634" y="738554"/>
            <a:ext cx="7759700" cy="575100"/>
          </a:xfrm>
          <a:prstGeom prst="rect">
            <a:avLst/>
          </a:prstGeom>
        </p:spPr>
        <p:txBody>
          <a:bodyPr>
            <a:noAutofit/>
          </a:bodyPr>
          <a:lstStyle>
            <a:lvl1pPr marL="0" indent="0">
              <a:lnSpc>
                <a:spcPct val="100000"/>
              </a:lnSpc>
              <a:spcBef>
                <a:spcPts val="0"/>
              </a:spcBef>
              <a:buNone/>
              <a:defRPr>
                <a:solidFill>
                  <a:schemeClr val="tx1">
                    <a:lumMod val="75000"/>
                    <a:lumOff val="25000"/>
                  </a:schemeClr>
                </a:solidFill>
              </a:defRPr>
            </a:lvl1pPr>
          </a:lstStyle>
          <a:p>
            <a:r>
              <a:rPr lang="en-US" sz="2800" b="1">
                <a:latin typeface="Arial" charset="0"/>
                <a:ea typeface="Arial" charset="0"/>
                <a:cs typeface="Arial" charset="0"/>
              </a:rPr>
              <a:t>Student Careers</a:t>
            </a:r>
          </a:p>
        </p:txBody>
      </p:sp>
      <p:pic>
        <p:nvPicPr>
          <p:cNvPr id="6" name="Picture 5">
            <a:extLst>
              <a:ext uri="{FF2B5EF4-FFF2-40B4-BE49-F238E27FC236}">
                <a16:creationId xmlns:a16="http://schemas.microsoft.com/office/drawing/2014/main" id="{D2E32540-8940-2044-BED5-054D65D0BE79}"/>
              </a:ext>
            </a:extLst>
          </p:cNvPr>
          <p:cNvPicPr>
            <a:picLocks noChangeAspect="1"/>
          </p:cNvPicPr>
          <p:nvPr userDrawn="1"/>
        </p:nvPicPr>
        <p:blipFill rotWithShape="1">
          <a:blip r:embed="rId2"/>
          <a:srcRect l="-2201" t="149" r="558" b="661"/>
          <a:stretch/>
        </p:blipFill>
        <p:spPr>
          <a:xfrm>
            <a:off x="10244453" y="5068025"/>
            <a:ext cx="1774365" cy="1615049"/>
          </a:xfrm>
          <a:prstGeom prst="rect">
            <a:avLst/>
          </a:prstGeom>
        </p:spPr>
      </p:pic>
    </p:spTree>
    <p:extLst>
      <p:ext uri="{BB962C8B-B14F-4D97-AF65-F5344CB8AC3E}">
        <p14:creationId xmlns:p14="http://schemas.microsoft.com/office/powerpoint/2010/main" val="1236364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rganic Shapes 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6C47E50-310C-D19D-6386-181CE0192D86}"/>
              </a:ext>
            </a:extLst>
          </p:cNvPr>
          <p:cNvPicPr>
            <a:picLocks noChangeAspect="1"/>
          </p:cNvPicPr>
          <p:nvPr userDrawn="1"/>
        </p:nvPicPr>
        <p:blipFill>
          <a:blip r:embed="rId2"/>
          <a:stretch>
            <a:fillRect/>
          </a:stretch>
        </p:blipFill>
        <p:spPr>
          <a:xfrm>
            <a:off x="7620" y="0"/>
            <a:ext cx="12176760" cy="6858000"/>
          </a:xfrm>
          <a:prstGeom prst="rect">
            <a:avLst/>
          </a:prstGeom>
        </p:spPr>
      </p:pic>
      <p:sp>
        <p:nvSpPr>
          <p:cNvPr id="6" name="Text Placeholder 3"/>
          <p:cNvSpPr>
            <a:spLocks noGrp="1"/>
          </p:cNvSpPr>
          <p:nvPr>
            <p:ph type="body" sz="quarter" idx="12"/>
          </p:nvPr>
        </p:nvSpPr>
        <p:spPr>
          <a:xfrm>
            <a:off x="1230923" y="2101369"/>
            <a:ext cx="10410092" cy="2453053"/>
          </a:xfrm>
          <a:prstGeom prst="rect">
            <a:avLst/>
          </a:prstGeom>
          <a:noFill/>
          <a:ln>
            <a:noFill/>
          </a:ln>
        </p:spPr>
        <p:txBody>
          <a:bodyPr/>
          <a:lstStyle>
            <a:lvl1pPr marL="0" indent="0">
              <a:buNone/>
              <a:defRPr sz="2250" b="1">
                <a:solidFill>
                  <a:sysClr val="windowText" lastClr="000000"/>
                </a:solidFill>
                <a:latin typeface="Arial" panose="020B0604020202020204" pitchFamily="34" charset="0"/>
                <a:cs typeface="Arial" panose="020B0604020202020204" pitchFamily="34" charset="0"/>
              </a:defRPr>
            </a:lvl1pPr>
            <a:lvl2pPr marL="257175" indent="0">
              <a:buNone/>
              <a:defRPr sz="2025" b="1">
                <a:solidFill>
                  <a:sysClr val="windowText" lastClr="000000"/>
                </a:solidFill>
                <a:latin typeface="Arial" panose="020B0604020202020204" pitchFamily="34" charset="0"/>
                <a:cs typeface="Arial" panose="020B0604020202020204" pitchFamily="34" charset="0"/>
              </a:defRPr>
            </a:lvl2pPr>
            <a:lvl3pPr marL="514350" indent="0">
              <a:buNone/>
              <a:defRPr sz="1800" b="1">
                <a:solidFill>
                  <a:sysClr val="windowText" lastClr="000000"/>
                </a:solidFill>
                <a:latin typeface="Arial" panose="020B0604020202020204" pitchFamily="34" charset="0"/>
                <a:cs typeface="Arial" panose="020B0604020202020204" pitchFamily="34" charset="0"/>
              </a:defRPr>
            </a:lvl3pPr>
            <a:lvl4pPr marL="771525" indent="0">
              <a:buNone/>
              <a:defRPr sz="1575" b="1">
                <a:solidFill>
                  <a:sysClr val="windowText" lastClr="000000"/>
                </a:solidFill>
                <a:latin typeface="Arial" panose="020B0604020202020204" pitchFamily="34" charset="0"/>
                <a:cs typeface="Arial" panose="020B0604020202020204" pitchFamily="34" charset="0"/>
              </a:defRPr>
            </a:lvl4pPr>
            <a:lvl5pPr marL="1028700" indent="0">
              <a:buNone/>
              <a:defRPr sz="1575" b="1">
                <a:solidFill>
                  <a:sysClr val="windowText" lastClr="00000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92848987"/>
      </p:ext>
    </p:extLst>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reers Blobs 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6C47E50-310C-D19D-6386-181CE0192D86}"/>
              </a:ext>
            </a:extLst>
          </p:cNvPr>
          <p:cNvPicPr>
            <a:picLocks noChangeAspect="1"/>
          </p:cNvPicPr>
          <p:nvPr userDrawn="1"/>
        </p:nvPicPr>
        <p:blipFill>
          <a:blip r:embed="rId2"/>
          <a:stretch>
            <a:fillRect/>
          </a:stretch>
        </p:blipFill>
        <p:spPr>
          <a:xfrm>
            <a:off x="7620" y="0"/>
            <a:ext cx="12176760" cy="6858000"/>
          </a:xfrm>
          <a:prstGeom prst="rect">
            <a:avLst/>
          </a:prstGeom>
        </p:spPr>
      </p:pic>
      <p:sp>
        <p:nvSpPr>
          <p:cNvPr id="6" name="Text Placeholder 3"/>
          <p:cNvSpPr>
            <a:spLocks noGrp="1"/>
          </p:cNvSpPr>
          <p:nvPr>
            <p:ph type="body" sz="quarter" idx="12"/>
          </p:nvPr>
        </p:nvSpPr>
        <p:spPr>
          <a:xfrm>
            <a:off x="1230923" y="2101363"/>
            <a:ext cx="10410092" cy="2453053"/>
          </a:xfrm>
          <a:prstGeom prst="rect">
            <a:avLst/>
          </a:prstGeom>
          <a:noFill/>
          <a:ln>
            <a:noFill/>
          </a:ln>
        </p:spPr>
        <p:txBody>
          <a:bodyPr/>
          <a:lstStyle>
            <a:lvl1pPr marL="0" indent="0">
              <a:buNone/>
              <a:defRPr sz="4000" b="1">
                <a:solidFill>
                  <a:sysClr val="windowText" lastClr="000000"/>
                </a:solidFill>
                <a:latin typeface="Arial" panose="020B0604020202020204" pitchFamily="34" charset="0"/>
                <a:cs typeface="Arial" panose="020B0604020202020204" pitchFamily="34" charset="0"/>
              </a:defRPr>
            </a:lvl1pPr>
            <a:lvl2pPr marL="457200" indent="0">
              <a:buNone/>
              <a:defRPr sz="3600" b="1">
                <a:solidFill>
                  <a:sysClr val="windowText" lastClr="000000"/>
                </a:solidFill>
                <a:latin typeface="Arial" panose="020B0604020202020204" pitchFamily="34" charset="0"/>
                <a:cs typeface="Arial" panose="020B0604020202020204" pitchFamily="34" charset="0"/>
              </a:defRPr>
            </a:lvl2pPr>
            <a:lvl3pPr marL="914400" indent="0">
              <a:buNone/>
              <a:defRPr sz="3200" b="1">
                <a:solidFill>
                  <a:sysClr val="windowText" lastClr="000000"/>
                </a:solidFill>
                <a:latin typeface="Arial" panose="020B0604020202020204" pitchFamily="34" charset="0"/>
                <a:cs typeface="Arial" panose="020B0604020202020204" pitchFamily="34" charset="0"/>
              </a:defRPr>
            </a:lvl3pPr>
            <a:lvl4pPr marL="1371600" indent="0">
              <a:buNone/>
              <a:defRPr sz="2800" b="1">
                <a:solidFill>
                  <a:sysClr val="windowText" lastClr="000000"/>
                </a:solidFill>
                <a:latin typeface="Arial" panose="020B0604020202020204" pitchFamily="34" charset="0"/>
                <a:cs typeface="Arial" panose="020B0604020202020204" pitchFamily="34" charset="0"/>
              </a:defRPr>
            </a:lvl4pPr>
            <a:lvl5pPr marL="1828800" indent="0">
              <a:buNone/>
              <a:defRPr sz="2800" b="1">
                <a:solidFill>
                  <a:sysClr val="windowText" lastClr="00000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01084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reers Blobs End slide">
    <p:spTree>
      <p:nvGrpSpPr>
        <p:cNvPr id="1" name=""/>
        <p:cNvGrpSpPr/>
        <p:nvPr/>
      </p:nvGrpSpPr>
      <p:grpSpPr>
        <a:xfrm>
          <a:off x="0" y="0"/>
          <a:ext cx="0" cy="0"/>
          <a:chOff x="0" y="0"/>
          <a:chExt cx="0" cy="0"/>
        </a:xfrm>
      </p:grpSpPr>
      <p:pic>
        <p:nvPicPr>
          <p:cNvPr id="13" name="Picture 12" descr="A picture containing diagram&#10;&#10;Description automatically generated">
            <a:extLst>
              <a:ext uri="{FF2B5EF4-FFF2-40B4-BE49-F238E27FC236}">
                <a16:creationId xmlns:a16="http://schemas.microsoft.com/office/drawing/2014/main" id="{E7B36B92-6201-4117-E3BA-9162D604FB05}"/>
              </a:ext>
            </a:extLst>
          </p:cNvPr>
          <p:cNvPicPr>
            <a:picLocks noChangeAspect="1"/>
          </p:cNvPicPr>
          <p:nvPr userDrawn="1"/>
        </p:nvPicPr>
        <p:blipFill>
          <a:blip r:embed="rId2"/>
          <a:stretch>
            <a:fillRect/>
          </a:stretch>
        </p:blipFill>
        <p:spPr>
          <a:xfrm>
            <a:off x="7620" y="0"/>
            <a:ext cx="12176760" cy="6858000"/>
          </a:xfrm>
          <a:prstGeom prst="rect">
            <a:avLst/>
          </a:prstGeom>
        </p:spPr>
      </p:pic>
      <p:pic>
        <p:nvPicPr>
          <p:cNvPr id="6" name="Picture 5"/>
          <p:cNvPicPr>
            <a:picLocks noChangeAspect="1"/>
          </p:cNvPicPr>
          <p:nvPr userDrawn="1"/>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3192667" y="6414775"/>
            <a:ext cx="406349" cy="304762"/>
          </a:xfrm>
          <a:prstGeom prst="rect">
            <a:avLst/>
          </a:prstGeom>
        </p:spPr>
      </p:pic>
      <p:pic>
        <p:nvPicPr>
          <p:cNvPr id="7" name="Picture 6"/>
          <p:cNvPicPr>
            <a:picLocks noChangeAspect="1"/>
          </p:cNvPicPr>
          <p:nvPr userDrawn="1"/>
        </p:nvPicPr>
        <p:blipFill>
          <a:blip r:embed="rId5">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3689884" y="6414775"/>
            <a:ext cx="406349" cy="304762"/>
          </a:xfrm>
          <a:prstGeom prst="rect">
            <a:avLst/>
          </a:prstGeom>
        </p:spPr>
      </p:pic>
      <p:pic>
        <p:nvPicPr>
          <p:cNvPr id="8" name="Picture 7"/>
          <p:cNvPicPr>
            <a:picLocks noChangeAspect="1"/>
          </p:cNvPicPr>
          <p:nvPr userDrawn="1"/>
        </p:nvPicPr>
        <p:blipFill>
          <a:blip r:embed="rId7">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tretch>
            <a:fillRect/>
          </a:stretch>
        </p:blipFill>
        <p:spPr>
          <a:xfrm>
            <a:off x="4187102" y="6414775"/>
            <a:ext cx="406349" cy="304762"/>
          </a:xfrm>
          <a:prstGeom prst="rect">
            <a:avLst/>
          </a:prstGeom>
        </p:spPr>
      </p:pic>
      <p:pic>
        <p:nvPicPr>
          <p:cNvPr id="9" name="Picture 8"/>
          <p:cNvPicPr>
            <a:picLocks noChangeAspect="1"/>
          </p:cNvPicPr>
          <p:nvPr userDrawn="1"/>
        </p:nvPicPr>
        <p:blipFill>
          <a:blip r:embed="rId9">
            <a:lum bright="70000" contrast="-70000"/>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val="0"/>
              </a:ext>
            </a:extLst>
          </a:blip>
          <a:stretch>
            <a:fillRect/>
          </a:stretch>
        </p:blipFill>
        <p:spPr>
          <a:xfrm>
            <a:off x="4684319" y="6414775"/>
            <a:ext cx="406349" cy="304762"/>
          </a:xfrm>
          <a:prstGeom prst="rect">
            <a:avLst/>
          </a:prstGeom>
        </p:spPr>
      </p:pic>
      <p:pic>
        <p:nvPicPr>
          <p:cNvPr id="10" name="Picture 9"/>
          <p:cNvPicPr>
            <a:picLocks noChangeAspect="1"/>
          </p:cNvPicPr>
          <p:nvPr userDrawn="1"/>
        </p:nvPicPr>
        <p:blipFill>
          <a:blip r:embed="rId11">
            <a:lum bright="70000" contrast="-70000"/>
            <a:extLst>
              <a:ext uri="{BEBA8EAE-BF5A-486C-A8C5-ECC9F3942E4B}">
                <a14:imgProps xmlns:a14="http://schemas.microsoft.com/office/drawing/2010/main">
                  <a14:imgLayer r:embed="rId12">
                    <a14:imgEffect>
                      <a14:artisticPhotocopy/>
                    </a14:imgEffect>
                  </a14:imgLayer>
                </a14:imgProps>
              </a:ext>
              <a:ext uri="{28A0092B-C50C-407E-A947-70E740481C1C}">
                <a14:useLocalDpi xmlns:a14="http://schemas.microsoft.com/office/drawing/2010/main" val="0"/>
              </a:ext>
            </a:extLst>
          </a:blip>
          <a:stretch>
            <a:fillRect/>
          </a:stretch>
        </p:blipFill>
        <p:spPr>
          <a:xfrm>
            <a:off x="5181536" y="6414775"/>
            <a:ext cx="406349" cy="304762"/>
          </a:xfrm>
          <a:prstGeom prst="rect">
            <a:avLst/>
          </a:prstGeom>
        </p:spPr>
      </p:pic>
      <p:sp>
        <p:nvSpPr>
          <p:cNvPr id="11" name="TextBox 10"/>
          <p:cNvSpPr txBox="1"/>
          <p:nvPr userDrawn="1"/>
        </p:nvSpPr>
        <p:spPr>
          <a:xfrm>
            <a:off x="240577" y="6382490"/>
            <a:ext cx="1986441" cy="338554"/>
          </a:xfrm>
          <a:prstGeom prst="rect">
            <a:avLst/>
          </a:prstGeom>
          <a:noFill/>
        </p:spPr>
        <p:txBody>
          <a:bodyPr wrap="none" rtlCol="0">
            <a:spAutoFit/>
          </a:bodyPr>
          <a:lstStyle/>
          <a:p>
            <a:r>
              <a:rPr lang="en-GB" sz="1600">
                <a:solidFill>
                  <a:schemeClr val="bg1"/>
                </a:solidFill>
                <a:latin typeface="Arial" panose="020B0604020202020204" pitchFamily="34" charset="0"/>
                <a:cs typeface="Arial" panose="020B0604020202020204" pitchFamily="34" charset="0"/>
              </a:rPr>
              <a:t>@LeedsUniCareers</a:t>
            </a:r>
          </a:p>
        </p:txBody>
      </p:sp>
      <p:sp>
        <p:nvSpPr>
          <p:cNvPr id="14" name="Text Placeholder 3">
            <a:extLst>
              <a:ext uri="{FF2B5EF4-FFF2-40B4-BE49-F238E27FC236}">
                <a16:creationId xmlns:a16="http://schemas.microsoft.com/office/drawing/2014/main" id="{7C14ED85-A429-0C04-09A7-5CB776830604}"/>
              </a:ext>
            </a:extLst>
          </p:cNvPr>
          <p:cNvSpPr>
            <a:spLocks noGrp="1"/>
          </p:cNvSpPr>
          <p:nvPr>
            <p:ph type="body" sz="quarter" idx="13"/>
          </p:nvPr>
        </p:nvSpPr>
        <p:spPr>
          <a:xfrm>
            <a:off x="1230923" y="2101363"/>
            <a:ext cx="10410092" cy="2453053"/>
          </a:xfrm>
          <a:prstGeom prst="rect">
            <a:avLst/>
          </a:prstGeom>
          <a:noFill/>
          <a:ln>
            <a:noFill/>
          </a:ln>
        </p:spPr>
        <p:txBody>
          <a:bodyPr/>
          <a:lstStyle>
            <a:lvl1pPr marL="0" indent="0">
              <a:buNone/>
              <a:defRPr sz="4000" b="1">
                <a:solidFill>
                  <a:sysClr val="windowText" lastClr="000000"/>
                </a:solidFill>
                <a:latin typeface="Arial" panose="020B0604020202020204" pitchFamily="34" charset="0"/>
                <a:cs typeface="Arial" panose="020B0604020202020204" pitchFamily="34" charset="0"/>
              </a:defRPr>
            </a:lvl1pPr>
            <a:lvl2pPr marL="457200" indent="0">
              <a:buNone/>
              <a:defRPr sz="3600" b="1">
                <a:solidFill>
                  <a:sysClr val="windowText" lastClr="000000"/>
                </a:solidFill>
                <a:latin typeface="Arial" panose="020B0604020202020204" pitchFamily="34" charset="0"/>
                <a:cs typeface="Arial" panose="020B0604020202020204" pitchFamily="34" charset="0"/>
              </a:defRPr>
            </a:lvl2pPr>
            <a:lvl3pPr marL="914400" indent="0">
              <a:buNone/>
              <a:defRPr sz="3200" b="1">
                <a:solidFill>
                  <a:sysClr val="windowText" lastClr="000000"/>
                </a:solidFill>
                <a:latin typeface="Arial" panose="020B0604020202020204" pitchFamily="34" charset="0"/>
                <a:cs typeface="Arial" panose="020B0604020202020204" pitchFamily="34" charset="0"/>
              </a:defRPr>
            </a:lvl3pPr>
            <a:lvl4pPr marL="1371600" indent="0">
              <a:buNone/>
              <a:defRPr sz="2800" b="1">
                <a:solidFill>
                  <a:sysClr val="windowText" lastClr="000000"/>
                </a:solidFill>
                <a:latin typeface="Arial" panose="020B0604020202020204" pitchFamily="34" charset="0"/>
                <a:cs typeface="Arial" panose="020B0604020202020204" pitchFamily="34" charset="0"/>
              </a:defRPr>
            </a:lvl4pPr>
            <a:lvl5pPr marL="1828800" indent="0">
              <a:buNone/>
              <a:defRPr sz="2800" b="1">
                <a:solidFill>
                  <a:sysClr val="windowText" lastClr="000000"/>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73786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5019AD5-386A-4C49-BFCC-8D959F236844}"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F930E1-78CA-4EFD-AA01-37EF00659F91}" type="slidenum">
              <a:rPr lang="en-GB" smtClean="0"/>
              <a:t>‹#›</a:t>
            </a:fld>
            <a:endParaRPr lang="en-GB"/>
          </a:p>
        </p:txBody>
      </p:sp>
    </p:spTree>
    <p:extLst>
      <p:ext uri="{BB962C8B-B14F-4D97-AF65-F5344CB8AC3E}">
        <p14:creationId xmlns:p14="http://schemas.microsoft.com/office/powerpoint/2010/main" val="1620945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019AD5-386A-4C49-BFCC-8D959F236844}"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F930E1-78CA-4EFD-AA01-37EF00659F91}" type="slidenum">
              <a:rPr lang="en-GB" smtClean="0"/>
              <a:t>‹#›</a:t>
            </a:fld>
            <a:endParaRPr lang="en-GB"/>
          </a:p>
        </p:txBody>
      </p:sp>
    </p:spTree>
    <p:extLst>
      <p:ext uri="{BB962C8B-B14F-4D97-AF65-F5344CB8AC3E}">
        <p14:creationId xmlns:p14="http://schemas.microsoft.com/office/powerpoint/2010/main" val="383975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71266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019AD5-386A-4C49-BFCC-8D959F236844}"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F930E1-78CA-4EFD-AA01-37EF00659F91}" type="slidenum">
              <a:rPr lang="en-GB" smtClean="0"/>
              <a:t>‹#›</a:t>
            </a:fld>
            <a:endParaRPr lang="en-GB"/>
          </a:p>
        </p:txBody>
      </p:sp>
    </p:spTree>
    <p:extLst>
      <p:ext uri="{BB962C8B-B14F-4D97-AF65-F5344CB8AC3E}">
        <p14:creationId xmlns:p14="http://schemas.microsoft.com/office/powerpoint/2010/main" val="1923039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5019AD5-386A-4C49-BFCC-8D959F236844}"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F930E1-78CA-4EFD-AA01-37EF00659F91}" type="slidenum">
              <a:rPr lang="en-GB" smtClean="0"/>
              <a:t>‹#›</a:t>
            </a:fld>
            <a:endParaRPr lang="en-GB"/>
          </a:p>
        </p:txBody>
      </p:sp>
    </p:spTree>
    <p:extLst>
      <p:ext uri="{BB962C8B-B14F-4D97-AF65-F5344CB8AC3E}">
        <p14:creationId xmlns:p14="http://schemas.microsoft.com/office/powerpoint/2010/main" val="3618529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5019AD5-386A-4C49-BFCC-8D959F236844}" type="datetimeFigureOut">
              <a:rPr lang="en-GB" smtClean="0"/>
              <a:t>10/09/2024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F930E1-78CA-4EFD-AA01-37EF00659F91}" type="slidenum">
              <a:rPr lang="en-GB" smtClean="0"/>
              <a:t>‹#›</a:t>
            </a:fld>
            <a:endParaRPr lang="en-GB"/>
          </a:p>
        </p:txBody>
      </p:sp>
    </p:spTree>
    <p:extLst>
      <p:ext uri="{BB962C8B-B14F-4D97-AF65-F5344CB8AC3E}">
        <p14:creationId xmlns:p14="http://schemas.microsoft.com/office/powerpoint/2010/main" val="3581503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019AD5-386A-4C49-BFCC-8D959F236844}" type="datetimeFigureOut">
              <a:rPr lang="en-GB" smtClean="0"/>
              <a:t>10/09/2024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F930E1-78CA-4EFD-AA01-37EF00659F91}" type="slidenum">
              <a:rPr lang="en-GB" smtClean="0"/>
              <a:t>‹#›</a:t>
            </a:fld>
            <a:endParaRPr lang="en-GB"/>
          </a:p>
        </p:txBody>
      </p:sp>
    </p:spTree>
    <p:extLst>
      <p:ext uri="{BB962C8B-B14F-4D97-AF65-F5344CB8AC3E}">
        <p14:creationId xmlns:p14="http://schemas.microsoft.com/office/powerpoint/2010/main" val="1924916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19AD5-386A-4C49-BFCC-8D959F236844}" type="datetimeFigureOut">
              <a:rPr lang="en-GB" smtClean="0"/>
              <a:t>10/09/2024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F930E1-78CA-4EFD-AA01-37EF00659F91}" type="slidenum">
              <a:rPr lang="en-GB" smtClean="0"/>
              <a:t>‹#›</a:t>
            </a:fld>
            <a:endParaRPr lang="en-GB"/>
          </a:p>
        </p:txBody>
      </p:sp>
    </p:spTree>
    <p:extLst>
      <p:ext uri="{BB962C8B-B14F-4D97-AF65-F5344CB8AC3E}">
        <p14:creationId xmlns:p14="http://schemas.microsoft.com/office/powerpoint/2010/main" val="3582965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019AD5-386A-4C49-BFCC-8D959F236844}"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F930E1-78CA-4EFD-AA01-37EF00659F91}" type="slidenum">
              <a:rPr lang="en-GB" smtClean="0"/>
              <a:t>‹#›</a:t>
            </a:fld>
            <a:endParaRPr lang="en-GB"/>
          </a:p>
        </p:txBody>
      </p:sp>
    </p:spTree>
    <p:extLst>
      <p:ext uri="{BB962C8B-B14F-4D97-AF65-F5344CB8AC3E}">
        <p14:creationId xmlns:p14="http://schemas.microsoft.com/office/powerpoint/2010/main" val="3504284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019AD5-386A-4C49-BFCC-8D959F236844}"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F930E1-78CA-4EFD-AA01-37EF00659F91}" type="slidenum">
              <a:rPr lang="en-GB" smtClean="0"/>
              <a:t>‹#›</a:t>
            </a:fld>
            <a:endParaRPr lang="en-GB"/>
          </a:p>
        </p:txBody>
      </p:sp>
    </p:spTree>
    <p:extLst>
      <p:ext uri="{BB962C8B-B14F-4D97-AF65-F5344CB8AC3E}">
        <p14:creationId xmlns:p14="http://schemas.microsoft.com/office/powerpoint/2010/main" val="2865152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019AD5-386A-4C49-BFCC-8D959F236844}"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F930E1-78CA-4EFD-AA01-37EF00659F91}" type="slidenum">
              <a:rPr lang="en-GB" smtClean="0"/>
              <a:t>‹#›</a:t>
            </a:fld>
            <a:endParaRPr lang="en-GB"/>
          </a:p>
        </p:txBody>
      </p:sp>
    </p:spTree>
    <p:extLst>
      <p:ext uri="{BB962C8B-B14F-4D97-AF65-F5344CB8AC3E}">
        <p14:creationId xmlns:p14="http://schemas.microsoft.com/office/powerpoint/2010/main" val="1794788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019AD5-386A-4C49-BFCC-8D959F236844}"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F930E1-78CA-4EFD-AA01-37EF00659F91}" type="slidenum">
              <a:rPr lang="en-GB" smtClean="0"/>
              <a:t>‹#›</a:t>
            </a:fld>
            <a:endParaRPr lang="en-GB"/>
          </a:p>
        </p:txBody>
      </p:sp>
    </p:spTree>
    <p:extLst>
      <p:ext uri="{BB962C8B-B14F-4D97-AF65-F5344CB8AC3E}">
        <p14:creationId xmlns:p14="http://schemas.microsoft.com/office/powerpoint/2010/main" val="3533632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15E4873-EBD9-45C5-957A-439F19626164}"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BA8474-ED47-4A2D-9DEE-53CC356F0280}" type="slidenum">
              <a:rPr lang="en-GB" smtClean="0"/>
              <a:t>‹#›</a:t>
            </a:fld>
            <a:endParaRPr lang="en-GB"/>
          </a:p>
        </p:txBody>
      </p:sp>
    </p:spTree>
    <p:extLst>
      <p:ext uri="{BB962C8B-B14F-4D97-AF65-F5344CB8AC3E}">
        <p14:creationId xmlns:p14="http://schemas.microsoft.com/office/powerpoint/2010/main" val="400737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45795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5E4873-EBD9-45C5-957A-439F19626164}"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BA8474-ED47-4A2D-9DEE-53CC356F0280}" type="slidenum">
              <a:rPr lang="en-GB" smtClean="0"/>
              <a:t>‹#›</a:t>
            </a:fld>
            <a:endParaRPr lang="en-GB"/>
          </a:p>
        </p:txBody>
      </p:sp>
    </p:spTree>
    <p:extLst>
      <p:ext uri="{BB962C8B-B14F-4D97-AF65-F5344CB8AC3E}">
        <p14:creationId xmlns:p14="http://schemas.microsoft.com/office/powerpoint/2010/main" val="29367382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5E4873-EBD9-45C5-957A-439F19626164}"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BA8474-ED47-4A2D-9DEE-53CC356F0280}" type="slidenum">
              <a:rPr lang="en-GB" smtClean="0"/>
              <a:t>‹#›</a:t>
            </a:fld>
            <a:endParaRPr lang="en-GB"/>
          </a:p>
        </p:txBody>
      </p:sp>
    </p:spTree>
    <p:extLst>
      <p:ext uri="{BB962C8B-B14F-4D97-AF65-F5344CB8AC3E}">
        <p14:creationId xmlns:p14="http://schemas.microsoft.com/office/powerpoint/2010/main" val="3420692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15E4873-EBD9-45C5-957A-439F19626164}"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BA8474-ED47-4A2D-9DEE-53CC356F0280}" type="slidenum">
              <a:rPr lang="en-GB" smtClean="0"/>
              <a:t>‹#›</a:t>
            </a:fld>
            <a:endParaRPr lang="en-GB"/>
          </a:p>
        </p:txBody>
      </p:sp>
    </p:spTree>
    <p:extLst>
      <p:ext uri="{BB962C8B-B14F-4D97-AF65-F5344CB8AC3E}">
        <p14:creationId xmlns:p14="http://schemas.microsoft.com/office/powerpoint/2010/main" val="990673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15E4873-EBD9-45C5-957A-439F19626164}" type="datetimeFigureOut">
              <a:rPr lang="en-GB" smtClean="0"/>
              <a:t>10/09/2024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BA8474-ED47-4A2D-9DEE-53CC356F0280}" type="slidenum">
              <a:rPr lang="en-GB" smtClean="0"/>
              <a:t>‹#›</a:t>
            </a:fld>
            <a:endParaRPr lang="en-GB"/>
          </a:p>
        </p:txBody>
      </p:sp>
    </p:spTree>
    <p:extLst>
      <p:ext uri="{BB962C8B-B14F-4D97-AF65-F5344CB8AC3E}">
        <p14:creationId xmlns:p14="http://schemas.microsoft.com/office/powerpoint/2010/main" val="3830653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15E4873-EBD9-45C5-957A-439F19626164}" type="datetimeFigureOut">
              <a:rPr lang="en-GB" smtClean="0"/>
              <a:t>10/09/2024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BA8474-ED47-4A2D-9DEE-53CC356F0280}" type="slidenum">
              <a:rPr lang="en-GB" smtClean="0"/>
              <a:t>‹#›</a:t>
            </a:fld>
            <a:endParaRPr lang="en-GB"/>
          </a:p>
        </p:txBody>
      </p:sp>
    </p:spTree>
    <p:extLst>
      <p:ext uri="{BB962C8B-B14F-4D97-AF65-F5344CB8AC3E}">
        <p14:creationId xmlns:p14="http://schemas.microsoft.com/office/powerpoint/2010/main" val="3012466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E4873-EBD9-45C5-957A-439F19626164}" type="datetimeFigureOut">
              <a:rPr lang="en-GB" smtClean="0"/>
              <a:t>10/09/2024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BA8474-ED47-4A2D-9DEE-53CC356F0280}" type="slidenum">
              <a:rPr lang="en-GB" smtClean="0"/>
              <a:t>‹#›</a:t>
            </a:fld>
            <a:endParaRPr lang="en-GB"/>
          </a:p>
        </p:txBody>
      </p:sp>
    </p:spTree>
    <p:extLst>
      <p:ext uri="{BB962C8B-B14F-4D97-AF65-F5344CB8AC3E}">
        <p14:creationId xmlns:p14="http://schemas.microsoft.com/office/powerpoint/2010/main" val="4132715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5E4873-EBD9-45C5-957A-439F19626164}"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BA8474-ED47-4A2D-9DEE-53CC356F0280}" type="slidenum">
              <a:rPr lang="en-GB" smtClean="0"/>
              <a:t>‹#›</a:t>
            </a:fld>
            <a:endParaRPr lang="en-GB"/>
          </a:p>
        </p:txBody>
      </p:sp>
    </p:spTree>
    <p:extLst>
      <p:ext uri="{BB962C8B-B14F-4D97-AF65-F5344CB8AC3E}">
        <p14:creationId xmlns:p14="http://schemas.microsoft.com/office/powerpoint/2010/main" val="708891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5E4873-EBD9-45C5-957A-439F19626164}"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BA8474-ED47-4A2D-9DEE-53CC356F0280}" type="slidenum">
              <a:rPr lang="en-GB" smtClean="0"/>
              <a:t>‹#›</a:t>
            </a:fld>
            <a:endParaRPr lang="en-GB"/>
          </a:p>
        </p:txBody>
      </p:sp>
    </p:spTree>
    <p:extLst>
      <p:ext uri="{BB962C8B-B14F-4D97-AF65-F5344CB8AC3E}">
        <p14:creationId xmlns:p14="http://schemas.microsoft.com/office/powerpoint/2010/main" val="2940708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5E4873-EBD9-45C5-957A-439F19626164}"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BA8474-ED47-4A2D-9DEE-53CC356F0280}" type="slidenum">
              <a:rPr lang="en-GB" smtClean="0"/>
              <a:t>‹#›</a:t>
            </a:fld>
            <a:endParaRPr lang="en-GB"/>
          </a:p>
        </p:txBody>
      </p:sp>
    </p:spTree>
    <p:extLst>
      <p:ext uri="{BB962C8B-B14F-4D97-AF65-F5344CB8AC3E}">
        <p14:creationId xmlns:p14="http://schemas.microsoft.com/office/powerpoint/2010/main" val="4025025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5E4873-EBD9-45C5-957A-439F19626164}"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BA8474-ED47-4A2D-9DEE-53CC356F0280}" type="slidenum">
              <a:rPr lang="en-GB" smtClean="0"/>
              <a:t>‹#›</a:t>
            </a:fld>
            <a:endParaRPr lang="en-GB"/>
          </a:p>
        </p:txBody>
      </p:sp>
    </p:spTree>
    <p:extLst>
      <p:ext uri="{BB962C8B-B14F-4D97-AF65-F5344CB8AC3E}">
        <p14:creationId xmlns:p14="http://schemas.microsoft.com/office/powerpoint/2010/main" val="2018488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388718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8097-A2FA-D6F8-848F-55E76C50E3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6B11D2-4091-6C12-640C-2A5E8F7946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B5DC9A-EA93-C6BA-5AD9-24F2A2077F42}"/>
              </a:ext>
            </a:extLst>
          </p:cNvPr>
          <p:cNvSpPr>
            <a:spLocks noGrp="1"/>
          </p:cNvSpPr>
          <p:nvPr>
            <p:ph type="dt" sz="half" idx="10"/>
          </p:nvPr>
        </p:nvSpPr>
        <p:spPr/>
        <p:txBody>
          <a:bodyPr/>
          <a:lstStyle/>
          <a:p>
            <a:fld id="{22BF7DD0-65C5-4AC7-82A5-861C05609DD9}" type="datetime1">
              <a:rPr lang="en-GB" smtClean="0"/>
              <a:t>10/09/2024</a:t>
            </a:fld>
            <a:endParaRPr lang="en-GB"/>
          </a:p>
        </p:txBody>
      </p:sp>
      <p:sp>
        <p:nvSpPr>
          <p:cNvPr id="5" name="Footer Placeholder 4">
            <a:extLst>
              <a:ext uri="{FF2B5EF4-FFF2-40B4-BE49-F238E27FC236}">
                <a16:creationId xmlns:a16="http://schemas.microsoft.com/office/drawing/2014/main" id="{2B824B03-E935-FBFC-5A72-BEF1F58D79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C7DF43-B13A-6CF5-DFA9-759845DA4224}"/>
              </a:ext>
            </a:extLst>
          </p:cNvPr>
          <p:cNvSpPr>
            <a:spLocks noGrp="1"/>
          </p:cNvSpPr>
          <p:nvPr>
            <p:ph type="sldNum" sz="quarter" idx="12"/>
          </p:nvPr>
        </p:nvSpPr>
        <p:spPr>
          <a:xfrm>
            <a:off x="-17419" y="6492875"/>
            <a:ext cx="531607" cy="365125"/>
          </a:xfrm>
        </p:spPr>
        <p:txBody>
          <a:bodyPr/>
          <a:lstStyle>
            <a:lvl1pPr>
              <a:defRPr>
                <a:solidFill>
                  <a:schemeClr val="bg1"/>
                </a:solidFill>
              </a:defRPr>
            </a:lvl1pPr>
          </a:lstStyle>
          <a:p>
            <a:fld id="{41DC1269-4FF1-4E69-84CE-6F8560F9A7DF}" type="slidenum">
              <a:rPr lang="en-GB" smtClean="0"/>
              <a:pPr/>
              <a:t>‹#›</a:t>
            </a:fld>
            <a:endParaRPr lang="en-GB"/>
          </a:p>
        </p:txBody>
      </p:sp>
    </p:spTree>
    <p:extLst>
      <p:ext uri="{BB962C8B-B14F-4D97-AF65-F5344CB8AC3E}">
        <p14:creationId xmlns:p14="http://schemas.microsoft.com/office/powerpoint/2010/main" val="3771516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5857A-640E-188E-1A8B-DD6C16A1C1EE}"/>
              </a:ext>
            </a:extLst>
          </p:cNvPr>
          <p:cNvSpPr>
            <a:spLocks noGrp="1"/>
          </p:cNvSpPr>
          <p:nvPr>
            <p:ph type="title"/>
          </p:nvPr>
        </p:nvSpPr>
        <p:spPr/>
        <p:txBody>
          <a:bodyPr/>
          <a:lstStyle>
            <a:lvl1pPr algn="ct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C1768A-C96B-BC95-9848-E0A9F32BAC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F122D0-70E8-13CB-6941-F7570AC2C596}"/>
              </a:ext>
            </a:extLst>
          </p:cNvPr>
          <p:cNvSpPr>
            <a:spLocks noGrp="1"/>
          </p:cNvSpPr>
          <p:nvPr>
            <p:ph type="dt" sz="half" idx="10"/>
          </p:nvPr>
        </p:nvSpPr>
        <p:spPr/>
        <p:txBody>
          <a:bodyPr/>
          <a:lstStyle/>
          <a:p>
            <a:fld id="{E828590A-5E76-41FF-8601-39731BCB9D65}" type="datetime1">
              <a:rPr lang="en-GB" smtClean="0"/>
              <a:t>10/09/2024</a:t>
            </a:fld>
            <a:endParaRPr lang="en-GB"/>
          </a:p>
        </p:txBody>
      </p:sp>
      <p:sp>
        <p:nvSpPr>
          <p:cNvPr id="5" name="Footer Placeholder 4">
            <a:extLst>
              <a:ext uri="{FF2B5EF4-FFF2-40B4-BE49-F238E27FC236}">
                <a16:creationId xmlns:a16="http://schemas.microsoft.com/office/drawing/2014/main" id="{88E78B85-CC46-8E55-3CA8-A15AE57CBC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7D8FCA-EB75-00F0-8104-C6B2490707BF}"/>
              </a:ext>
            </a:extLst>
          </p:cNvPr>
          <p:cNvSpPr>
            <a:spLocks noGrp="1"/>
          </p:cNvSpPr>
          <p:nvPr>
            <p:ph type="sldNum" sz="quarter" idx="12"/>
          </p:nvPr>
        </p:nvSpPr>
        <p:spPr/>
        <p:txBody>
          <a:bodyPr/>
          <a:lstStyle/>
          <a:p>
            <a:fld id="{41DC1269-4FF1-4E69-84CE-6F8560F9A7DF}" type="slidenum">
              <a:rPr lang="en-GB" smtClean="0"/>
              <a:t>‹#›</a:t>
            </a:fld>
            <a:endParaRPr lang="en-GB"/>
          </a:p>
        </p:txBody>
      </p:sp>
    </p:spTree>
    <p:extLst>
      <p:ext uri="{BB962C8B-B14F-4D97-AF65-F5344CB8AC3E}">
        <p14:creationId xmlns:p14="http://schemas.microsoft.com/office/powerpoint/2010/main" val="14780560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7D86-017C-D9C1-244D-12A9AF2049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A1FFC0-A946-286B-F166-A8F2ED187B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899D1A-A769-0D9B-A366-ECAE787F1064}"/>
              </a:ext>
            </a:extLst>
          </p:cNvPr>
          <p:cNvSpPr>
            <a:spLocks noGrp="1"/>
          </p:cNvSpPr>
          <p:nvPr>
            <p:ph type="dt" sz="half" idx="10"/>
          </p:nvPr>
        </p:nvSpPr>
        <p:spPr/>
        <p:txBody>
          <a:bodyPr/>
          <a:lstStyle/>
          <a:p>
            <a:fld id="{D0055933-0B48-4E25-A046-CABDD36873F2}" type="datetime1">
              <a:rPr lang="en-GB" smtClean="0"/>
              <a:t>10/09/2024</a:t>
            </a:fld>
            <a:endParaRPr lang="en-GB"/>
          </a:p>
        </p:txBody>
      </p:sp>
      <p:sp>
        <p:nvSpPr>
          <p:cNvPr id="5" name="Footer Placeholder 4">
            <a:extLst>
              <a:ext uri="{FF2B5EF4-FFF2-40B4-BE49-F238E27FC236}">
                <a16:creationId xmlns:a16="http://schemas.microsoft.com/office/drawing/2014/main" id="{F1D611D4-5059-764E-7C81-EF5BFAC4EB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A93484-07DD-FAF1-30AA-CF45396FCCEC}"/>
              </a:ext>
            </a:extLst>
          </p:cNvPr>
          <p:cNvSpPr>
            <a:spLocks noGrp="1"/>
          </p:cNvSpPr>
          <p:nvPr>
            <p:ph type="sldNum" sz="quarter" idx="12"/>
          </p:nvPr>
        </p:nvSpPr>
        <p:spPr/>
        <p:txBody>
          <a:bodyPr/>
          <a:lstStyle/>
          <a:p>
            <a:fld id="{41DC1269-4FF1-4E69-84CE-6F8560F9A7DF}" type="slidenum">
              <a:rPr lang="en-GB" smtClean="0"/>
              <a:t>‹#›</a:t>
            </a:fld>
            <a:endParaRPr lang="en-GB"/>
          </a:p>
        </p:txBody>
      </p:sp>
    </p:spTree>
    <p:extLst>
      <p:ext uri="{BB962C8B-B14F-4D97-AF65-F5344CB8AC3E}">
        <p14:creationId xmlns:p14="http://schemas.microsoft.com/office/powerpoint/2010/main" val="1877245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2D18-3DAD-0CB6-179F-8AEE48122335}"/>
              </a:ext>
            </a:extLst>
          </p:cNvPr>
          <p:cNvSpPr>
            <a:spLocks noGrp="1"/>
          </p:cNvSpPr>
          <p:nvPr>
            <p:ph type="title"/>
          </p:nvPr>
        </p:nvSpPr>
        <p:spPr/>
        <p:txBody>
          <a:bodyPr/>
          <a:lstStyle>
            <a:lvl1pPr algn="ct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0826F1-2323-7555-8BE1-7C50A99ECA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507D594-15EC-DB71-063A-1309706D43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03DD36-7067-9567-3C2D-6FC3C8242CBB}"/>
              </a:ext>
            </a:extLst>
          </p:cNvPr>
          <p:cNvSpPr>
            <a:spLocks noGrp="1"/>
          </p:cNvSpPr>
          <p:nvPr>
            <p:ph type="dt" sz="half" idx="10"/>
          </p:nvPr>
        </p:nvSpPr>
        <p:spPr/>
        <p:txBody>
          <a:bodyPr/>
          <a:lstStyle/>
          <a:p>
            <a:fld id="{A05326DE-1033-4083-B169-D9AF8C09A1FE}" type="datetime1">
              <a:rPr lang="en-GB" smtClean="0"/>
              <a:t>10/09/2024</a:t>
            </a:fld>
            <a:endParaRPr lang="en-GB"/>
          </a:p>
        </p:txBody>
      </p:sp>
      <p:sp>
        <p:nvSpPr>
          <p:cNvPr id="6" name="Footer Placeholder 5">
            <a:extLst>
              <a:ext uri="{FF2B5EF4-FFF2-40B4-BE49-F238E27FC236}">
                <a16:creationId xmlns:a16="http://schemas.microsoft.com/office/drawing/2014/main" id="{DDE0E122-C3A9-2A97-8EDA-3528343343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DEFF8D-402B-1C6D-CCD2-AC8623E9DD62}"/>
              </a:ext>
            </a:extLst>
          </p:cNvPr>
          <p:cNvSpPr>
            <a:spLocks noGrp="1"/>
          </p:cNvSpPr>
          <p:nvPr>
            <p:ph type="sldNum" sz="quarter" idx="12"/>
          </p:nvPr>
        </p:nvSpPr>
        <p:spPr/>
        <p:txBody>
          <a:bodyPr/>
          <a:lstStyle/>
          <a:p>
            <a:fld id="{41DC1269-4FF1-4E69-84CE-6F8560F9A7DF}" type="slidenum">
              <a:rPr lang="en-GB" smtClean="0"/>
              <a:t>‹#›</a:t>
            </a:fld>
            <a:endParaRPr lang="en-GB"/>
          </a:p>
        </p:txBody>
      </p:sp>
    </p:spTree>
    <p:extLst>
      <p:ext uri="{BB962C8B-B14F-4D97-AF65-F5344CB8AC3E}">
        <p14:creationId xmlns:p14="http://schemas.microsoft.com/office/powerpoint/2010/main" val="32676887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0CE2-E2E6-5BCE-4975-D3E6DFDC87CF}"/>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6F340F-97CA-1700-CD34-792915A06385}"/>
              </a:ext>
            </a:extLst>
          </p:cNvPr>
          <p:cNvSpPr>
            <a:spLocks noGrp="1"/>
          </p:cNvSpPr>
          <p:nvPr>
            <p:ph type="body" idx="1"/>
          </p:nvPr>
        </p:nvSpPr>
        <p:spPr>
          <a:xfrm>
            <a:off x="839788" y="1681163"/>
            <a:ext cx="5157787" cy="823912"/>
          </a:xfrm>
        </p:spPr>
        <p:txBody>
          <a:bodyPr anchor="b"/>
          <a:lstStyle>
            <a:lvl1pPr marL="0" indent="0">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FA5D64-586D-27A6-789A-C21BA33667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595328C-CF7D-241C-E0FB-D9FECBD3CDAD}"/>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29B468-9118-8A64-7CB3-F2F95875D0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298E02-635D-0CA2-8514-D49A7B32F43F}"/>
              </a:ext>
            </a:extLst>
          </p:cNvPr>
          <p:cNvSpPr>
            <a:spLocks noGrp="1"/>
          </p:cNvSpPr>
          <p:nvPr>
            <p:ph type="dt" sz="half" idx="10"/>
          </p:nvPr>
        </p:nvSpPr>
        <p:spPr/>
        <p:txBody>
          <a:bodyPr/>
          <a:lstStyle/>
          <a:p>
            <a:fld id="{5C53A04F-84F8-490D-BF25-4171DB351C1D}" type="datetime1">
              <a:rPr lang="en-GB" smtClean="0"/>
              <a:t>10/09/2024</a:t>
            </a:fld>
            <a:endParaRPr lang="en-GB"/>
          </a:p>
        </p:txBody>
      </p:sp>
      <p:sp>
        <p:nvSpPr>
          <p:cNvPr id="8" name="Footer Placeholder 7">
            <a:extLst>
              <a:ext uri="{FF2B5EF4-FFF2-40B4-BE49-F238E27FC236}">
                <a16:creationId xmlns:a16="http://schemas.microsoft.com/office/drawing/2014/main" id="{26C4F7C5-A9A6-F883-A92B-0CA4FE1B63E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FF5A00-F818-A081-FC72-C8E0EAF1BC2D}"/>
              </a:ext>
            </a:extLst>
          </p:cNvPr>
          <p:cNvSpPr>
            <a:spLocks noGrp="1"/>
          </p:cNvSpPr>
          <p:nvPr>
            <p:ph type="sldNum" sz="quarter" idx="12"/>
          </p:nvPr>
        </p:nvSpPr>
        <p:spPr/>
        <p:txBody>
          <a:bodyPr/>
          <a:lstStyle/>
          <a:p>
            <a:fld id="{41DC1269-4FF1-4E69-84CE-6F8560F9A7DF}" type="slidenum">
              <a:rPr lang="en-GB" smtClean="0"/>
              <a:t>‹#›</a:t>
            </a:fld>
            <a:endParaRPr lang="en-GB"/>
          </a:p>
        </p:txBody>
      </p:sp>
    </p:spTree>
    <p:extLst>
      <p:ext uri="{BB962C8B-B14F-4D97-AF65-F5344CB8AC3E}">
        <p14:creationId xmlns:p14="http://schemas.microsoft.com/office/powerpoint/2010/main" val="1608599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15D9-1007-7E55-B390-4F3B36EEC4F9}"/>
              </a:ext>
            </a:extLst>
          </p:cNvPr>
          <p:cNvSpPr>
            <a:spLocks noGrp="1"/>
          </p:cNvSpPr>
          <p:nvPr>
            <p:ph type="title"/>
          </p:nvPr>
        </p:nvSpPr>
        <p:spPr/>
        <p:txBody>
          <a:bodyPr/>
          <a:lstStyle>
            <a:lvl1pPr algn="ctr">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C87FF8CA-9FD7-04E0-0169-E561F23AB12A}"/>
              </a:ext>
            </a:extLst>
          </p:cNvPr>
          <p:cNvSpPr>
            <a:spLocks noGrp="1"/>
          </p:cNvSpPr>
          <p:nvPr>
            <p:ph type="dt" sz="half" idx="10"/>
          </p:nvPr>
        </p:nvSpPr>
        <p:spPr/>
        <p:txBody>
          <a:bodyPr/>
          <a:lstStyle/>
          <a:p>
            <a:fld id="{DB5B12D4-A038-4DA5-91D5-B0C3E5261168}" type="datetime1">
              <a:rPr lang="en-GB" smtClean="0"/>
              <a:t>10/09/2024</a:t>
            </a:fld>
            <a:endParaRPr lang="en-GB"/>
          </a:p>
        </p:txBody>
      </p:sp>
      <p:sp>
        <p:nvSpPr>
          <p:cNvPr id="4" name="Footer Placeholder 3">
            <a:extLst>
              <a:ext uri="{FF2B5EF4-FFF2-40B4-BE49-F238E27FC236}">
                <a16:creationId xmlns:a16="http://schemas.microsoft.com/office/drawing/2014/main" id="{8F1C2E35-7A62-95E3-D243-4868ED30A5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279A2A-7672-CA50-9C50-8C5E25834F87}"/>
              </a:ext>
            </a:extLst>
          </p:cNvPr>
          <p:cNvSpPr>
            <a:spLocks noGrp="1"/>
          </p:cNvSpPr>
          <p:nvPr>
            <p:ph type="sldNum" sz="quarter" idx="12"/>
          </p:nvPr>
        </p:nvSpPr>
        <p:spPr/>
        <p:txBody>
          <a:bodyPr/>
          <a:lstStyle/>
          <a:p>
            <a:fld id="{41DC1269-4FF1-4E69-84CE-6F8560F9A7DF}" type="slidenum">
              <a:rPr lang="en-GB" smtClean="0"/>
              <a:t>‹#›</a:t>
            </a:fld>
            <a:endParaRPr lang="en-GB"/>
          </a:p>
        </p:txBody>
      </p:sp>
    </p:spTree>
    <p:extLst>
      <p:ext uri="{BB962C8B-B14F-4D97-AF65-F5344CB8AC3E}">
        <p14:creationId xmlns:p14="http://schemas.microsoft.com/office/powerpoint/2010/main" val="4586205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CB312C-20ED-7BC6-36B9-391ECC9EA4D2}"/>
              </a:ext>
            </a:extLst>
          </p:cNvPr>
          <p:cNvSpPr>
            <a:spLocks noGrp="1"/>
          </p:cNvSpPr>
          <p:nvPr>
            <p:ph type="dt" sz="half" idx="10"/>
          </p:nvPr>
        </p:nvSpPr>
        <p:spPr/>
        <p:txBody>
          <a:bodyPr/>
          <a:lstStyle/>
          <a:p>
            <a:fld id="{65AB17A4-F9C4-46FB-9EB5-E390E03301F2}" type="datetime1">
              <a:rPr lang="en-GB" smtClean="0"/>
              <a:t>10/09/2024</a:t>
            </a:fld>
            <a:endParaRPr lang="en-GB"/>
          </a:p>
        </p:txBody>
      </p:sp>
      <p:sp>
        <p:nvSpPr>
          <p:cNvPr id="3" name="Footer Placeholder 2">
            <a:extLst>
              <a:ext uri="{FF2B5EF4-FFF2-40B4-BE49-F238E27FC236}">
                <a16:creationId xmlns:a16="http://schemas.microsoft.com/office/drawing/2014/main" id="{E7CBDADA-E242-233D-B3BA-7009905D6A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07D51D6-6CC2-D8A7-0F8F-490F70FCB3DA}"/>
              </a:ext>
            </a:extLst>
          </p:cNvPr>
          <p:cNvSpPr>
            <a:spLocks noGrp="1"/>
          </p:cNvSpPr>
          <p:nvPr>
            <p:ph type="sldNum" sz="quarter" idx="12"/>
          </p:nvPr>
        </p:nvSpPr>
        <p:spPr/>
        <p:txBody>
          <a:bodyPr/>
          <a:lstStyle/>
          <a:p>
            <a:fld id="{41DC1269-4FF1-4E69-84CE-6F8560F9A7DF}" type="slidenum">
              <a:rPr lang="en-GB" smtClean="0"/>
              <a:t>‹#›</a:t>
            </a:fld>
            <a:endParaRPr lang="en-GB"/>
          </a:p>
        </p:txBody>
      </p:sp>
    </p:spTree>
    <p:extLst>
      <p:ext uri="{BB962C8B-B14F-4D97-AF65-F5344CB8AC3E}">
        <p14:creationId xmlns:p14="http://schemas.microsoft.com/office/powerpoint/2010/main" val="10101769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6C75-81C3-3C21-62A4-632E5BAA400E}"/>
              </a:ext>
            </a:extLst>
          </p:cNvPr>
          <p:cNvSpPr>
            <a:spLocks noGrp="1"/>
          </p:cNvSpPr>
          <p:nvPr>
            <p:ph type="title"/>
          </p:nvPr>
        </p:nvSpPr>
        <p:spPr>
          <a:xfrm>
            <a:off x="839788" y="457200"/>
            <a:ext cx="3932237" cy="1600200"/>
          </a:xfrm>
        </p:spPr>
        <p:txBody>
          <a:bodyPr anchor="b"/>
          <a:lstStyle>
            <a:lvl1pPr algn="ct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D42EF6-8FCA-ED85-423E-A42A010CD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930EA2-0BC2-6166-2316-5A9DC795F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04CC11-D2AB-D1E5-EBA2-2DD95574B7F5}"/>
              </a:ext>
            </a:extLst>
          </p:cNvPr>
          <p:cNvSpPr>
            <a:spLocks noGrp="1"/>
          </p:cNvSpPr>
          <p:nvPr>
            <p:ph type="dt" sz="half" idx="10"/>
          </p:nvPr>
        </p:nvSpPr>
        <p:spPr/>
        <p:txBody>
          <a:bodyPr/>
          <a:lstStyle/>
          <a:p>
            <a:fld id="{AAE8BE7C-A101-4356-A88F-C01E9E2D0F3C}" type="datetime1">
              <a:rPr lang="en-GB" smtClean="0"/>
              <a:t>10/09/2024</a:t>
            </a:fld>
            <a:endParaRPr lang="en-GB"/>
          </a:p>
        </p:txBody>
      </p:sp>
      <p:sp>
        <p:nvSpPr>
          <p:cNvPr id="6" name="Footer Placeholder 5">
            <a:extLst>
              <a:ext uri="{FF2B5EF4-FFF2-40B4-BE49-F238E27FC236}">
                <a16:creationId xmlns:a16="http://schemas.microsoft.com/office/drawing/2014/main" id="{3FA52259-3B27-F47D-3650-5F20813785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53DDB6-4C3E-CFAC-420E-617E61A5F054}"/>
              </a:ext>
            </a:extLst>
          </p:cNvPr>
          <p:cNvSpPr>
            <a:spLocks noGrp="1"/>
          </p:cNvSpPr>
          <p:nvPr>
            <p:ph type="sldNum" sz="quarter" idx="12"/>
          </p:nvPr>
        </p:nvSpPr>
        <p:spPr/>
        <p:txBody>
          <a:bodyPr/>
          <a:lstStyle/>
          <a:p>
            <a:fld id="{41DC1269-4FF1-4E69-84CE-6F8560F9A7DF}" type="slidenum">
              <a:rPr lang="en-GB" smtClean="0"/>
              <a:t>‹#›</a:t>
            </a:fld>
            <a:endParaRPr lang="en-GB"/>
          </a:p>
        </p:txBody>
      </p:sp>
    </p:spTree>
    <p:extLst>
      <p:ext uri="{BB962C8B-B14F-4D97-AF65-F5344CB8AC3E}">
        <p14:creationId xmlns:p14="http://schemas.microsoft.com/office/powerpoint/2010/main" val="4150071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EEE6-1E18-06F1-B80A-E77955E053C0}"/>
              </a:ext>
            </a:extLst>
          </p:cNvPr>
          <p:cNvSpPr>
            <a:spLocks noGrp="1"/>
          </p:cNvSpPr>
          <p:nvPr>
            <p:ph type="title"/>
          </p:nvPr>
        </p:nvSpPr>
        <p:spPr>
          <a:xfrm>
            <a:off x="839788" y="457200"/>
            <a:ext cx="3932237" cy="1600200"/>
          </a:xfrm>
        </p:spPr>
        <p:txBody>
          <a:bodyPr anchor="b"/>
          <a:lstStyle>
            <a:lvl1pPr algn="ct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BFD6ED-9388-3441-5952-4E26E52D08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34B0274-333F-441B-F7C7-77A565569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ABB56-D275-F576-3F22-E18EC9B7C28D}"/>
              </a:ext>
            </a:extLst>
          </p:cNvPr>
          <p:cNvSpPr>
            <a:spLocks noGrp="1"/>
          </p:cNvSpPr>
          <p:nvPr>
            <p:ph type="dt" sz="half" idx="10"/>
          </p:nvPr>
        </p:nvSpPr>
        <p:spPr/>
        <p:txBody>
          <a:bodyPr/>
          <a:lstStyle/>
          <a:p>
            <a:fld id="{CE173761-FDDA-49F0-8123-BA0E70A8DD72}" type="datetime1">
              <a:rPr lang="en-GB" smtClean="0"/>
              <a:t>10/09/2024</a:t>
            </a:fld>
            <a:endParaRPr lang="en-GB"/>
          </a:p>
        </p:txBody>
      </p:sp>
      <p:sp>
        <p:nvSpPr>
          <p:cNvPr id="6" name="Footer Placeholder 5">
            <a:extLst>
              <a:ext uri="{FF2B5EF4-FFF2-40B4-BE49-F238E27FC236}">
                <a16:creationId xmlns:a16="http://schemas.microsoft.com/office/drawing/2014/main" id="{1AE1E480-25CD-933B-FC29-4D9BC2891B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FD067B-6542-78FE-9855-D71007E31F37}"/>
              </a:ext>
            </a:extLst>
          </p:cNvPr>
          <p:cNvSpPr>
            <a:spLocks noGrp="1"/>
          </p:cNvSpPr>
          <p:nvPr>
            <p:ph type="sldNum" sz="quarter" idx="12"/>
          </p:nvPr>
        </p:nvSpPr>
        <p:spPr/>
        <p:txBody>
          <a:bodyPr/>
          <a:lstStyle/>
          <a:p>
            <a:fld id="{41DC1269-4FF1-4E69-84CE-6F8560F9A7DF}" type="slidenum">
              <a:rPr lang="en-GB" smtClean="0"/>
              <a:t>‹#›</a:t>
            </a:fld>
            <a:endParaRPr lang="en-GB"/>
          </a:p>
        </p:txBody>
      </p:sp>
    </p:spTree>
    <p:extLst>
      <p:ext uri="{BB962C8B-B14F-4D97-AF65-F5344CB8AC3E}">
        <p14:creationId xmlns:p14="http://schemas.microsoft.com/office/powerpoint/2010/main" val="8812637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6885-B4CF-7EE3-2E75-763C6C94732F}"/>
              </a:ext>
            </a:extLst>
          </p:cNvPr>
          <p:cNvSpPr>
            <a:spLocks noGrp="1"/>
          </p:cNvSpPr>
          <p:nvPr>
            <p:ph type="title"/>
          </p:nvPr>
        </p:nvSpPr>
        <p:spPr/>
        <p:txBody>
          <a:bodyPr/>
          <a:lstStyle>
            <a:lvl1pPr algn="ctr">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A198C6-6A69-8EE1-A894-2B18913932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61CA4D-F0A0-0412-FA3C-43C4E4ACEE9A}"/>
              </a:ext>
            </a:extLst>
          </p:cNvPr>
          <p:cNvSpPr>
            <a:spLocks noGrp="1"/>
          </p:cNvSpPr>
          <p:nvPr>
            <p:ph type="dt" sz="half" idx="10"/>
          </p:nvPr>
        </p:nvSpPr>
        <p:spPr/>
        <p:txBody>
          <a:bodyPr/>
          <a:lstStyle/>
          <a:p>
            <a:fld id="{32A3D733-FA9B-4823-9BC8-F7F16CD2A8D8}" type="datetime1">
              <a:rPr lang="en-GB" smtClean="0"/>
              <a:t>10/09/2024</a:t>
            </a:fld>
            <a:endParaRPr lang="en-GB"/>
          </a:p>
        </p:txBody>
      </p:sp>
      <p:sp>
        <p:nvSpPr>
          <p:cNvPr id="5" name="Footer Placeholder 4">
            <a:extLst>
              <a:ext uri="{FF2B5EF4-FFF2-40B4-BE49-F238E27FC236}">
                <a16:creationId xmlns:a16="http://schemas.microsoft.com/office/drawing/2014/main" id="{BB113F5C-C9F3-C1C8-FD73-7263A9CAEC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3BD175-1A9F-E5AB-3E19-0F67051809A6}"/>
              </a:ext>
            </a:extLst>
          </p:cNvPr>
          <p:cNvSpPr>
            <a:spLocks noGrp="1"/>
          </p:cNvSpPr>
          <p:nvPr>
            <p:ph type="sldNum" sz="quarter" idx="12"/>
          </p:nvPr>
        </p:nvSpPr>
        <p:spPr/>
        <p:txBody>
          <a:bodyPr/>
          <a:lstStyle/>
          <a:p>
            <a:fld id="{41DC1269-4FF1-4E69-84CE-6F8560F9A7DF}" type="slidenum">
              <a:rPr lang="en-GB" smtClean="0"/>
              <a:t>‹#›</a:t>
            </a:fld>
            <a:endParaRPr lang="en-GB"/>
          </a:p>
        </p:txBody>
      </p:sp>
    </p:spTree>
    <p:extLst>
      <p:ext uri="{BB962C8B-B14F-4D97-AF65-F5344CB8AC3E}">
        <p14:creationId xmlns:p14="http://schemas.microsoft.com/office/powerpoint/2010/main" val="22819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8124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5AAD8C-7355-CF93-4152-F324FDD41731}"/>
              </a:ext>
            </a:extLst>
          </p:cNvPr>
          <p:cNvSpPr>
            <a:spLocks noGrp="1"/>
          </p:cNvSpPr>
          <p:nvPr>
            <p:ph type="title" orient="vert"/>
          </p:nvPr>
        </p:nvSpPr>
        <p:spPr>
          <a:xfrm>
            <a:off x="8724900" y="365125"/>
            <a:ext cx="2628900" cy="5811838"/>
          </a:xfrm>
        </p:spPr>
        <p:txBody>
          <a:bodyPr vert="eaVert"/>
          <a:lstStyle>
            <a:lvl1pPr algn="ctr">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B0D0BD-6137-3AD1-094B-1B9D68068A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F93BF2-1E09-D521-6B7B-333FCC2AE719}"/>
              </a:ext>
            </a:extLst>
          </p:cNvPr>
          <p:cNvSpPr>
            <a:spLocks noGrp="1"/>
          </p:cNvSpPr>
          <p:nvPr>
            <p:ph type="dt" sz="half" idx="10"/>
          </p:nvPr>
        </p:nvSpPr>
        <p:spPr/>
        <p:txBody>
          <a:bodyPr/>
          <a:lstStyle/>
          <a:p>
            <a:fld id="{4880DF33-44DA-47DF-96FA-503C7F8E35F0}" type="datetime1">
              <a:rPr lang="en-GB" smtClean="0"/>
              <a:t>10/09/2024</a:t>
            </a:fld>
            <a:endParaRPr lang="en-GB"/>
          </a:p>
        </p:txBody>
      </p:sp>
      <p:sp>
        <p:nvSpPr>
          <p:cNvPr id="5" name="Footer Placeholder 4">
            <a:extLst>
              <a:ext uri="{FF2B5EF4-FFF2-40B4-BE49-F238E27FC236}">
                <a16:creationId xmlns:a16="http://schemas.microsoft.com/office/drawing/2014/main" id="{8491C585-0542-7307-A695-E7678017C3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3597DA-EC4C-3BE5-40C4-C11E3DAFF99A}"/>
              </a:ext>
            </a:extLst>
          </p:cNvPr>
          <p:cNvSpPr>
            <a:spLocks noGrp="1"/>
          </p:cNvSpPr>
          <p:nvPr>
            <p:ph type="sldNum" sz="quarter" idx="12"/>
          </p:nvPr>
        </p:nvSpPr>
        <p:spPr/>
        <p:txBody>
          <a:bodyPr/>
          <a:lstStyle/>
          <a:p>
            <a:fld id="{41DC1269-4FF1-4E69-84CE-6F8560F9A7DF}" type="slidenum">
              <a:rPr lang="en-GB" smtClean="0"/>
              <a:t>‹#›</a:t>
            </a:fld>
            <a:endParaRPr lang="en-GB"/>
          </a:p>
        </p:txBody>
      </p:sp>
    </p:spTree>
    <p:extLst>
      <p:ext uri="{BB962C8B-B14F-4D97-AF65-F5344CB8AC3E}">
        <p14:creationId xmlns:p14="http://schemas.microsoft.com/office/powerpoint/2010/main" val="24888516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25FE8-DD35-3928-861E-ECB65AFBAD8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DA1021D-9551-5B25-99D3-B42AFA7673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B7985F2-D557-583C-FE1D-CC89583EE258}"/>
              </a:ext>
            </a:extLst>
          </p:cNvPr>
          <p:cNvSpPr>
            <a:spLocks noGrp="1"/>
          </p:cNvSpPr>
          <p:nvPr>
            <p:ph type="dt" sz="half" idx="10"/>
          </p:nvPr>
        </p:nvSpPr>
        <p:spPr/>
        <p:txBody>
          <a:bodyPr/>
          <a:lstStyle/>
          <a:p>
            <a:fld id="{C8A500DC-C667-4975-86B1-2842530662A3}" type="datetimeFigureOut">
              <a:rPr lang="en-GB" smtClean="0"/>
              <a:t>10/09/2024</a:t>
            </a:fld>
            <a:endParaRPr lang="en-GB"/>
          </a:p>
        </p:txBody>
      </p:sp>
      <p:sp>
        <p:nvSpPr>
          <p:cNvPr id="5" name="Footer Placeholder 4">
            <a:extLst>
              <a:ext uri="{FF2B5EF4-FFF2-40B4-BE49-F238E27FC236}">
                <a16:creationId xmlns:a16="http://schemas.microsoft.com/office/drawing/2014/main" id="{0CC387DD-E4D7-758E-566D-DFA31AD9DD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E31018-C5A9-BADD-F2C2-F667253B53EA}"/>
              </a:ext>
            </a:extLst>
          </p:cNvPr>
          <p:cNvSpPr>
            <a:spLocks noGrp="1"/>
          </p:cNvSpPr>
          <p:nvPr>
            <p:ph type="sldNum" sz="quarter" idx="12"/>
          </p:nvPr>
        </p:nvSpPr>
        <p:spPr/>
        <p:txBody>
          <a:bodyPr/>
          <a:lstStyle/>
          <a:p>
            <a:fld id="{E342A8C6-8806-46FE-8331-2EE8F44DDE80}" type="slidenum">
              <a:rPr lang="en-GB" smtClean="0"/>
              <a:t>‹#›</a:t>
            </a:fld>
            <a:endParaRPr lang="en-GB"/>
          </a:p>
        </p:txBody>
      </p:sp>
    </p:spTree>
    <p:extLst>
      <p:ext uri="{BB962C8B-B14F-4D97-AF65-F5344CB8AC3E}">
        <p14:creationId xmlns:p14="http://schemas.microsoft.com/office/powerpoint/2010/main" val="20073285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C243C-5AFC-3B63-D573-55AAFBBABCE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B874C82-6189-D306-AC42-146FEAC9BA5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DFE7C2-D989-D92F-019C-EC7C530D8920}"/>
              </a:ext>
            </a:extLst>
          </p:cNvPr>
          <p:cNvSpPr>
            <a:spLocks noGrp="1"/>
          </p:cNvSpPr>
          <p:nvPr>
            <p:ph type="dt" sz="half" idx="10"/>
          </p:nvPr>
        </p:nvSpPr>
        <p:spPr/>
        <p:txBody>
          <a:bodyPr/>
          <a:lstStyle/>
          <a:p>
            <a:fld id="{C8A500DC-C667-4975-86B1-2842530662A3}" type="datetimeFigureOut">
              <a:rPr lang="en-GB" smtClean="0"/>
              <a:t>10/09/2024</a:t>
            </a:fld>
            <a:endParaRPr lang="en-GB"/>
          </a:p>
        </p:txBody>
      </p:sp>
      <p:sp>
        <p:nvSpPr>
          <p:cNvPr id="5" name="Footer Placeholder 4">
            <a:extLst>
              <a:ext uri="{FF2B5EF4-FFF2-40B4-BE49-F238E27FC236}">
                <a16:creationId xmlns:a16="http://schemas.microsoft.com/office/drawing/2014/main" id="{E22FA8A4-F002-F5B0-DCF0-7F22E7C5E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5F7FB1-DD6B-28AA-8023-2C959910AF20}"/>
              </a:ext>
            </a:extLst>
          </p:cNvPr>
          <p:cNvSpPr>
            <a:spLocks noGrp="1"/>
          </p:cNvSpPr>
          <p:nvPr>
            <p:ph type="sldNum" sz="quarter" idx="12"/>
          </p:nvPr>
        </p:nvSpPr>
        <p:spPr/>
        <p:txBody>
          <a:bodyPr/>
          <a:lstStyle/>
          <a:p>
            <a:fld id="{E342A8C6-8806-46FE-8331-2EE8F44DDE80}" type="slidenum">
              <a:rPr lang="en-GB" smtClean="0"/>
              <a:t>‹#›</a:t>
            </a:fld>
            <a:endParaRPr lang="en-GB"/>
          </a:p>
        </p:txBody>
      </p:sp>
    </p:spTree>
    <p:extLst>
      <p:ext uri="{BB962C8B-B14F-4D97-AF65-F5344CB8AC3E}">
        <p14:creationId xmlns:p14="http://schemas.microsoft.com/office/powerpoint/2010/main" val="6541061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69AE1-FBCF-C53E-62BA-9592B88967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5DA5E95-BC57-6F69-803F-D07CF2566F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1D70329-E464-A812-75D6-97D27D0EAE6D}"/>
              </a:ext>
            </a:extLst>
          </p:cNvPr>
          <p:cNvSpPr>
            <a:spLocks noGrp="1"/>
          </p:cNvSpPr>
          <p:nvPr>
            <p:ph type="dt" sz="half" idx="10"/>
          </p:nvPr>
        </p:nvSpPr>
        <p:spPr/>
        <p:txBody>
          <a:bodyPr/>
          <a:lstStyle/>
          <a:p>
            <a:fld id="{C8A500DC-C667-4975-86B1-2842530662A3}" type="datetimeFigureOut">
              <a:rPr lang="en-GB" smtClean="0"/>
              <a:t>10/09/2024</a:t>
            </a:fld>
            <a:endParaRPr lang="en-GB"/>
          </a:p>
        </p:txBody>
      </p:sp>
      <p:sp>
        <p:nvSpPr>
          <p:cNvPr id="5" name="Footer Placeholder 4">
            <a:extLst>
              <a:ext uri="{FF2B5EF4-FFF2-40B4-BE49-F238E27FC236}">
                <a16:creationId xmlns:a16="http://schemas.microsoft.com/office/drawing/2014/main" id="{ED5DBAFD-8233-CB17-5655-F12F1D7318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B43F38-8AFB-A605-B4F5-35CE57329266}"/>
              </a:ext>
            </a:extLst>
          </p:cNvPr>
          <p:cNvSpPr>
            <a:spLocks noGrp="1"/>
          </p:cNvSpPr>
          <p:nvPr>
            <p:ph type="sldNum" sz="quarter" idx="12"/>
          </p:nvPr>
        </p:nvSpPr>
        <p:spPr/>
        <p:txBody>
          <a:bodyPr/>
          <a:lstStyle/>
          <a:p>
            <a:fld id="{E342A8C6-8806-46FE-8331-2EE8F44DDE80}" type="slidenum">
              <a:rPr lang="en-GB" smtClean="0"/>
              <a:t>‹#›</a:t>
            </a:fld>
            <a:endParaRPr lang="en-GB"/>
          </a:p>
        </p:txBody>
      </p:sp>
    </p:spTree>
    <p:extLst>
      <p:ext uri="{BB962C8B-B14F-4D97-AF65-F5344CB8AC3E}">
        <p14:creationId xmlns:p14="http://schemas.microsoft.com/office/powerpoint/2010/main" val="5861988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F85A-03B0-9A44-B488-CDB3EF00660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2F9C798-3411-EDA2-99EB-CDB76F357D0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7A2D632-B717-12BA-F4A9-C7453B18E74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A9ABF89-00E2-192A-37E7-89BE7CEE0F43}"/>
              </a:ext>
            </a:extLst>
          </p:cNvPr>
          <p:cNvSpPr>
            <a:spLocks noGrp="1"/>
          </p:cNvSpPr>
          <p:nvPr>
            <p:ph type="dt" sz="half" idx="10"/>
          </p:nvPr>
        </p:nvSpPr>
        <p:spPr/>
        <p:txBody>
          <a:bodyPr/>
          <a:lstStyle/>
          <a:p>
            <a:fld id="{C8A500DC-C667-4975-86B1-2842530662A3}" type="datetimeFigureOut">
              <a:rPr lang="en-GB" smtClean="0"/>
              <a:t>10/09/2024</a:t>
            </a:fld>
            <a:endParaRPr lang="en-GB"/>
          </a:p>
        </p:txBody>
      </p:sp>
      <p:sp>
        <p:nvSpPr>
          <p:cNvPr id="6" name="Footer Placeholder 5">
            <a:extLst>
              <a:ext uri="{FF2B5EF4-FFF2-40B4-BE49-F238E27FC236}">
                <a16:creationId xmlns:a16="http://schemas.microsoft.com/office/drawing/2014/main" id="{F2701FBF-B0D7-38CD-30C1-0283A3B228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A235DA-6590-4FD7-5D40-5C6AF929422F}"/>
              </a:ext>
            </a:extLst>
          </p:cNvPr>
          <p:cNvSpPr>
            <a:spLocks noGrp="1"/>
          </p:cNvSpPr>
          <p:nvPr>
            <p:ph type="sldNum" sz="quarter" idx="12"/>
          </p:nvPr>
        </p:nvSpPr>
        <p:spPr/>
        <p:txBody>
          <a:bodyPr/>
          <a:lstStyle/>
          <a:p>
            <a:fld id="{E342A8C6-8806-46FE-8331-2EE8F44DDE80}" type="slidenum">
              <a:rPr lang="en-GB" smtClean="0"/>
              <a:t>‹#›</a:t>
            </a:fld>
            <a:endParaRPr lang="en-GB"/>
          </a:p>
        </p:txBody>
      </p:sp>
    </p:spTree>
    <p:extLst>
      <p:ext uri="{BB962C8B-B14F-4D97-AF65-F5344CB8AC3E}">
        <p14:creationId xmlns:p14="http://schemas.microsoft.com/office/powerpoint/2010/main" val="8226806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F3FF-5D34-88E0-C950-A8F431FDF0A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AC119C4-210C-D09E-CE69-D36A5BD9FE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08E22C4-C893-D58C-979A-A620F629540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6464285-DEC1-59D1-0BAB-5527E3FF52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4158BC-9A95-1038-9C20-390A921B585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6F4DF23-094B-2DD6-AB41-6C9D840EB1EA}"/>
              </a:ext>
            </a:extLst>
          </p:cNvPr>
          <p:cNvSpPr>
            <a:spLocks noGrp="1"/>
          </p:cNvSpPr>
          <p:nvPr>
            <p:ph type="dt" sz="half" idx="10"/>
          </p:nvPr>
        </p:nvSpPr>
        <p:spPr/>
        <p:txBody>
          <a:bodyPr/>
          <a:lstStyle/>
          <a:p>
            <a:fld id="{C8A500DC-C667-4975-86B1-2842530662A3}" type="datetimeFigureOut">
              <a:rPr lang="en-GB" smtClean="0"/>
              <a:t>10/09/2024</a:t>
            </a:fld>
            <a:endParaRPr lang="en-GB"/>
          </a:p>
        </p:txBody>
      </p:sp>
      <p:sp>
        <p:nvSpPr>
          <p:cNvPr id="8" name="Footer Placeholder 7">
            <a:extLst>
              <a:ext uri="{FF2B5EF4-FFF2-40B4-BE49-F238E27FC236}">
                <a16:creationId xmlns:a16="http://schemas.microsoft.com/office/drawing/2014/main" id="{46A44D06-0696-8E44-22CD-3CD0BDC9E6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26A09AD-419A-6766-E59F-1A15C720BF0A}"/>
              </a:ext>
            </a:extLst>
          </p:cNvPr>
          <p:cNvSpPr>
            <a:spLocks noGrp="1"/>
          </p:cNvSpPr>
          <p:nvPr>
            <p:ph type="sldNum" sz="quarter" idx="12"/>
          </p:nvPr>
        </p:nvSpPr>
        <p:spPr/>
        <p:txBody>
          <a:bodyPr/>
          <a:lstStyle/>
          <a:p>
            <a:fld id="{E342A8C6-8806-46FE-8331-2EE8F44DDE80}" type="slidenum">
              <a:rPr lang="en-GB" smtClean="0"/>
              <a:t>‹#›</a:t>
            </a:fld>
            <a:endParaRPr lang="en-GB"/>
          </a:p>
        </p:txBody>
      </p:sp>
    </p:spTree>
    <p:extLst>
      <p:ext uri="{BB962C8B-B14F-4D97-AF65-F5344CB8AC3E}">
        <p14:creationId xmlns:p14="http://schemas.microsoft.com/office/powerpoint/2010/main" val="1689590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AB7F-05EB-D3BD-76D2-D7C0AD922BE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C86D0B4-91B3-2601-A8D3-C2EABADD21C1}"/>
              </a:ext>
            </a:extLst>
          </p:cNvPr>
          <p:cNvSpPr>
            <a:spLocks noGrp="1"/>
          </p:cNvSpPr>
          <p:nvPr>
            <p:ph type="dt" sz="half" idx="10"/>
          </p:nvPr>
        </p:nvSpPr>
        <p:spPr/>
        <p:txBody>
          <a:bodyPr/>
          <a:lstStyle/>
          <a:p>
            <a:fld id="{C8A500DC-C667-4975-86B1-2842530662A3}" type="datetimeFigureOut">
              <a:rPr lang="en-GB" smtClean="0"/>
              <a:t>10/09/2024</a:t>
            </a:fld>
            <a:endParaRPr lang="en-GB"/>
          </a:p>
        </p:txBody>
      </p:sp>
      <p:sp>
        <p:nvSpPr>
          <p:cNvPr id="4" name="Footer Placeholder 3">
            <a:extLst>
              <a:ext uri="{FF2B5EF4-FFF2-40B4-BE49-F238E27FC236}">
                <a16:creationId xmlns:a16="http://schemas.microsoft.com/office/drawing/2014/main" id="{9A0DF043-A1DB-65D7-6BBE-78DC4D4972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09FA58-7806-28E8-CCD3-34428B6D53E9}"/>
              </a:ext>
            </a:extLst>
          </p:cNvPr>
          <p:cNvSpPr>
            <a:spLocks noGrp="1"/>
          </p:cNvSpPr>
          <p:nvPr>
            <p:ph type="sldNum" sz="quarter" idx="12"/>
          </p:nvPr>
        </p:nvSpPr>
        <p:spPr/>
        <p:txBody>
          <a:bodyPr/>
          <a:lstStyle/>
          <a:p>
            <a:fld id="{E342A8C6-8806-46FE-8331-2EE8F44DDE80}" type="slidenum">
              <a:rPr lang="en-GB" smtClean="0"/>
              <a:t>‹#›</a:t>
            </a:fld>
            <a:endParaRPr lang="en-GB"/>
          </a:p>
        </p:txBody>
      </p:sp>
    </p:spTree>
    <p:extLst>
      <p:ext uri="{BB962C8B-B14F-4D97-AF65-F5344CB8AC3E}">
        <p14:creationId xmlns:p14="http://schemas.microsoft.com/office/powerpoint/2010/main" val="38852912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8C23D-8091-71F0-24B2-8426BCE84994}"/>
              </a:ext>
            </a:extLst>
          </p:cNvPr>
          <p:cNvSpPr>
            <a:spLocks noGrp="1"/>
          </p:cNvSpPr>
          <p:nvPr>
            <p:ph type="dt" sz="half" idx="10"/>
          </p:nvPr>
        </p:nvSpPr>
        <p:spPr/>
        <p:txBody>
          <a:bodyPr/>
          <a:lstStyle/>
          <a:p>
            <a:fld id="{C8A500DC-C667-4975-86B1-2842530662A3}" type="datetimeFigureOut">
              <a:rPr lang="en-GB" smtClean="0"/>
              <a:t>10/09/2024</a:t>
            </a:fld>
            <a:endParaRPr lang="en-GB"/>
          </a:p>
        </p:txBody>
      </p:sp>
      <p:sp>
        <p:nvSpPr>
          <p:cNvPr id="3" name="Footer Placeholder 2">
            <a:extLst>
              <a:ext uri="{FF2B5EF4-FFF2-40B4-BE49-F238E27FC236}">
                <a16:creationId xmlns:a16="http://schemas.microsoft.com/office/drawing/2014/main" id="{C6E13C34-BB5F-A4A5-134D-135F0F892A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411722-94B2-F0CB-6FFE-2FA45F8B4A7F}"/>
              </a:ext>
            </a:extLst>
          </p:cNvPr>
          <p:cNvSpPr>
            <a:spLocks noGrp="1"/>
          </p:cNvSpPr>
          <p:nvPr>
            <p:ph type="sldNum" sz="quarter" idx="12"/>
          </p:nvPr>
        </p:nvSpPr>
        <p:spPr/>
        <p:txBody>
          <a:bodyPr/>
          <a:lstStyle/>
          <a:p>
            <a:fld id="{E342A8C6-8806-46FE-8331-2EE8F44DDE80}" type="slidenum">
              <a:rPr lang="en-GB" smtClean="0"/>
              <a:t>‹#›</a:t>
            </a:fld>
            <a:endParaRPr lang="en-GB"/>
          </a:p>
        </p:txBody>
      </p:sp>
    </p:spTree>
    <p:extLst>
      <p:ext uri="{BB962C8B-B14F-4D97-AF65-F5344CB8AC3E}">
        <p14:creationId xmlns:p14="http://schemas.microsoft.com/office/powerpoint/2010/main" val="27219178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95A2-47B4-6B14-50D0-0699C59A0C5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870035E-C142-BE92-3424-63A3EA71BC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9FF1124-8E7E-C45B-14E5-FED858154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A45D896-1923-7119-3D76-A90902EDF651}"/>
              </a:ext>
            </a:extLst>
          </p:cNvPr>
          <p:cNvSpPr>
            <a:spLocks noGrp="1"/>
          </p:cNvSpPr>
          <p:nvPr>
            <p:ph type="dt" sz="half" idx="10"/>
          </p:nvPr>
        </p:nvSpPr>
        <p:spPr/>
        <p:txBody>
          <a:bodyPr/>
          <a:lstStyle/>
          <a:p>
            <a:fld id="{C8A500DC-C667-4975-86B1-2842530662A3}" type="datetimeFigureOut">
              <a:rPr lang="en-GB" smtClean="0"/>
              <a:t>10/09/2024</a:t>
            </a:fld>
            <a:endParaRPr lang="en-GB"/>
          </a:p>
        </p:txBody>
      </p:sp>
      <p:sp>
        <p:nvSpPr>
          <p:cNvPr id="6" name="Footer Placeholder 5">
            <a:extLst>
              <a:ext uri="{FF2B5EF4-FFF2-40B4-BE49-F238E27FC236}">
                <a16:creationId xmlns:a16="http://schemas.microsoft.com/office/drawing/2014/main" id="{96484A29-1D25-0DB5-7CB4-5D2BD60B9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643EF2-CD25-4F2A-8D51-99A43CC4F6AF}"/>
              </a:ext>
            </a:extLst>
          </p:cNvPr>
          <p:cNvSpPr>
            <a:spLocks noGrp="1"/>
          </p:cNvSpPr>
          <p:nvPr>
            <p:ph type="sldNum" sz="quarter" idx="12"/>
          </p:nvPr>
        </p:nvSpPr>
        <p:spPr/>
        <p:txBody>
          <a:bodyPr/>
          <a:lstStyle/>
          <a:p>
            <a:fld id="{E342A8C6-8806-46FE-8331-2EE8F44DDE80}" type="slidenum">
              <a:rPr lang="en-GB" smtClean="0"/>
              <a:t>‹#›</a:t>
            </a:fld>
            <a:endParaRPr lang="en-GB"/>
          </a:p>
        </p:txBody>
      </p:sp>
    </p:spTree>
    <p:extLst>
      <p:ext uri="{BB962C8B-B14F-4D97-AF65-F5344CB8AC3E}">
        <p14:creationId xmlns:p14="http://schemas.microsoft.com/office/powerpoint/2010/main" val="20784825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E032-FF7A-42EA-DFEA-95ED678C6D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A25561F-0BAE-C97D-1FDF-069815875A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DD7A11-FC52-C8D7-AC92-4C177F9B0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5363503-D58C-63FC-C834-EC2D8C310D2C}"/>
              </a:ext>
            </a:extLst>
          </p:cNvPr>
          <p:cNvSpPr>
            <a:spLocks noGrp="1"/>
          </p:cNvSpPr>
          <p:nvPr>
            <p:ph type="dt" sz="half" idx="10"/>
          </p:nvPr>
        </p:nvSpPr>
        <p:spPr/>
        <p:txBody>
          <a:bodyPr/>
          <a:lstStyle/>
          <a:p>
            <a:fld id="{C8A500DC-C667-4975-86B1-2842530662A3}" type="datetimeFigureOut">
              <a:rPr lang="en-GB" smtClean="0"/>
              <a:t>10/09/2024</a:t>
            </a:fld>
            <a:endParaRPr lang="en-GB"/>
          </a:p>
        </p:txBody>
      </p:sp>
      <p:sp>
        <p:nvSpPr>
          <p:cNvPr id="6" name="Footer Placeholder 5">
            <a:extLst>
              <a:ext uri="{FF2B5EF4-FFF2-40B4-BE49-F238E27FC236}">
                <a16:creationId xmlns:a16="http://schemas.microsoft.com/office/drawing/2014/main" id="{9E8D7EB6-63B3-E1EF-1FCC-BF05B34E30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A41BFA-CA14-D01F-7B57-1107B7F4000E}"/>
              </a:ext>
            </a:extLst>
          </p:cNvPr>
          <p:cNvSpPr>
            <a:spLocks noGrp="1"/>
          </p:cNvSpPr>
          <p:nvPr>
            <p:ph type="sldNum" sz="quarter" idx="12"/>
          </p:nvPr>
        </p:nvSpPr>
        <p:spPr/>
        <p:txBody>
          <a:bodyPr/>
          <a:lstStyle/>
          <a:p>
            <a:fld id="{E342A8C6-8806-46FE-8331-2EE8F44DDE80}" type="slidenum">
              <a:rPr lang="en-GB" smtClean="0"/>
              <a:t>‹#›</a:t>
            </a:fld>
            <a:endParaRPr lang="en-GB"/>
          </a:p>
        </p:txBody>
      </p:sp>
    </p:spTree>
    <p:extLst>
      <p:ext uri="{BB962C8B-B14F-4D97-AF65-F5344CB8AC3E}">
        <p14:creationId xmlns:p14="http://schemas.microsoft.com/office/powerpoint/2010/main" val="47351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378769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1BE9-0DF0-3DE6-BB75-19ED45237C2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5331CC0-DCDF-9F1E-8B5D-372B523B54B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980C377-2962-13B2-323F-6CA14B575439}"/>
              </a:ext>
            </a:extLst>
          </p:cNvPr>
          <p:cNvSpPr>
            <a:spLocks noGrp="1"/>
          </p:cNvSpPr>
          <p:nvPr>
            <p:ph type="dt" sz="half" idx="10"/>
          </p:nvPr>
        </p:nvSpPr>
        <p:spPr/>
        <p:txBody>
          <a:bodyPr/>
          <a:lstStyle/>
          <a:p>
            <a:fld id="{C8A500DC-C667-4975-86B1-2842530662A3}" type="datetimeFigureOut">
              <a:rPr lang="en-GB" smtClean="0"/>
              <a:t>10/09/2024</a:t>
            </a:fld>
            <a:endParaRPr lang="en-GB"/>
          </a:p>
        </p:txBody>
      </p:sp>
      <p:sp>
        <p:nvSpPr>
          <p:cNvPr id="5" name="Footer Placeholder 4">
            <a:extLst>
              <a:ext uri="{FF2B5EF4-FFF2-40B4-BE49-F238E27FC236}">
                <a16:creationId xmlns:a16="http://schemas.microsoft.com/office/drawing/2014/main" id="{D5696120-0234-C464-AC51-C4EE28007A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D4881A-A13A-54FA-6597-FF19BDC5C615}"/>
              </a:ext>
            </a:extLst>
          </p:cNvPr>
          <p:cNvSpPr>
            <a:spLocks noGrp="1"/>
          </p:cNvSpPr>
          <p:nvPr>
            <p:ph type="sldNum" sz="quarter" idx="12"/>
          </p:nvPr>
        </p:nvSpPr>
        <p:spPr/>
        <p:txBody>
          <a:bodyPr/>
          <a:lstStyle/>
          <a:p>
            <a:fld id="{E342A8C6-8806-46FE-8331-2EE8F44DDE80}" type="slidenum">
              <a:rPr lang="en-GB" smtClean="0"/>
              <a:t>‹#›</a:t>
            </a:fld>
            <a:endParaRPr lang="en-GB"/>
          </a:p>
        </p:txBody>
      </p:sp>
    </p:spTree>
    <p:extLst>
      <p:ext uri="{BB962C8B-B14F-4D97-AF65-F5344CB8AC3E}">
        <p14:creationId xmlns:p14="http://schemas.microsoft.com/office/powerpoint/2010/main" val="41347683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2B6407-8EE6-E689-C45E-4E2D3ED8B9A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F3C2015-B46E-5074-F3E9-9CBA970A1B7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D5C5DA3-C2F4-E5A5-20D2-CE660B682CF7}"/>
              </a:ext>
            </a:extLst>
          </p:cNvPr>
          <p:cNvSpPr>
            <a:spLocks noGrp="1"/>
          </p:cNvSpPr>
          <p:nvPr>
            <p:ph type="dt" sz="half" idx="10"/>
          </p:nvPr>
        </p:nvSpPr>
        <p:spPr/>
        <p:txBody>
          <a:bodyPr/>
          <a:lstStyle/>
          <a:p>
            <a:fld id="{C8A500DC-C667-4975-86B1-2842530662A3}" type="datetimeFigureOut">
              <a:rPr lang="en-GB" smtClean="0"/>
              <a:t>10/09/2024</a:t>
            </a:fld>
            <a:endParaRPr lang="en-GB"/>
          </a:p>
        </p:txBody>
      </p:sp>
      <p:sp>
        <p:nvSpPr>
          <p:cNvPr id="5" name="Footer Placeholder 4">
            <a:extLst>
              <a:ext uri="{FF2B5EF4-FFF2-40B4-BE49-F238E27FC236}">
                <a16:creationId xmlns:a16="http://schemas.microsoft.com/office/drawing/2014/main" id="{87340FB7-F997-A76A-3F35-AD9F86888F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D6B596-B272-5CD3-9ECF-A723AF298CEF}"/>
              </a:ext>
            </a:extLst>
          </p:cNvPr>
          <p:cNvSpPr>
            <a:spLocks noGrp="1"/>
          </p:cNvSpPr>
          <p:nvPr>
            <p:ph type="sldNum" sz="quarter" idx="12"/>
          </p:nvPr>
        </p:nvSpPr>
        <p:spPr/>
        <p:txBody>
          <a:bodyPr/>
          <a:lstStyle/>
          <a:p>
            <a:fld id="{E342A8C6-8806-46FE-8331-2EE8F44DDE80}" type="slidenum">
              <a:rPr lang="en-GB" smtClean="0"/>
              <a:t>‹#›</a:t>
            </a:fld>
            <a:endParaRPr lang="en-GB"/>
          </a:p>
        </p:txBody>
      </p:sp>
    </p:spTree>
    <p:extLst>
      <p:ext uri="{BB962C8B-B14F-4D97-AF65-F5344CB8AC3E}">
        <p14:creationId xmlns:p14="http://schemas.microsoft.com/office/powerpoint/2010/main" val="16038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73514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9089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30048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0.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grpSp>
        <p:nvGrpSpPr>
          <p:cNvPr id="10" name="Group 9"/>
          <p:cNvGrpSpPr/>
          <p:nvPr userDrawn="1"/>
        </p:nvGrpSpPr>
        <p:grpSpPr>
          <a:xfrm>
            <a:off x="81814" y="-1"/>
            <a:ext cx="12110186" cy="6464402"/>
            <a:chOff x="81814" y="-1"/>
            <a:chExt cx="12110186" cy="6464402"/>
          </a:xfrm>
        </p:grpSpPr>
        <p:pic>
          <p:nvPicPr>
            <p:cNvPr id="11" name="Picture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048000" y="0"/>
              <a:ext cx="9144000" cy="6464401"/>
            </a:xfrm>
            <a:prstGeom prst="rect">
              <a:avLst/>
            </a:prstGeom>
          </p:spPr>
        </p:pic>
        <p:pic>
          <p:nvPicPr>
            <p:cNvPr id="12" name="Picture 11"/>
            <p:cNvPicPr>
              <a:picLocks noChangeAspect="1"/>
            </p:cNvPicPr>
            <p:nvPr userDrawn="1"/>
          </p:nvPicPr>
          <p:blipFill rotWithShape="1">
            <a:blip r:embed="rId17" cstate="screen">
              <a:extLst>
                <a:ext uri="{28A0092B-C50C-407E-A947-70E740481C1C}">
                  <a14:useLocalDpi xmlns:a14="http://schemas.microsoft.com/office/drawing/2010/main"/>
                </a:ext>
              </a:extLst>
            </a:blip>
            <a:srcRect r="28158"/>
            <a:stretch/>
          </p:blipFill>
          <p:spPr>
            <a:xfrm>
              <a:off x="81814" y="-1"/>
              <a:ext cx="6569243" cy="6464401"/>
            </a:xfrm>
            <a:prstGeom prst="rect">
              <a:avLst/>
            </a:prstGeom>
          </p:spPr>
        </p:pic>
      </p:grpSp>
    </p:spTree>
    <p:extLst>
      <p:ext uri="{BB962C8B-B14F-4D97-AF65-F5344CB8AC3E}">
        <p14:creationId xmlns:p14="http://schemas.microsoft.com/office/powerpoint/2010/main" val="20031795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71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AEE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784352"/>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19AD5-386A-4C49-BFCC-8D959F236844}" type="datetimeFigureOut">
              <a:rPr lang="en-GB" smtClean="0"/>
              <a:t>10/09/2024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930E1-78CA-4EFD-AA01-37EF00659F91}" type="slidenum">
              <a:rPr lang="en-GB" smtClean="0"/>
              <a:t>‹#›</a:t>
            </a:fld>
            <a:endParaRPr lang="en-GB"/>
          </a:p>
        </p:txBody>
      </p:sp>
    </p:spTree>
    <p:extLst>
      <p:ext uri="{BB962C8B-B14F-4D97-AF65-F5344CB8AC3E}">
        <p14:creationId xmlns:p14="http://schemas.microsoft.com/office/powerpoint/2010/main" val="408773279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E4873-EBD9-45C5-957A-439F19626164}" type="datetimeFigureOut">
              <a:rPr lang="en-GB" smtClean="0"/>
              <a:t>10/09/2024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A8474-ED47-4A2D-9DEE-53CC356F0280}" type="slidenum">
              <a:rPr lang="en-GB" smtClean="0"/>
              <a:t>‹#›</a:t>
            </a:fld>
            <a:endParaRPr lang="en-GB"/>
          </a:p>
        </p:txBody>
      </p:sp>
    </p:spTree>
    <p:extLst>
      <p:ext uri="{BB962C8B-B14F-4D97-AF65-F5344CB8AC3E}">
        <p14:creationId xmlns:p14="http://schemas.microsoft.com/office/powerpoint/2010/main" val="98288423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51900E-81D2-B892-3730-06654E1E3678}"/>
              </a:ext>
            </a:extLst>
          </p:cNvPr>
          <p:cNvSpPr/>
          <p:nvPr userDrawn="1"/>
        </p:nvSpPr>
        <p:spPr>
          <a:xfrm>
            <a:off x="-9706" y="0"/>
            <a:ext cx="544104" cy="685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Logo, company name&#10;&#10;Description automatically generated">
            <a:extLst>
              <a:ext uri="{FF2B5EF4-FFF2-40B4-BE49-F238E27FC236}">
                <a16:creationId xmlns:a16="http://schemas.microsoft.com/office/drawing/2014/main" id="{10917A03-EFC5-464B-C0A4-6BB7771C289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762309" y="5976328"/>
            <a:ext cx="2048691" cy="594120"/>
          </a:xfrm>
          <a:prstGeom prst="rect">
            <a:avLst/>
          </a:prstGeom>
        </p:spPr>
      </p:pic>
      <p:sp>
        <p:nvSpPr>
          <p:cNvPr id="2" name="Title Placeholder 1">
            <a:extLst>
              <a:ext uri="{FF2B5EF4-FFF2-40B4-BE49-F238E27FC236}">
                <a16:creationId xmlns:a16="http://schemas.microsoft.com/office/drawing/2014/main" id="{510A34A5-A871-A151-01D0-BEB544CA4F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1E42F4-852E-0C09-1BAE-A288909CC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EB257B-D09D-9726-504E-A5850F079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C50BB-7E25-42BF-AA47-E16748C360C4}" type="datetime1">
              <a:rPr lang="en-GB" smtClean="0"/>
              <a:t>10/09/2024</a:t>
            </a:fld>
            <a:endParaRPr lang="en-GB"/>
          </a:p>
        </p:txBody>
      </p:sp>
      <p:sp>
        <p:nvSpPr>
          <p:cNvPr id="5" name="Footer Placeholder 4">
            <a:extLst>
              <a:ext uri="{FF2B5EF4-FFF2-40B4-BE49-F238E27FC236}">
                <a16:creationId xmlns:a16="http://schemas.microsoft.com/office/drawing/2014/main" id="{3FB3EB7D-A84F-5354-C1EE-4AB261A82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6576F0-9241-61B0-C4DB-5EFD282E8731}"/>
              </a:ext>
            </a:extLst>
          </p:cNvPr>
          <p:cNvSpPr>
            <a:spLocks noGrp="1"/>
          </p:cNvSpPr>
          <p:nvPr>
            <p:ph type="sldNum" sz="quarter" idx="4"/>
          </p:nvPr>
        </p:nvSpPr>
        <p:spPr>
          <a:xfrm>
            <a:off x="-9706" y="6492875"/>
            <a:ext cx="520337" cy="365125"/>
          </a:xfrm>
          <a:prstGeom prst="rect">
            <a:avLst/>
          </a:prstGeom>
        </p:spPr>
        <p:txBody>
          <a:bodyPr vert="horz" lIns="91440" tIns="45720" rIns="91440" bIns="45720" rtlCol="0" anchor="ctr"/>
          <a:lstStyle>
            <a:lvl1pPr algn="r">
              <a:defRPr sz="1200">
                <a:solidFill>
                  <a:schemeClr val="bg1"/>
                </a:solidFill>
              </a:defRPr>
            </a:lvl1pPr>
          </a:lstStyle>
          <a:p>
            <a:fld id="{41DC1269-4FF1-4E69-84CE-6F8560F9A7DF}" type="slidenum">
              <a:rPr lang="en-GB" smtClean="0"/>
              <a:pPr/>
              <a:t>‹#›</a:t>
            </a:fld>
            <a:endParaRPr lang="en-GB"/>
          </a:p>
        </p:txBody>
      </p:sp>
      <p:sp>
        <p:nvSpPr>
          <p:cNvPr id="16" name="TextBox 15">
            <a:extLst>
              <a:ext uri="{FF2B5EF4-FFF2-40B4-BE49-F238E27FC236}">
                <a16:creationId xmlns:a16="http://schemas.microsoft.com/office/drawing/2014/main" id="{196A27D6-4EBB-ECDE-978E-232FF160D389}"/>
              </a:ext>
            </a:extLst>
          </p:cNvPr>
          <p:cNvSpPr txBox="1"/>
          <p:nvPr userDrawn="1"/>
        </p:nvSpPr>
        <p:spPr>
          <a:xfrm>
            <a:off x="534398" y="-4207"/>
            <a:ext cx="3213100" cy="369332"/>
          </a:xfrm>
          <a:prstGeom prst="rect">
            <a:avLst/>
          </a:prstGeom>
          <a:noFill/>
        </p:spPr>
        <p:txBody>
          <a:bodyPr wrap="square" rtlCol="0">
            <a:spAutoFit/>
          </a:bodyPr>
          <a:lstStyle/>
          <a:p>
            <a:r>
              <a:rPr lang="en-US" b="1" i="0" spc="300">
                <a:solidFill>
                  <a:srgbClr val="C00000"/>
                </a:solidFill>
                <a:effectLst/>
              </a:rPr>
              <a:t>Student Visa Advice</a:t>
            </a:r>
            <a:endParaRPr lang="en-GB" b="1" i="0" spc="300">
              <a:solidFill>
                <a:srgbClr val="C00000"/>
              </a:solidFill>
              <a:effectLst/>
            </a:endParaRPr>
          </a:p>
        </p:txBody>
      </p:sp>
      <p:cxnSp>
        <p:nvCxnSpPr>
          <p:cNvPr id="18" name="Straight Connector 17">
            <a:extLst>
              <a:ext uri="{FF2B5EF4-FFF2-40B4-BE49-F238E27FC236}">
                <a16:creationId xmlns:a16="http://schemas.microsoft.com/office/drawing/2014/main" id="{6126630D-B1AC-07D8-98F1-38F47F21F51E}"/>
              </a:ext>
            </a:extLst>
          </p:cNvPr>
          <p:cNvCxnSpPr/>
          <p:nvPr userDrawn="1"/>
        </p:nvCxnSpPr>
        <p:spPr>
          <a:xfrm>
            <a:off x="444500" y="365125"/>
            <a:ext cx="28321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97508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l" defTabSz="914400" rtl="0" eaLnBrk="1" latinLnBrk="0" hangingPunct="1">
        <a:lnSpc>
          <a:spcPct val="90000"/>
        </a:lnSpc>
        <a:spcBef>
          <a:spcPct val="0"/>
        </a:spcBef>
        <a:buNone/>
        <a:defRPr sz="4400" b="0" kern="1200">
          <a:solidFill>
            <a:srgbClr val="C00000"/>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C1DCCC-BD33-7DBD-429A-5C86375DFA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ED62D1D-28AF-3867-3220-9C048D9E66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EC6D7E0-D38A-FB49-CB03-2D9B1F3AC2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500DC-C667-4975-86B1-2842530662A3}" type="datetimeFigureOut">
              <a:rPr lang="en-GB" smtClean="0"/>
              <a:t>10/09/2024</a:t>
            </a:fld>
            <a:endParaRPr lang="en-GB"/>
          </a:p>
        </p:txBody>
      </p:sp>
      <p:sp>
        <p:nvSpPr>
          <p:cNvPr id="5" name="Footer Placeholder 4">
            <a:extLst>
              <a:ext uri="{FF2B5EF4-FFF2-40B4-BE49-F238E27FC236}">
                <a16:creationId xmlns:a16="http://schemas.microsoft.com/office/drawing/2014/main" id="{F9AC2450-49F1-6BC2-41F2-5E56C456B9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82B21ED-4CF2-1C81-F6F6-C0EE46B924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2A8C6-8806-46FE-8331-2EE8F44DDE80}" type="slidenum">
              <a:rPr lang="en-GB" smtClean="0"/>
              <a:t>‹#›</a:t>
            </a:fld>
            <a:endParaRPr lang="en-GB"/>
          </a:p>
        </p:txBody>
      </p:sp>
    </p:spTree>
    <p:extLst>
      <p:ext uri="{BB962C8B-B14F-4D97-AF65-F5344CB8AC3E}">
        <p14:creationId xmlns:p14="http://schemas.microsoft.com/office/powerpoint/2010/main" val="2322615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hyperlink" Target="http://www.gov.uk/browse/visas-immigration/work-visas" TargetMode="External"/><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hyperlink" Target="http://www.gov.uk/evisa" TargetMode="External"/><Relationship Id="rId2" Type="http://schemas.openxmlformats.org/officeDocument/2006/relationships/notesSlide" Target="../notesSlides/notesSlide10.xml"/><Relationship Id="rId1" Type="http://schemas.openxmlformats.org/officeDocument/2006/relationships/slideLayout" Target="../slideLayouts/slideLayout4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https://students.leeds.ac.uk/info/21506/your-visa/1920/changing-your-brp-to-evisa"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gov.uk/find-an-immigration-adviser" TargetMode="External"/><Relationship Id="rId3" Type="http://schemas.openxmlformats.org/officeDocument/2006/relationships/hyperlink" Target="https://students.leeds.ac.uk/visa" TargetMode="External"/><Relationship Id="rId7" Type="http://schemas.openxmlformats.org/officeDocument/2006/relationships/hyperlink" Target="https://www.ukcisa.org.uk/Information--Advice" TargetMode="External"/><Relationship Id="rId2" Type="http://schemas.openxmlformats.org/officeDocument/2006/relationships/notesSlide" Target="../notesSlides/notesSlide11.xml"/><Relationship Id="rId1" Type="http://schemas.openxmlformats.org/officeDocument/2006/relationships/slideLayout" Target="../slideLayouts/slideLayout43.xml"/><Relationship Id="rId6" Type="http://schemas.openxmlformats.org/officeDocument/2006/relationships/hyperlink" Target="http://www.gov.uk/browse/working" TargetMode="External"/><Relationship Id="rId5" Type="http://schemas.openxmlformats.org/officeDocument/2006/relationships/hyperlink" Target="http://www.gov.uk/browse/visas-immigration" TargetMode="External"/><Relationship Id="rId10" Type="http://schemas.openxmlformats.org/officeDocument/2006/relationships/image" Target="../media/image23.png"/><Relationship Id="rId4" Type="http://schemas.openxmlformats.org/officeDocument/2006/relationships/hyperlink" Target="https://students.leeds.ac.uk/info/21506/your-visa/2008/student-visa-advice-service" TargetMode="External"/><Relationship Id="rId9" Type="http://schemas.openxmlformats.org/officeDocument/2006/relationships/hyperlink" Target="http://www.lawsociety.org.uk/find-a-solicito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1.xml"/><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students.leeds.ac.uk/graduatevisa"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1.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1.xml"/><Relationship Id="rId5" Type="http://schemas.openxmlformats.org/officeDocument/2006/relationships/hyperlink" Target="http://www.gov.uk/skilled-worker-visa" TargetMode="Externa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0CF49-81D9-D1BE-4947-0F98FE5C06DB}"/>
              </a:ext>
            </a:extLst>
          </p:cNvPr>
          <p:cNvSpPr txBox="1">
            <a:spLocks noGrp="1"/>
          </p:cNvSpPr>
          <p:nvPr>
            <p:ph type="title"/>
          </p:nvPr>
        </p:nvSpPr>
        <p:spPr>
          <a:xfrm>
            <a:off x="838203" y="224448"/>
            <a:ext cx="10515600" cy="1325559"/>
          </a:xfrm>
        </p:spPr>
        <p:txBody>
          <a:bodyPr anchorCtr="1"/>
          <a:lstStyle/>
          <a:p>
            <a:pPr lvl="0"/>
            <a:r>
              <a:rPr lang="en-US"/>
              <a:t>What will you do after your studies?</a:t>
            </a:r>
            <a:endParaRPr lang="en-GB"/>
          </a:p>
        </p:txBody>
      </p:sp>
      <p:grpSp>
        <p:nvGrpSpPr>
          <p:cNvPr id="3" name="Diagram 2">
            <a:extLst>
              <a:ext uri="{FF2B5EF4-FFF2-40B4-BE49-F238E27FC236}">
                <a16:creationId xmlns:a16="http://schemas.microsoft.com/office/drawing/2014/main" id="{22BEEC8A-B719-E208-0EBD-FC2BDB6D2DE1}"/>
              </a:ext>
            </a:extLst>
          </p:cNvPr>
          <p:cNvGrpSpPr/>
          <p:nvPr/>
        </p:nvGrpSpPr>
        <p:grpSpPr>
          <a:xfrm>
            <a:off x="1779587" y="1693463"/>
            <a:ext cx="8632826" cy="4626111"/>
            <a:chOff x="1751130" y="1332518"/>
            <a:chExt cx="8128001" cy="4359411"/>
          </a:xfrm>
        </p:grpSpPr>
        <p:sp>
          <p:nvSpPr>
            <p:cNvPr id="4" name="Rectangle 3">
              <a:extLst>
                <a:ext uri="{FF2B5EF4-FFF2-40B4-BE49-F238E27FC236}">
                  <a16:creationId xmlns:a16="http://schemas.microsoft.com/office/drawing/2014/main" id="{F1CCAA90-78AA-0243-DEC0-CB849B8AEC0F}"/>
                </a:ext>
              </a:extLst>
            </p:cNvPr>
            <p:cNvSpPr/>
            <p:nvPr/>
          </p:nvSpPr>
          <p:spPr>
            <a:xfrm>
              <a:off x="1751130" y="1332518"/>
              <a:ext cx="8128001" cy="4359411"/>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Freeform: Shape 4">
              <a:extLst>
                <a:ext uri="{FF2B5EF4-FFF2-40B4-BE49-F238E27FC236}">
                  <a16:creationId xmlns:a16="http://schemas.microsoft.com/office/drawing/2014/main" id="{ED507B90-3F98-8416-620F-2A38B0DABA5F}"/>
                </a:ext>
              </a:extLst>
            </p:cNvPr>
            <p:cNvSpPr/>
            <p:nvPr/>
          </p:nvSpPr>
          <p:spPr>
            <a:xfrm>
              <a:off x="5242639" y="2939731"/>
              <a:ext cx="1144984" cy="1144984"/>
            </a:xfrm>
            <a:custGeom>
              <a:avLst/>
              <a:gdLst>
                <a:gd name="f0" fmla="val 10800000"/>
                <a:gd name="f1" fmla="val 5400000"/>
                <a:gd name="f2" fmla="val 180"/>
                <a:gd name="f3" fmla="val w"/>
                <a:gd name="f4" fmla="val h"/>
                <a:gd name="f5" fmla="val 0"/>
                <a:gd name="f6" fmla="val 1144984"/>
                <a:gd name="f7" fmla="val 572492"/>
                <a:gd name="f8" fmla="val 256313"/>
                <a:gd name="f9" fmla="val 888671"/>
                <a:gd name="f10" fmla="+- 0 0 -90"/>
                <a:gd name="f11" fmla="*/ f3 1 1144984"/>
                <a:gd name="f12" fmla="*/ f4 1 1144984"/>
                <a:gd name="f13" fmla="+- f6 0 f5"/>
                <a:gd name="f14" fmla="*/ f10 f0 1"/>
                <a:gd name="f15" fmla="*/ f13 1 1144984"/>
                <a:gd name="f16" fmla="*/ 0 f13 1"/>
                <a:gd name="f17" fmla="*/ 572492 f13 1"/>
                <a:gd name="f18" fmla="*/ 1144984 f13 1"/>
                <a:gd name="f19" fmla="*/ f14 1 f2"/>
                <a:gd name="f20" fmla="*/ f16 1 1144984"/>
                <a:gd name="f21" fmla="*/ f17 1 1144984"/>
                <a:gd name="f22" fmla="*/ f18 1 1144984"/>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1144984" h="114498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C00000"/>
            </a:solidFill>
            <a:ln w="12701" cap="flat">
              <a:solidFill>
                <a:srgbClr val="E7E6E6"/>
              </a:solidFill>
              <a:prstDash val="solid"/>
              <a:miter/>
            </a:ln>
          </p:spPr>
          <p:txBody>
            <a:bodyPr vert="horz" wrap="square" lIns="190542" tIns="190542" rIns="190542" bIns="190542"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rPr>
                <a:t>Student visa</a:t>
              </a:r>
              <a:endParaRPr lang="en-GB" sz="1800" b="0" i="0" u="none" strike="noStrike" kern="1200" cap="none" spc="0" baseline="0">
                <a:solidFill>
                  <a:srgbClr val="FFFFFF"/>
                </a:solidFill>
                <a:uFillTx/>
                <a:latin typeface="Calibri"/>
              </a:endParaRPr>
            </a:p>
          </p:txBody>
        </p:sp>
        <p:sp>
          <p:nvSpPr>
            <p:cNvPr id="6" name="Freeform: Shape 5">
              <a:extLst>
                <a:ext uri="{FF2B5EF4-FFF2-40B4-BE49-F238E27FC236}">
                  <a16:creationId xmlns:a16="http://schemas.microsoft.com/office/drawing/2014/main" id="{774895FA-BF0E-BE8A-7A0F-09F39A97D64C}"/>
                </a:ext>
              </a:extLst>
            </p:cNvPr>
            <p:cNvSpPr/>
            <p:nvPr/>
          </p:nvSpPr>
          <p:spPr>
            <a:xfrm rot="16200004">
              <a:off x="5693447" y="2522363"/>
              <a:ext cx="243376" cy="389296"/>
            </a:xfrm>
            <a:custGeom>
              <a:avLst/>
              <a:gdLst>
                <a:gd name="f0" fmla="val 10800000"/>
                <a:gd name="f1" fmla="val 5400000"/>
                <a:gd name="f2" fmla="val 180"/>
                <a:gd name="f3" fmla="val w"/>
                <a:gd name="f4" fmla="val h"/>
                <a:gd name="f5" fmla="val 0"/>
                <a:gd name="f6" fmla="val 243377"/>
                <a:gd name="f7" fmla="val 389294"/>
                <a:gd name="f8" fmla="val 77859"/>
                <a:gd name="f9" fmla="val 121689"/>
                <a:gd name="f10" fmla="val 194647"/>
                <a:gd name="f11" fmla="val 311435"/>
                <a:gd name="f12" fmla="+- 0 0 -90"/>
                <a:gd name="f13" fmla="*/ f3 1 243377"/>
                <a:gd name="f14" fmla="*/ f4 1 389294"/>
                <a:gd name="f15" fmla="+- f7 0 f5"/>
                <a:gd name="f16" fmla="+- f6 0 f5"/>
                <a:gd name="f17" fmla="*/ f12 f0 1"/>
                <a:gd name="f18" fmla="*/ f16 1 243377"/>
                <a:gd name="f19" fmla="*/ f15 1 389294"/>
                <a:gd name="f20" fmla="*/ 0 f16 1"/>
                <a:gd name="f21" fmla="*/ 77859 f15 1"/>
                <a:gd name="f22" fmla="*/ 121689 f16 1"/>
                <a:gd name="f23" fmla="*/ 0 f15 1"/>
                <a:gd name="f24" fmla="*/ 243377 f16 1"/>
                <a:gd name="f25" fmla="*/ 194647 f15 1"/>
                <a:gd name="f26" fmla="*/ 389294 f15 1"/>
                <a:gd name="f27" fmla="*/ 311435 f15 1"/>
                <a:gd name="f28" fmla="*/ f17 1 f2"/>
                <a:gd name="f29" fmla="*/ f20 1 243377"/>
                <a:gd name="f30" fmla="*/ f21 1 389294"/>
                <a:gd name="f31" fmla="*/ f22 1 243377"/>
                <a:gd name="f32" fmla="*/ f23 1 389294"/>
                <a:gd name="f33" fmla="*/ f24 1 243377"/>
                <a:gd name="f34" fmla="*/ f25 1 389294"/>
                <a:gd name="f35" fmla="*/ f26 1 389294"/>
                <a:gd name="f36" fmla="*/ f27 1 389294"/>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243377" h="389294">
                  <a:moveTo>
                    <a:pt x="f5" y="f8"/>
                  </a:moveTo>
                  <a:lnTo>
                    <a:pt x="f9" y="f8"/>
                  </a:lnTo>
                  <a:lnTo>
                    <a:pt x="f9" y="f5"/>
                  </a:lnTo>
                  <a:lnTo>
                    <a:pt x="f6" y="f10"/>
                  </a:lnTo>
                  <a:lnTo>
                    <a:pt x="f9" y="f7"/>
                  </a:lnTo>
                  <a:lnTo>
                    <a:pt x="f9" y="f11"/>
                  </a:lnTo>
                  <a:lnTo>
                    <a:pt x="f5" y="f11"/>
                  </a:lnTo>
                  <a:lnTo>
                    <a:pt x="f5" y="f8"/>
                  </a:lnTo>
                  <a:close/>
                </a:path>
              </a:pathLst>
            </a:custGeom>
            <a:solidFill>
              <a:schemeClr val="accent1">
                <a:lumMod val="40000"/>
                <a:lumOff val="60000"/>
              </a:schemeClr>
            </a:solidFill>
            <a:ln cap="flat">
              <a:noFill/>
              <a:prstDash val="solid"/>
            </a:ln>
          </p:spPr>
          <p:txBody>
            <a:bodyPr vert="horz" wrap="square" lIns="0" tIns="77861" rIns="73014" bIns="77861"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GB" sz="1500" b="0" i="0" u="none" strike="noStrike" kern="1200" cap="none" spc="0" baseline="0">
                <a:solidFill>
                  <a:srgbClr val="FFFFFF"/>
                </a:solidFill>
                <a:uFillTx/>
                <a:latin typeface="Calibri"/>
              </a:endParaRPr>
            </a:p>
          </p:txBody>
        </p:sp>
        <p:sp>
          <p:nvSpPr>
            <p:cNvPr id="7" name="Freeform: Shape 6">
              <a:extLst>
                <a:ext uri="{FF2B5EF4-FFF2-40B4-BE49-F238E27FC236}">
                  <a16:creationId xmlns:a16="http://schemas.microsoft.com/office/drawing/2014/main" id="{A8289134-958B-66A3-27BD-8AB52CCA2CEC}"/>
                </a:ext>
              </a:extLst>
            </p:cNvPr>
            <p:cNvSpPr/>
            <p:nvPr/>
          </p:nvSpPr>
          <p:spPr>
            <a:xfrm>
              <a:off x="5242639" y="1335545"/>
              <a:ext cx="1144984" cy="1144984"/>
            </a:xfrm>
            <a:custGeom>
              <a:avLst/>
              <a:gdLst>
                <a:gd name="f0" fmla="val 10800000"/>
                <a:gd name="f1" fmla="val 5400000"/>
                <a:gd name="f2" fmla="val 180"/>
                <a:gd name="f3" fmla="val w"/>
                <a:gd name="f4" fmla="val h"/>
                <a:gd name="f5" fmla="val 0"/>
                <a:gd name="f6" fmla="val 1144984"/>
                <a:gd name="f7" fmla="val 572492"/>
                <a:gd name="f8" fmla="val 256313"/>
                <a:gd name="f9" fmla="val 888671"/>
                <a:gd name="f10" fmla="+- 0 0 -90"/>
                <a:gd name="f11" fmla="*/ f3 1 1144984"/>
                <a:gd name="f12" fmla="*/ f4 1 1144984"/>
                <a:gd name="f13" fmla="+- f6 0 f5"/>
                <a:gd name="f14" fmla="*/ f10 f0 1"/>
                <a:gd name="f15" fmla="*/ f13 1 1144984"/>
                <a:gd name="f16" fmla="*/ 0 f13 1"/>
                <a:gd name="f17" fmla="*/ 572492 f13 1"/>
                <a:gd name="f18" fmla="*/ 1144984 f13 1"/>
                <a:gd name="f19" fmla="*/ f14 1 f2"/>
                <a:gd name="f20" fmla="*/ f16 1 1144984"/>
                <a:gd name="f21" fmla="*/ f17 1 1144984"/>
                <a:gd name="f22" fmla="*/ f18 1 1144984"/>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1144984" h="114498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C00000"/>
            </a:solidFill>
            <a:ln w="12701" cap="flat">
              <a:solidFill>
                <a:srgbClr val="E7E6E6"/>
              </a:solidFill>
              <a:prstDash val="solid"/>
              <a:miter/>
            </a:ln>
          </p:spPr>
          <p:txBody>
            <a:bodyPr vert="horz" wrap="square" lIns="188000" tIns="188000" rIns="188000" bIns="188000"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Calibri"/>
                </a:rPr>
                <a:t>Graduate route visa</a:t>
              </a:r>
              <a:endParaRPr lang="en-GB" sz="1600" b="0" i="0" u="none" strike="noStrike" kern="1200" cap="none" spc="0" baseline="0">
                <a:solidFill>
                  <a:srgbClr val="FFFFFF"/>
                </a:solidFill>
                <a:uFillTx/>
                <a:latin typeface="Calibri"/>
              </a:endParaRPr>
            </a:p>
          </p:txBody>
        </p:sp>
        <p:sp>
          <p:nvSpPr>
            <p:cNvPr id="8" name="Freeform: Shape 7">
              <a:extLst>
                <a:ext uri="{FF2B5EF4-FFF2-40B4-BE49-F238E27FC236}">
                  <a16:creationId xmlns:a16="http://schemas.microsoft.com/office/drawing/2014/main" id="{0289E737-3D3F-0783-FF77-D6B6F8C721AE}"/>
                </a:ext>
              </a:extLst>
            </p:cNvPr>
            <p:cNvSpPr/>
            <p:nvPr/>
          </p:nvSpPr>
          <p:spPr>
            <a:xfrm rot="19800012">
              <a:off x="6382110" y="2919972"/>
              <a:ext cx="243376" cy="389296"/>
            </a:xfrm>
            <a:custGeom>
              <a:avLst/>
              <a:gdLst>
                <a:gd name="f0" fmla="val 10800000"/>
                <a:gd name="f1" fmla="val 5400000"/>
                <a:gd name="f2" fmla="val 180"/>
                <a:gd name="f3" fmla="val w"/>
                <a:gd name="f4" fmla="val h"/>
                <a:gd name="f5" fmla="val 0"/>
                <a:gd name="f6" fmla="val 243377"/>
                <a:gd name="f7" fmla="val 389294"/>
                <a:gd name="f8" fmla="val 77859"/>
                <a:gd name="f9" fmla="val 121689"/>
                <a:gd name="f10" fmla="val 194647"/>
                <a:gd name="f11" fmla="val 311435"/>
                <a:gd name="f12" fmla="+- 0 0 -90"/>
                <a:gd name="f13" fmla="*/ f3 1 243377"/>
                <a:gd name="f14" fmla="*/ f4 1 389294"/>
                <a:gd name="f15" fmla="+- f7 0 f5"/>
                <a:gd name="f16" fmla="+- f6 0 f5"/>
                <a:gd name="f17" fmla="*/ f12 f0 1"/>
                <a:gd name="f18" fmla="*/ f16 1 243377"/>
                <a:gd name="f19" fmla="*/ f15 1 389294"/>
                <a:gd name="f20" fmla="*/ 0 f16 1"/>
                <a:gd name="f21" fmla="*/ 77859 f15 1"/>
                <a:gd name="f22" fmla="*/ 121689 f16 1"/>
                <a:gd name="f23" fmla="*/ 0 f15 1"/>
                <a:gd name="f24" fmla="*/ 243377 f16 1"/>
                <a:gd name="f25" fmla="*/ 194647 f15 1"/>
                <a:gd name="f26" fmla="*/ 389294 f15 1"/>
                <a:gd name="f27" fmla="*/ 311435 f15 1"/>
                <a:gd name="f28" fmla="*/ f17 1 f2"/>
                <a:gd name="f29" fmla="*/ f20 1 243377"/>
                <a:gd name="f30" fmla="*/ f21 1 389294"/>
                <a:gd name="f31" fmla="*/ f22 1 243377"/>
                <a:gd name="f32" fmla="*/ f23 1 389294"/>
                <a:gd name="f33" fmla="*/ f24 1 243377"/>
                <a:gd name="f34" fmla="*/ f25 1 389294"/>
                <a:gd name="f35" fmla="*/ f26 1 389294"/>
                <a:gd name="f36" fmla="*/ f27 1 389294"/>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243377" h="389294">
                  <a:moveTo>
                    <a:pt x="f5" y="f8"/>
                  </a:moveTo>
                  <a:lnTo>
                    <a:pt x="f9" y="f8"/>
                  </a:lnTo>
                  <a:lnTo>
                    <a:pt x="f9" y="f5"/>
                  </a:lnTo>
                  <a:lnTo>
                    <a:pt x="f6" y="f10"/>
                  </a:lnTo>
                  <a:lnTo>
                    <a:pt x="f9" y="f7"/>
                  </a:lnTo>
                  <a:lnTo>
                    <a:pt x="f9" y="f11"/>
                  </a:lnTo>
                  <a:lnTo>
                    <a:pt x="f5" y="f11"/>
                  </a:lnTo>
                  <a:lnTo>
                    <a:pt x="f5" y="f8"/>
                  </a:lnTo>
                  <a:close/>
                </a:path>
              </a:pathLst>
            </a:custGeom>
            <a:solidFill>
              <a:schemeClr val="accent1">
                <a:lumMod val="40000"/>
                <a:lumOff val="60000"/>
              </a:schemeClr>
            </a:solidFill>
            <a:ln cap="flat">
              <a:noFill/>
              <a:prstDash val="solid"/>
            </a:ln>
          </p:spPr>
          <p:txBody>
            <a:bodyPr vert="horz" wrap="square" lIns="0" tIns="77861" rIns="73014" bIns="77861"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GB" sz="1500" b="0" i="0" u="none" strike="noStrike" kern="1200" cap="none" spc="0" baseline="0">
                <a:solidFill>
                  <a:srgbClr val="FFFFFF"/>
                </a:solidFill>
                <a:uFillTx/>
                <a:latin typeface="Calibri"/>
              </a:endParaRPr>
            </a:p>
          </p:txBody>
        </p:sp>
        <p:sp>
          <p:nvSpPr>
            <p:cNvPr id="9" name="Freeform: Shape 8">
              <a:extLst>
                <a:ext uri="{FF2B5EF4-FFF2-40B4-BE49-F238E27FC236}">
                  <a16:creationId xmlns:a16="http://schemas.microsoft.com/office/drawing/2014/main" id="{96204EED-89F7-A997-7EBE-433597B8E11E}"/>
                </a:ext>
              </a:extLst>
            </p:cNvPr>
            <p:cNvSpPr/>
            <p:nvPr/>
          </p:nvSpPr>
          <p:spPr>
            <a:xfrm>
              <a:off x="6631905" y="2137638"/>
              <a:ext cx="1144984" cy="1144984"/>
            </a:xfrm>
            <a:custGeom>
              <a:avLst/>
              <a:gdLst>
                <a:gd name="f0" fmla="val 10800000"/>
                <a:gd name="f1" fmla="val 5400000"/>
                <a:gd name="f2" fmla="val 180"/>
                <a:gd name="f3" fmla="val w"/>
                <a:gd name="f4" fmla="val h"/>
                <a:gd name="f5" fmla="val 0"/>
                <a:gd name="f6" fmla="val 1144984"/>
                <a:gd name="f7" fmla="val 572492"/>
                <a:gd name="f8" fmla="val 256313"/>
                <a:gd name="f9" fmla="val 888671"/>
                <a:gd name="f10" fmla="+- 0 0 -90"/>
                <a:gd name="f11" fmla="*/ f3 1 1144984"/>
                <a:gd name="f12" fmla="*/ f4 1 1144984"/>
                <a:gd name="f13" fmla="+- f6 0 f5"/>
                <a:gd name="f14" fmla="*/ f10 f0 1"/>
                <a:gd name="f15" fmla="*/ f13 1 1144984"/>
                <a:gd name="f16" fmla="*/ 0 f13 1"/>
                <a:gd name="f17" fmla="*/ 572492 f13 1"/>
                <a:gd name="f18" fmla="*/ 1144984 f13 1"/>
                <a:gd name="f19" fmla="*/ f14 1 f2"/>
                <a:gd name="f20" fmla="*/ f16 1 1144984"/>
                <a:gd name="f21" fmla="*/ f17 1 1144984"/>
                <a:gd name="f22" fmla="*/ f18 1 1144984"/>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1144984" h="114498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C00000"/>
            </a:solidFill>
            <a:ln w="12701" cap="flat">
              <a:solidFill>
                <a:srgbClr val="E7E6E6"/>
              </a:solidFill>
              <a:prstDash val="solid"/>
              <a:miter/>
            </a:ln>
          </p:spPr>
          <p:txBody>
            <a:bodyPr vert="horz" wrap="square" lIns="188000" tIns="188000" rIns="188000" bIns="188000"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Calibri"/>
                </a:rPr>
                <a:t>Skilled Worker visa</a:t>
              </a:r>
              <a:endParaRPr lang="en-GB" sz="1600" b="0" i="0" u="none" strike="noStrike" kern="1200" cap="none" spc="0" baseline="0">
                <a:solidFill>
                  <a:srgbClr val="FFFFFF"/>
                </a:solidFill>
                <a:uFillTx/>
                <a:latin typeface="Calibri"/>
              </a:endParaRPr>
            </a:p>
          </p:txBody>
        </p:sp>
        <p:sp>
          <p:nvSpPr>
            <p:cNvPr id="10" name="Freeform: Shape 9">
              <a:extLst>
                <a:ext uri="{FF2B5EF4-FFF2-40B4-BE49-F238E27FC236}">
                  <a16:creationId xmlns:a16="http://schemas.microsoft.com/office/drawing/2014/main" id="{FC4117B2-CE4F-98F1-9A58-931667DE8E8E}"/>
                </a:ext>
              </a:extLst>
            </p:cNvPr>
            <p:cNvSpPr/>
            <p:nvPr/>
          </p:nvSpPr>
          <p:spPr>
            <a:xfrm rot="1800004">
              <a:off x="6382110" y="3715170"/>
              <a:ext cx="243376" cy="389296"/>
            </a:xfrm>
            <a:custGeom>
              <a:avLst/>
              <a:gdLst>
                <a:gd name="f0" fmla="val 10800000"/>
                <a:gd name="f1" fmla="val 5400000"/>
                <a:gd name="f2" fmla="val 180"/>
                <a:gd name="f3" fmla="val w"/>
                <a:gd name="f4" fmla="val h"/>
                <a:gd name="f5" fmla="val 0"/>
                <a:gd name="f6" fmla="val 243377"/>
                <a:gd name="f7" fmla="val 389294"/>
                <a:gd name="f8" fmla="val 77859"/>
                <a:gd name="f9" fmla="val 121689"/>
                <a:gd name="f10" fmla="val 194647"/>
                <a:gd name="f11" fmla="val 311435"/>
                <a:gd name="f12" fmla="+- 0 0 -90"/>
                <a:gd name="f13" fmla="*/ f3 1 243377"/>
                <a:gd name="f14" fmla="*/ f4 1 389294"/>
                <a:gd name="f15" fmla="+- f7 0 f5"/>
                <a:gd name="f16" fmla="+- f6 0 f5"/>
                <a:gd name="f17" fmla="*/ f12 f0 1"/>
                <a:gd name="f18" fmla="*/ f16 1 243377"/>
                <a:gd name="f19" fmla="*/ f15 1 389294"/>
                <a:gd name="f20" fmla="*/ 0 f16 1"/>
                <a:gd name="f21" fmla="*/ 77859 f15 1"/>
                <a:gd name="f22" fmla="*/ 121689 f16 1"/>
                <a:gd name="f23" fmla="*/ 0 f15 1"/>
                <a:gd name="f24" fmla="*/ 243377 f16 1"/>
                <a:gd name="f25" fmla="*/ 194647 f15 1"/>
                <a:gd name="f26" fmla="*/ 389294 f15 1"/>
                <a:gd name="f27" fmla="*/ 311435 f15 1"/>
                <a:gd name="f28" fmla="*/ f17 1 f2"/>
                <a:gd name="f29" fmla="*/ f20 1 243377"/>
                <a:gd name="f30" fmla="*/ f21 1 389294"/>
                <a:gd name="f31" fmla="*/ f22 1 243377"/>
                <a:gd name="f32" fmla="*/ f23 1 389294"/>
                <a:gd name="f33" fmla="*/ f24 1 243377"/>
                <a:gd name="f34" fmla="*/ f25 1 389294"/>
                <a:gd name="f35" fmla="*/ f26 1 389294"/>
                <a:gd name="f36" fmla="*/ f27 1 389294"/>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243377" h="389294">
                  <a:moveTo>
                    <a:pt x="f5" y="f8"/>
                  </a:moveTo>
                  <a:lnTo>
                    <a:pt x="f9" y="f8"/>
                  </a:lnTo>
                  <a:lnTo>
                    <a:pt x="f9" y="f5"/>
                  </a:lnTo>
                  <a:lnTo>
                    <a:pt x="f6" y="f10"/>
                  </a:lnTo>
                  <a:lnTo>
                    <a:pt x="f9" y="f7"/>
                  </a:lnTo>
                  <a:lnTo>
                    <a:pt x="f9" y="f11"/>
                  </a:lnTo>
                  <a:lnTo>
                    <a:pt x="f5" y="f11"/>
                  </a:lnTo>
                  <a:lnTo>
                    <a:pt x="f5" y="f8"/>
                  </a:lnTo>
                  <a:close/>
                </a:path>
              </a:pathLst>
            </a:custGeom>
            <a:solidFill>
              <a:schemeClr val="accent1">
                <a:lumMod val="40000"/>
                <a:lumOff val="60000"/>
              </a:schemeClr>
            </a:solidFill>
            <a:ln cap="flat">
              <a:noFill/>
              <a:prstDash val="solid"/>
            </a:ln>
          </p:spPr>
          <p:txBody>
            <a:bodyPr vert="horz" wrap="square" lIns="0" tIns="77861" rIns="73014" bIns="77861"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GB" sz="1500" b="0" i="0" u="none" strike="noStrike" kern="1200" cap="none" spc="0" baseline="0">
                <a:solidFill>
                  <a:srgbClr val="FFFFFF"/>
                </a:solidFill>
                <a:uFillTx/>
                <a:latin typeface="Calibri"/>
              </a:endParaRPr>
            </a:p>
          </p:txBody>
        </p:sp>
        <p:sp>
          <p:nvSpPr>
            <p:cNvPr id="11" name="Freeform: Shape 10">
              <a:extLst>
                <a:ext uri="{FF2B5EF4-FFF2-40B4-BE49-F238E27FC236}">
                  <a16:creationId xmlns:a16="http://schemas.microsoft.com/office/drawing/2014/main" id="{BE2E89BA-DE07-09FF-BB66-1C8B46758131}"/>
                </a:ext>
              </a:extLst>
            </p:cNvPr>
            <p:cNvSpPr/>
            <p:nvPr/>
          </p:nvSpPr>
          <p:spPr>
            <a:xfrm>
              <a:off x="6631905" y="3741825"/>
              <a:ext cx="1144984" cy="1144984"/>
            </a:xfrm>
            <a:custGeom>
              <a:avLst/>
              <a:gdLst>
                <a:gd name="f0" fmla="val 10800000"/>
                <a:gd name="f1" fmla="val 5400000"/>
                <a:gd name="f2" fmla="val 180"/>
                <a:gd name="f3" fmla="val w"/>
                <a:gd name="f4" fmla="val h"/>
                <a:gd name="f5" fmla="val 0"/>
                <a:gd name="f6" fmla="val 1144984"/>
                <a:gd name="f7" fmla="val 572492"/>
                <a:gd name="f8" fmla="val 256313"/>
                <a:gd name="f9" fmla="val 888671"/>
                <a:gd name="f10" fmla="+- 0 0 -90"/>
                <a:gd name="f11" fmla="*/ f3 1 1144984"/>
                <a:gd name="f12" fmla="*/ f4 1 1144984"/>
                <a:gd name="f13" fmla="+- f6 0 f5"/>
                <a:gd name="f14" fmla="*/ f10 f0 1"/>
                <a:gd name="f15" fmla="*/ f13 1 1144984"/>
                <a:gd name="f16" fmla="*/ 0 f13 1"/>
                <a:gd name="f17" fmla="*/ 572492 f13 1"/>
                <a:gd name="f18" fmla="*/ 1144984 f13 1"/>
                <a:gd name="f19" fmla="*/ f14 1 f2"/>
                <a:gd name="f20" fmla="*/ f16 1 1144984"/>
                <a:gd name="f21" fmla="*/ f17 1 1144984"/>
                <a:gd name="f22" fmla="*/ f18 1 1144984"/>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1144984" h="114498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C00000"/>
            </a:solidFill>
            <a:ln w="12701" cap="flat">
              <a:solidFill>
                <a:srgbClr val="E7E6E6"/>
              </a:solidFill>
              <a:prstDash val="solid"/>
              <a:miter/>
            </a:ln>
          </p:spPr>
          <p:txBody>
            <a:bodyPr vert="horz" wrap="square" lIns="188000" tIns="188000" rIns="188000" bIns="188000"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Calibri"/>
                </a:rPr>
                <a:t>Other work visa</a:t>
              </a:r>
              <a:endParaRPr lang="en-GB" sz="1600" b="0" i="0" u="none" strike="noStrike" kern="1200" cap="none" spc="0" baseline="0">
                <a:solidFill>
                  <a:srgbClr val="FFFFFF"/>
                </a:solidFill>
                <a:uFillTx/>
                <a:latin typeface="Calibri"/>
              </a:endParaRPr>
            </a:p>
          </p:txBody>
        </p:sp>
        <p:sp>
          <p:nvSpPr>
            <p:cNvPr id="12" name="Freeform: Shape 11">
              <a:extLst>
                <a:ext uri="{FF2B5EF4-FFF2-40B4-BE49-F238E27FC236}">
                  <a16:creationId xmlns:a16="http://schemas.microsoft.com/office/drawing/2014/main" id="{1C2359D9-BB59-C3BF-4C21-FDBF63FADC40}"/>
                </a:ext>
              </a:extLst>
            </p:cNvPr>
            <p:cNvSpPr/>
            <p:nvPr/>
          </p:nvSpPr>
          <p:spPr>
            <a:xfrm rot="5400013">
              <a:off x="5693447" y="4112779"/>
              <a:ext cx="243376" cy="389296"/>
            </a:xfrm>
            <a:custGeom>
              <a:avLst/>
              <a:gdLst>
                <a:gd name="f0" fmla="val 10800000"/>
                <a:gd name="f1" fmla="val 5400000"/>
                <a:gd name="f2" fmla="val 180"/>
                <a:gd name="f3" fmla="val w"/>
                <a:gd name="f4" fmla="val h"/>
                <a:gd name="f5" fmla="val 0"/>
                <a:gd name="f6" fmla="val 243377"/>
                <a:gd name="f7" fmla="val 389294"/>
                <a:gd name="f8" fmla="val 77859"/>
                <a:gd name="f9" fmla="val 121689"/>
                <a:gd name="f10" fmla="val 194647"/>
                <a:gd name="f11" fmla="val 311435"/>
                <a:gd name="f12" fmla="+- 0 0 -90"/>
                <a:gd name="f13" fmla="*/ f3 1 243377"/>
                <a:gd name="f14" fmla="*/ f4 1 389294"/>
                <a:gd name="f15" fmla="+- f7 0 f5"/>
                <a:gd name="f16" fmla="+- f6 0 f5"/>
                <a:gd name="f17" fmla="*/ f12 f0 1"/>
                <a:gd name="f18" fmla="*/ f16 1 243377"/>
                <a:gd name="f19" fmla="*/ f15 1 389294"/>
                <a:gd name="f20" fmla="*/ 0 f16 1"/>
                <a:gd name="f21" fmla="*/ 77859 f15 1"/>
                <a:gd name="f22" fmla="*/ 121689 f16 1"/>
                <a:gd name="f23" fmla="*/ 0 f15 1"/>
                <a:gd name="f24" fmla="*/ 243377 f16 1"/>
                <a:gd name="f25" fmla="*/ 194647 f15 1"/>
                <a:gd name="f26" fmla="*/ 389294 f15 1"/>
                <a:gd name="f27" fmla="*/ 311435 f15 1"/>
                <a:gd name="f28" fmla="*/ f17 1 f2"/>
                <a:gd name="f29" fmla="*/ f20 1 243377"/>
                <a:gd name="f30" fmla="*/ f21 1 389294"/>
                <a:gd name="f31" fmla="*/ f22 1 243377"/>
                <a:gd name="f32" fmla="*/ f23 1 389294"/>
                <a:gd name="f33" fmla="*/ f24 1 243377"/>
                <a:gd name="f34" fmla="*/ f25 1 389294"/>
                <a:gd name="f35" fmla="*/ f26 1 389294"/>
                <a:gd name="f36" fmla="*/ f27 1 389294"/>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243377" h="389294">
                  <a:moveTo>
                    <a:pt x="f5" y="f8"/>
                  </a:moveTo>
                  <a:lnTo>
                    <a:pt x="f9" y="f8"/>
                  </a:lnTo>
                  <a:lnTo>
                    <a:pt x="f9" y="f5"/>
                  </a:lnTo>
                  <a:lnTo>
                    <a:pt x="f6" y="f10"/>
                  </a:lnTo>
                  <a:lnTo>
                    <a:pt x="f9" y="f7"/>
                  </a:lnTo>
                  <a:lnTo>
                    <a:pt x="f9" y="f11"/>
                  </a:lnTo>
                  <a:lnTo>
                    <a:pt x="f5" y="f11"/>
                  </a:lnTo>
                  <a:lnTo>
                    <a:pt x="f5" y="f8"/>
                  </a:lnTo>
                  <a:close/>
                </a:path>
              </a:pathLst>
            </a:custGeom>
            <a:solidFill>
              <a:schemeClr val="accent1">
                <a:lumMod val="40000"/>
                <a:lumOff val="60000"/>
              </a:schemeClr>
            </a:solidFill>
            <a:ln cap="flat">
              <a:noFill/>
              <a:prstDash val="solid"/>
            </a:ln>
          </p:spPr>
          <p:txBody>
            <a:bodyPr vert="horz" wrap="square" lIns="0" tIns="77861" rIns="73014" bIns="77861"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GB" sz="1500" b="0" i="0" u="none" strike="noStrike" kern="1200" cap="none" spc="0" baseline="0">
                <a:solidFill>
                  <a:srgbClr val="FFFFFF"/>
                </a:solidFill>
                <a:uFillTx/>
                <a:latin typeface="Calibri"/>
              </a:endParaRPr>
            </a:p>
          </p:txBody>
        </p:sp>
        <p:sp>
          <p:nvSpPr>
            <p:cNvPr id="13" name="Freeform: Shape 12">
              <a:extLst>
                <a:ext uri="{FF2B5EF4-FFF2-40B4-BE49-F238E27FC236}">
                  <a16:creationId xmlns:a16="http://schemas.microsoft.com/office/drawing/2014/main" id="{427ABAEA-95FB-8944-FB4A-31FC5C895C46}"/>
                </a:ext>
              </a:extLst>
            </p:cNvPr>
            <p:cNvSpPr/>
            <p:nvPr/>
          </p:nvSpPr>
          <p:spPr>
            <a:xfrm>
              <a:off x="5242639" y="4543918"/>
              <a:ext cx="1144984" cy="1144984"/>
            </a:xfrm>
            <a:custGeom>
              <a:avLst/>
              <a:gdLst>
                <a:gd name="f0" fmla="val 10800000"/>
                <a:gd name="f1" fmla="val 5400000"/>
                <a:gd name="f2" fmla="val 180"/>
                <a:gd name="f3" fmla="val w"/>
                <a:gd name="f4" fmla="val h"/>
                <a:gd name="f5" fmla="val 0"/>
                <a:gd name="f6" fmla="val 1144984"/>
                <a:gd name="f7" fmla="val 572492"/>
                <a:gd name="f8" fmla="val 256313"/>
                <a:gd name="f9" fmla="val 888671"/>
                <a:gd name="f10" fmla="+- 0 0 -90"/>
                <a:gd name="f11" fmla="*/ f3 1 1144984"/>
                <a:gd name="f12" fmla="*/ f4 1 1144984"/>
                <a:gd name="f13" fmla="+- f6 0 f5"/>
                <a:gd name="f14" fmla="*/ f10 f0 1"/>
                <a:gd name="f15" fmla="*/ f13 1 1144984"/>
                <a:gd name="f16" fmla="*/ 0 f13 1"/>
                <a:gd name="f17" fmla="*/ 572492 f13 1"/>
                <a:gd name="f18" fmla="*/ 1144984 f13 1"/>
                <a:gd name="f19" fmla="*/ f14 1 f2"/>
                <a:gd name="f20" fmla="*/ f16 1 1144984"/>
                <a:gd name="f21" fmla="*/ f17 1 1144984"/>
                <a:gd name="f22" fmla="*/ f18 1 1144984"/>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1144984" h="114498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C00000"/>
            </a:solidFill>
            <a:ln w="12701" cap="flat">
              <a:solidFill>
                <a:srgbClr val="E7E6E6"/>
              </a:solidFill>
              <a:prstDash val="solid"/>
              <a:miter/>
            </a:ln>
          </p:spPr>
          <p:txBody>
            <a:bodyPr vert="horz" wrap="square" lIns="188000" tIns="188000" rIns="188000" bIns="188000"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Calibri"/>
                </a:rPr>
                <a:t>Further study</a:t>
              </a:r>
            </a:p>
          </p:txBody>
        </p:sp>
        <p:sp>
          <p:nvSpPr>
            <p:cNvPr id="14" name="Freeform: Shape 13">
              <a:extLst>
                <a:ext uri="{FF2B5EF4-FFF2-40B4-BE49-F238E27FC236}">
                  <a16:creationId xmlns:a16="http://schemas.microsoft.com/office/drawing/2014/main" id="{21961512-2531-6833-6FA9-8B3CFF542906}"/>
                </a:ext>
              </a:extLst>
            </p:cNvPr>
            <p:cNvSpPr/>
            <p:nvPr/>
          </p:nvSpPr>
          <p:spPr>
            <a:xfrm rot="19800012">
              <a:off x="5004776" y="3715170"/>
              <a:ext cx="243376" cy="389296"/>
            </a:xfrm>
            <a:custGeom>
              <a:avLst/>
              <a:gdLst>
                <a:gd name="f0" fmla="val 10800000"/>
                <a:gd name="f1" fmla="val 5400000"/>
                <a:gd name="f2" fmla="val 180"/>
                <a:gd name="f3" fmla="val w"/>
                <a:gd name="f4" fmla="val h"/>
                <a:gd name="f5" fmla="val 0"/>
                <a:gd name="f6" fmla="val 243377"/>
                <a:gd name="f7" fmla="val 389294"/>
                <a:gd name="f8" fmla="val 243376"/>
                <a:gd name="f9" fmla="val 311435"/>
                <a:gd name="f10" fmla="val 121688"/>
                <a:gd name="f11" fmla="val 1"/>
                <a:gd name="f12" fmla="val 194647"/>
                <a:gd name="f13" fmla="val 77859"/>
                <a:gd name="f14" fmla="+- 0 0 -90"/>
                <a:gd name="f15" fmla="*/ f3 1 243377"/>
                <a:gd name="f16" fmla="*/ f4 1 389294"/>
                <a:gd name="f17" fmla="+- f7 0 f5"/>
                <a:gd name="f18" fmla="+- f6 0 f5"/>
                <a:gd name="f19" fmla="*/ f14 f0 1"/>
                <a:gd name="f20" fmla="*/ f18 1 243377"/>
                <a:gd name="f21" fmla="*/ f17 1 389294"/>
                <a:gd name="f22" fmla="*/ 0 f18 1"/>
                <a:gd name="f23" fmla="*/ 77859 f17 1"/>
                <a:gd name="f24" fmla="*/ 121689 f18 1"/>
                <a:gd name="f25" fmla="*/ 0 f17 1"/>
                <a:gd name="f26" fmla="*/ 243377 f18 1"/>
                <a:gd name="f27" fmla="*/ 194647 f17 1"/>
                <a:gd name="f28" fmla="*/ 389294 f17 1"/>
                <a:gd name="f29" fmla="*/ 311435 f17 1"/>
                <a:gd name="f30" fmla="*/ f19 1 f2"/>
                <a:gd name="f31" fmla="*/ f22 1 243377"/>
                <a:gd name="f32" fmla="*/ f23 1 389294"/>
                <a:gd name="f33" fmla="*/ f24 1 243377"/>
                <a:gd name="f34" fmla="*/ f25 1 389294"/>
                <a:gd name="f35" fmla="*/ f26 1 243377"/>
                <a:gd name="f36" fmla="*/ f27 1 389294"/>
                <a:gd name="f37" fmla="*/ f28 1 389294"/>
                <a:gd name="f38" fmla="*/ f29 1 389294"/>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1"/>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6 1"/>
                <a:gd name="f62" fmla="*/ f50 f16 1"/>
                <a:gd name="f63" fmla="*/ f51 f16 1"/>
              </a:gdLst>
              <a:ahLst/>
              <a:cxnLst>
                <a:cxn ang="3cd4">
                  <a:pos x="hc" y="t"/>
                </a:cxn>
                <a:cxn ang="0">
                  <a:pos x="r" y="vc"/>
                </a:cxn>
                <a:cxn ang="cd4">
                  <a:pos x="hc" y="b"/>
                </a:cxn>
                <a:cxn ang="cd2">
                  <a:pos x="l" y="vc"/>
                </a:cxn>
                <a:cxn ang="f43">
                  <a:pos x="f56" y="f57"/>
                </a:cxn>
                <a:cxn ang="f43">
                  <a:pos x="f58" y="f57"/>
                </a:cxn>
                <a:cxn ang="f43">
                  <a:pos x="f58" y="f59"/>
                </a:cxn>
                <a:cxn ang="f43">
                  <a:pos x="f60" y="f61"/>
                </a:cxn>
                <a:cxn ang="f43">
                  <a:pos x="f58" y="f62"/>
                </a:cxn>
                <a:cxn ang="f43">
                  <a:pos x="f58" y="f63"/>
                </a:cxn>
                <a:cxn ang="f43">
                  <a:pos x="f56" y="f63"/>
                </a:cxn>
                <a:cxn ang="f43">
                  <a:pos x="f56" y="f57"/>
                </a:cxn>
              </a:cxnLst>
              <a:rect l="f52" t="f55" r="f53" b="f54"/>
              <a:pathLst>
                <a:path w="243377" h="389294">
                  <a:moveTo>
                    <a:pt x="f8" y="f9"/>
                  </a:moveTo>
                  <a:lnTo>
                    <a:pt x="f10" y="f9"/>
                  </a:lnTo>
                  <a:lnTo>
                    <a:pt x="f10" y="f7"/>
                  </a:lnTo>
                  <a:lnTo>
                    <a:pt x="f11" y="f12"/>
                  </a:lnTo>
                  <a:lnTo>
                    <a:pt x="f10" y="f5"/>
                  </a:lnTo>
                  <a:lnTo>
                    <a:pt x="f10" y="f13"/>
                  </a:lnTo>
                  <a:lnTo>
                    <a:pt x="f8" y="f13"/>
                  </a:lnTo>
                  <a:lnTo>
                    <a:pt x="f8" y="f9"/>
                  </a:lnTo>
                  <a:close/>
                </a:path>
              </a:pathLst>
            </a:custGeom>
            <a:solidFill>
              <a:schemeClr val="accent1">
                <a:lumMod val="40000"/>
                <a:lumOff val="60000"/>
              </a:schemeClr>
            </a:solidFill>
            <a:ln cap="flat">
              <a:noFill/>
              <a:prstDash val="solid"/>
            </a:ln>
          </p:spPr>
          <p:txBody>
            <a:bodyPr vert="horz" wrap="square" lIns="73014" tIns="77861" rIns="0" bIns="77861"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GB" sz="1500" b="0" i="0" u="none" strike="noStrike" kern="1200" cap="none" spc="0" baseline="0">
                <a:solidFill>
                  <a:srgbClr val="FFFFFF"/>
                </a:solidFill>
                <a:uFillTx/>
                <a:latin typeface="Calibri"/>
              </a:endParaRPr>
            </a:p>
          </p:txBody>
        </p:sp>
        <p:sp>
          <p:nvSpPr>
            <p:cNvPr id="15" name="Freeform: Shape 14">
              <a:extLst>
                <a:ext uri="{FF2B5EF4-FFF2-40B4-BE49-F238E27FC236}">
                  <a16:creationId xmlns:a16="http://schemas.microsoft.com/office/drawing/2014/main" id="{7B656EDF-0BD5-0D12-A490-0165FA688848}"/>
                </a:ext>
              </a:extLst>
            </p:cNvPr>
            <p:cNvSpPr/>
            <p:nvPr/>
          </p:nvSpPr>
          <p:spPr>
            <a:xfrm>
              <a:off x="3853373" y="3741825"/>
              <a:ext cx="1144984" cy="1144984"/>
            </a:xfrm>
            <a:custGeom>
              <a:avLst/>
              <a:gdLst>
                <a:gd name="f0" fmla="val 10800000"/>
                <a:gd name="f1" fmla="val 5400000"/>
                <a:gd name="f2" fmla="val 180"/>
                <a:gd name="f3" fmla="val w"/>
                <a:gd name="f4" fmla="val h"/>
                <a:gd name="f5" fmla="val 0"/>
                <a:gd name="f6" fmla="val 1144984"/>
                <a:gd name="f7" fmla="val 572492"/>
                <a:gd name="f8" fmla="val 256313"/>
                <a:gd name="f9" fmla="val 888671"/>
                <a:gd name="f10" fmla="+- 0 0 -90"/>
                <a:gd name="f11" fmla="*/ f3 1 1144984"/>
                <a:gd name="f12" fmla="*/ f4 1 1144984"/>
                <a:gd name="f13" fmla="+- f6 0 f5"/>
                <a:gd name="f14" fmla="*/ f10 f0 1"/>
                <a:gd name="f15" fmla="*/ f13 1 1144984"/>
                <a:gd name="f16" fmla="*/ 0 f13 1"/>
                <a:gd name="f17" fmla="*/ 572492 f13 1"/>
                <a:gd name="f18" fmla="*/ 1144984 f13 1"/>
                <a:gd name="f19" fmla="*/ f14 1 f2"/>
                <a:gd name="f20" fmla="*/ f16 1 1144984"/>
                <a:gd name="f21" fmla="*/ f17 1 1144984"/>
                <a:gd name="f22" fmla="*/ f18 1 1144984"/>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1144984" h="114498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C00000"/>
            </a:solidFill>
            <a:ln w="12701" cap="flat">
              <a:solidFill>
                <a:srgbClr val="E7E6E6"/>
              </a:solidFill>
              <a:prstDash val="solid"/>
              <a:miter/>
            </a:ln>
          </p:spPr>
          <p:txBody>
            <a:bodyPr vert="horz" wrap="square" lIns="188000" tIns="188000" rIns="188000" bIns="188000"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Calibri"/>
                </a:rPr>
                <a:t>Return home</a:t>
              </a:r>
            </a:p>
          </p:txBody>
        </p:sp>
        <p:sp>
          <p:nvSpPr>
            <p:cNvPr id="16" name="Freeform: Shape 15">
              <a:extLst>
                <a:ext uri="{FF2B5EF4-FFF2-40B4-BE49-F238E27FC236}">
                  <a16:creationId xmlns:a16="http://schemas.microsoft.com/office/drawing/2014/main" id="{26507985-12C1-71D5-EC88-C0CBDA91EEC2}"/>
                </a:ext>
              </a:extLst>
            </p:cNvPr>
            <p:cNvSpPr/>
            <p:nvPr/>
          </p:nvSpPr>
          <p:spPr>
            <a:xfrm rot="1800004">
              <a:off x="5004776" y="2919972"/>
              <a:ext cx="243376" cy="389296"/>
            </a:xfrm>
            <a:custGeom>
              <a:avLst/>
              <a:gdLst>
                <a:gd name="f0" fmla="val 10800000"/>
                <a:gd name="f1" fmla="val 5400000"/>
                <a:gd name="f2" fmla="val 180"/>
                <a:gd name="f3" fmla="val w"/>
                <a:gd name="f4" fmla="val h"/>
                <a:gd name="f5" fmla="val 0"/>
                <a:gd name="f6" fmla="val 243377"/>
                <a:gd name="f7" fmla="val 389294"/>
                <a:gd name="f8" fmla="val 243376"/>
                <a:gd name="f9" fmla="val 311435"/>
                <a:gd name="f10" fmla="val 121688"/>
                <a:gd name="f11" fmla="val 1"/>
                <a:gd name="f12" fmla="val 194647"/>
                <a:gd name="f13" fmla="val 77859"/>
                <a:gd name="f14" fmla="+- 0 0 -90"/>
                <a:gd name="f15" fmla="*/ f3 1 243377"/>
                <a:gd name="f16" fmla="*/ f4 1 389294"/>
                <a:gd name="f17" fmla="+- f7 0 f5"/>
                <a:gd name="f18" fmla="+- f6 0 f5"/>
                <a:gd name="f19" fmla="*/ f14 f0 1"/>
                <a:gd name="f20" fmla="*/ f18 1 243377"/>
                <a:gd name="f21" fmla="*/ f17 1 389294"/>
                <a:gd name="f22" fmla="*/ 0 f18 1"/>
                <a:gd name="f23" fmla="*/ 77859 f17 1"/>
                <a:gd name="f24" fmla="*/ 121689 f18 1"/>
                <a:gd name="f25" fmla="*/ 0 f17 1"/>
                <a:gd name="f26" fmla="*/ 243377 f18 1"/>
                <a:gd name="f27" fmla="*/ 194647 f17 1"/>
                <a:gd name="f28" fmla="*/ 389294 f17 1"/>
                <a:gd name="f29" fmla="*/ 311435 f17 1"/>
                <a:gd name="f30" fmla="*/ f19 1 f2"/>
                <a:gd name="f31" fmla="*/ f22 1 243377"/>
                <a:gd name="f32" fmla="*/ f23 1 389294"/>
                <a:gd name="f33" fmla="*/ f24 1 243377"/>
                <a:gd name="f34" fmla="*/ f25 1 389294"/>
                <a:gd name="f35" fmla="*/ f26 1 243377"/>
                <a:gd name="f36" fmla="*/ f27 1 389294"/>
                <a:gd name="f37" fmla="*/ f28 1 389294"/>
                <a:gd name="f38" fmla="*/ f29 1 389294"/>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1"/>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6 1"/>
                <a:gd name="f62" fmla="*/ f50 f16 1"/>
                <a:gd name="f63" fmla="*/ f51 f16 1"/>
              </a:gdLst>
              <a:ahLst/>
              <a:cxnLst>
                <a:cxn ang="3cd4">
                  <a:pos x="hc" y="t"/>
                </a:cxn>
                <a:cxn ang="0">
                  <a:pos x="r" y="vc"/>
                </a:cxn>
                <a:cxn ang="cd4">
                  <a:pos x="hc" y="b"/>
                </a:cxn>
                <a:cxn ang="cd2">
                  <a:pos x="l" y="vc"/>
                </a:cxn>
                <a:cxn ang="f43">
                  <a:pos x="f56" y="f57"/>
                </a:cxn>
                <a:cxn ang="f43">
                  <a:pos x="f58" y="f57"/>
                </a:cxn>
                <a:cxn ang="f43">
                  <a:pos x="f58" y="f59"/>
                </a:cxn>
                <a:cxn ang="f43">
                  <a:pos x="f60" y="f61"/>
                </a:cxn>
                <a:cxn ang="f43">
                  <a:pos x="f58" y="f62"/>
                </a:cxn>
                <a:cxn ang="f43">
                  <a:pos x="f58" y="f63"/>
                </a:cxn>
                <a:cxn ang="f43">
                  <a:pos x="f56" y="f63"/>
                </a:cxn>
                <a:cxn ang="f43">
                  <a:pos x="f56" y="f57"/>
                </a:cxn>
              </a:cxnLst>
              <a:rect l="f52" t="f55" r="f53" b="f54"/>
              <a:pathLst>
                <a:path w="243377" h="389294">
                  <a:moveTo>
                    <a:pt x="f8" y="f9"/>
                  </a:moveTo>
                  <a:lnTo>
                    <a:pt x="f10" y="f9"/>
                  </a:lnTo>
                  <a:lnTo>
                    <a:pt x="f10" y="f7"/>
                  </a:lnTo>
                  <a:lnTo>
                    <a:pt x="f11" y="f12"/>
                  </a:lnTo>
                  <a:lnTo>
                    <a:pt x="f10" y="f5"/>
                  </a:lnTo>
                  <a:lnTo>
                    <a:pt x="f10" y="f13"/>
                  </a:lnTo>
                  <a:lnTo>
                    <a:pt x="f8" y="f13"/>
                  </a:lnTo>
                  <a:lnTo>
                    <a:pt x="f8" y="f9"/>
                  </a:lnTo>
                  <a:close/>
                </a:path>
              </a:pathLst>
            </a:custGeom>
            <a:solidFill>
              <a:schemeClr val="accent1">
                <a:lumMod val="40000"/>
                <a:lumOff val="60000"/>
              </a:schemeClr>
            </a:solidFill>
            <a:ln cap="flat">
              <a:noFill/>
              <a:prstDash val="solid"/>
            </a:ln>
          </p:spPr>
          <p:txBody>
            <a:bodyPr vert="horz" wrap="square" lIns="73014" tIns="77861" rIns="0" bIns="77861"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GB" sz="1500" b="0" i="0" u="none" strike="noStrike" kern="1200" cap="none" spc="0" baseline="0">
                <a:solidFill>
                  <a:srgbClr val="FFFFFF"/>
                </a:solidFill>
                <a:uFillTx/>
                <a:latin typeface="Calibri"/>
              </a:endParaRPr>
            </a:p>
          </p:txBody>
        </p:sp>
        <p:sp>
          <p:nvSpPr>
            <p:cNvPr id="17" name="Freeform: Shape 16">
              <a:extLst>
                <a:ext uri="{FF2B5EF4-FFF2-40B4-BE49-F238E27FC236}">
                  <a16:creationId xmlns:a16="http://schemas.microsoft.com/office/drawing/2014/main" id="{9733ADBA-FC5D-0CE8-788B-BEEB315924AD}"/>
                </a:ext>
              </a:extLst>
            </p:cNvPr>
            <p:cNvSpPr/>
            <p:nvPr/>
          </p:nvSpPr>
          <p:spPr>
            <a:xfrm>
              <a:off x="3853373" y="2137638"/>
              <a:ext cx="1144984" cy="1144984"/>
            </a:xfrm>
            <a:custGeom>
              <a:avLst/>
              <a:gdLst>
                <a:gd name="f0" fmla="val 10800000"/>
                <a:gd name="f1" fmla="val 5400000"/>
                <a:gd name="f2" fmla="val 180"/>
                <a:gd name="f3" fmla="val w"/>
                <a:gd name="f4" fmla="val h"/>
                <a:gd name="f5" fmla="val 0"/>
                <a:gd name="f6" fmla="val 1144984"/>
                <a:gd name="f7" fmla="val 572492"/>
                <a:gd name="f8" fmla="val 256313"/>
                <a:gd name="f9" fmla="val 888671"/>
                <a:gd name="f10" fmla="+- 0 0 -90"/>
                <a:gd name="f11" fmla="*/ f3 1 1144984"/>
                <a:gd name="f12" fmla="*/ f4 1 1144984"/>
                <a:gd name="f13" fmla="+- f6 0 f5"/>
                <a:gd name="f14" fmla="*/ f10 f0 1"/>
                <a:gd name="f15" fmla="*/ f13 1 1144984"/>
                <a:gd name="f16" fmla="*/ 0 f13 1"/>
                <a:gd name="f17" fmla="*/ 572492 f13 1"/>
                <a:gd name="f18" fmla="*/ 1144984 f13 1"/>
                <a:gd name="f19" fmla="*/ f14 1 f2"/>
                <a:gd name="f20" fmla="*/ f16 1 1144984"/>
                <a:gd name="f21" fmla="*/ f17 1 1144984"/>
                <a:gd name="f22" fmla="*/ f18 1 1144984"/>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1144984" h="114498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C00000"/>
            </a:solidFill>
            <a:ln w="12701" cap="flat">
              <a:solidFill>
                <a:srgbClr val="E7E6E6"/>
              </a:solidFill>
              <a:prstDash val="solid"/>
              <a:miter/>
            </a:ln>
          </p:spPr>
          <p:txBody>
            <a:bodyPr vert="horz" wrap="square" lIns="188000" tIns="188000" rIns="188000" bIns="188000"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600" b="0" i="0" u="none" strike="noStrike" kern="1200" cap="none" spc="0" baseline="0">
                  <a:solidFill>
                    <a:srgbClr val="FFFFFF"/>
                  </a:solidFill>
                  <a:uFillTx/>
                  <a:latin typeface="Calibri"/>
                </a:rPr>
                <a:t>Go overseas</a:t>
              </a:r>
              <a:endParaRPr lang="en-GB" sz="1600" b="0" i="0" u="none" strike="noStrike" kern="1200" cap="none" spc="0" baseline="0">
                <a:solidFill>
                  <a:srgbClr val="FFFFFF"/>
                </a:solidFill>
                <a:uFillTx/>
                <a:latin typeface="Calibri"/>
              </a:endParaRPr>
            </a:p>
          </p:txBody>
        </p:sp>
      </p:grpSp>
      <p:sp>
        <p:nvSpPr>
          <p:cNvPr id="18" name="Slide Number Placeholder 17">
            <a:extLst>
              <a:ext uri="{FF2B5EF4-FFF2-40B4-BE49-F238E27FC236}">
                <a16:creationId xmlns:a16="http://schemas.microsoft.com/office/drawing/2014/main" id="{AE0C907E-DB39-08DF-7B5F-0C0C12E27D3E}"/>
              </a:ext>
            </a:extLst>
          </p:cNvPr>
          <p:cNvSpPr>
            <a:spLocks noGrp="1"/>
          </p:cNvSpPr>
          <p:nvPr>
            <p:ph type="sldNum" sz="quarter" idx="12"/>
          </p:nvPr>
        </p:nvSpPr>
        <p:spPr/>
        <p:txBody>
          <a:bodyPr/>
          <a:lstStyle/>
          <a:p>
            <a:fld id="{41DC1269-4FF1-4E69-84CE-6F8560F9A7DF}" type="slidenum">
              <a:rPr lang="en-GB" smtClean="0"/>
              <a:t>1</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193B-0F59-1C35-13B1-1707BF7E26D2}"/>
              </a:ext>
            </a:extLst>
          </p:cNvPr>
          <p:cNvSpPr txBox="1">
            <a:spLocks noGrp="1"/>
          </p:cNvSpPr>
          <p:nvPr>
            <p:ph type="title"/>
          </p:nvPr>
        </p:nvSpPr>
        <p:spPr/>
        <p:txBody>
          <a:bodyPr/>
          <a:lstStyle/>
          <a:p>
            <a:pPr lvl="0"/>
            <a:r>
              <a:rPr lang="en-US"/>
              <a:t>Skilled Worker visa – When can you switch?</a:t>
            </a:r>
            <a:endParaRPr lang="en-GB"/>
          </a:p>
        </p:txBody>
      </p:sp>
      <p:sp>
        <p:nvSpPr>
          <p:cNvPr id="3" name="Content Placeholder 2">
            <a:extLst>
              <a:ext uri="{FF2B5EF4-FFF2-40B4-BE49-F238E27FC236}">
                <a16:creationId xmlns:a16="http://schemas.microsoft.com/office/drawing/2014/main" id="{FAF1E17D-729E-4BC8-C9F1-1532360493AB}"/>
              </a:ext>
            </a:extLst>
          </p:cNvPr>
          <p:cNvSpPr txBox="1">
            <a:spLocks noGrp="1"/>
          </p:cNvSpPr>
          <p:nvPr>
            <p:ph idx="1"/>
          </p:nvPr>
        </p:nvSpPr>
        <p:spPr>
          <a:xfrm>
            <a:off x="838202" y="1736989"/>
            <a:ext cx="10460507" cy="4755882"/>
          </a:xfrm>
        </p:spPr>
        <p:txBody>
          <a:bodyPr>
            <a:normAutofit/>
          </a:bodyPr>
          <a:lstStyle/>
          <a:p>
            <a:pPr>
              <a:buSzPct val="135000"/>
            </a:pPr>
            <a:r>
              <a:rPr lang="en-US" sz="2400"/>
              <a:t>If you want to switch from a Student visa to a Skilled Worker visa inside the UK, you must meet one of following conditions:</a:t>
            </a:r>
          </a:p>
          <a:p>
            <a:pPr marL="914400" lvl="1" indent="-457200">
              <a:buFont typeface="+mj-lt"/>
              <a:buAutoNum type="alphaLcParenR"/>
            </a:pPr>
            <a:r>
              <a:rPr lang="en-US"/>
              <a:t>You must have finished your course.</a:t>
            </a:r>
          </a:p>
          <a:p>
            <a:pPr marL="914400" lvl="1" indent="-457200">
              <a:buFont typeface="+mj-lt"/>
              <a:buAutoNum type="alphaLcParenR"/>
            </a:pPr>
            <a:r>
              <a:rPr lang="en-US"/>
              <a:t>You are studying at degree level and your Skilled Worker job will start </a:t>
            </a:r>
            <a:r>
              <a:rPr lang="en-US" u="sng"/>
              <a:t>after</a:t>
            </a:r>
            <a:r>
              <a:rPr lang="en-US"/>
              <a:t> your course completion date.</a:t>
            </a:r>
          </a:p>
          <a:p>
            <a:pPr marL="914400" lvl="1" indent="-457200">
              <a:buFont typeface="+mj-lt"/>
              <a:buAutoNum type="alphaLcParenR"/>
            </a:pPr>
            <a:r>
              <a:rPr lang="en-US"/>
              <a:t>You are studying a full-time PhD course and your Skilled Worker job will start no earlier than 24 months after the start date of that course.</a:t>
            </a:r>
          </a:p>
          <a:p>
            <a:pPr>
              <a:buSzPct val="135000"/>
            </a:pPr>
            <a:endParaRPr lang="en-US" sz="2400"/>
          </a:p>
          <a:p>
            <a:pPr>
              <a:buSzPct val="135000"/>
            </a:pPr>
            <a:r>
              <a:rPr lang="en-US" sz="2400"/>
              <a:t>You cannot switch to a Skilled Worker visa inside the UK before you meet one of above conditions.</a:t>
            </a:r>
            <a:endParaRPr lang="en-US"/>
          </a:p>
          <a:p>
            <a:pPr>
              <a:lnSpc>
                <a:spcPct val="70000"/>
              </a:lnSpc>
            </a:pPr>
            <a:endParaRPr lang="en-US" sz="2400"/>
          </a:p>
        </p:txBody>
      </p:sp>
      <p:sp>
        <p:nvSpPr>
          <p:cNvPr id="4" name="Slide Number Placeholder 3">
            <a:extLst>
              <a:ext uri="{FF2B5EF4-FFF2-40B4-BE49-F238E27FC236}">
                <a16:creationId xmlns:a16="http://schemas.microsoft.com/office/drawing/2014/main" id="{1D4D8F94-EFD2-D7F2-63FA-216F1C92E083}"/>
              </a:ext>
            </a:extLst>
          </p:cNvPr>
          <p:cNvSpPr>
            <a:spLocks noGrp="1"/>
          </p:cNvSpPr>
          <p:nvPr>
            <p:ph type="sldNum" sz="quarter" idx="12"/>
          </p:nvPr>
        </p:nvSpPr>
        <p:spPr/>
        <p:txBody>
          <a:bodyPr/>
          <a:lstStyle/>
          <a:p>
            <a:fld id="{41DC1269-4FF1-4E69-84CE-6F8560F9A7DF}" type="slidenum">
              <a:rPr lang="en-GB" smtClean="0"/>
              <a:t>10</a:t>
            </a:fld>
            <a:endParaRPr lang="en-GB"/>
          </a:p>
        </p:txBody>
      </p:sp>
    </p:spTree>
    <p:extLst>
      <p:ext uri="{BB962C8B-B14F-4D97-AF65-F5344CB8AC3E}">
        <p14:creationId xmlns:p14="http://schemas.microsoft.com/office/powerpoint/2010/main" val="1336262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1F368-2F58-EA53-1483-C8E261739654}"/>
              </a:ext>
            </a:extLst>
          </p:cNvPr>
          <p:cNvSpPr txBox="1">
            <a:spLocks noGrp="1"/>
          </p:cNvSpPr>
          <p:nvPr>
            <p:ph type="title"/>
          </p:nvPr>
        </p:nvSpPr>
        <p:spPr>
          <a:xfrm>
            <a:off x="838200" y="386641"/>
            <a:ext cx="10930666" cy="1325563"/>
          </a:xfrm>
        </p:spPr>
        <p:txBody>
          <a:bodyPr/>
          <a:lstStyle/>
          <a:p>
            <a:pPr lvl="0"/>
            <a:r>
              <a:rPr lang="en-US"/>
              <a:t>Summary – Graduate visa vs Skilled Worker visa</a:t>
            </a:r>
            <a:endParaRPr lang="en-GB"/>
          </a:p>
        </p:txBody>
      </p:sp>
      <p:sp>
        <p:nvSpPr>
          <p:cNvPr id="3" name="Content Placeholder 2">
            <a:extLst>
              <a:ext uri="{FF2B5EF4-FFF2-40B4-BE49-F238E27FC236}">
                <a16:creationId xmlns:a16="http://schemas.microsoft.com/office/drawing/2014/main" id="{6F779D66-CE06-8104-EF9A-22C71938FBDB}"/>
              </a:ext>
            </a:extLst>
          </p:cNvPr>
          <p:cNvSpPr txBox="1">
            <a:spLocks noGrp="1"/>
          </p:cNvSpPr>
          <p:nvPr>
            <p:ph idx="1"/>
          </p:nvPr>
        </p:nvSpPr>
        <p:spPr>
          <a:xfrm>
            <a:off x="838200" y="1793352"/>
            <a:ext cx="10515600" cy="3998747"/>
          </a:xfrm>
        </p:spPr>
        <p:txBody>
          <a:bodyPr>
            <a:normAutofit fontScale="77500" lnSpcReduction="20000"/>
          </a:bodyPr>
          <a:lstStyle/>
          <a:p>
            <a:pPr lvl="0">
              <a:lnSpc>
                <a:spcPct val="70000"/>
              </a:lnSpc>
            </a:pPr>
            <a:r>
              <a:rPr lang="en-US" sz="2000" b="1"/>
              <a:t>Skilled Worker visa </a:t>
            </a:r>
            <a:r>
              <a:rPr lang="en-US" sz="2000"/>
              <a:t>is best if you can get an eligible job offer from an employer that is willing and able to sponsor you</a:t>
            </a:r>
          </a:p>
          <a:p>
            <a:pPr lvl="0">
              <a:lnSpc>
                <a:spcPct val="70000"/>
              </a:lnSpc>
            </a:pPr>
            <a:r>
              <a:rPr lang="en-US" sz="2000"/>
              <a:t>If you already know who you want to work for and what you want to do</a:t>
            </a:r>
          </a:p>
          <a:p>
            <a:pPr lvl="0">
              <a:lnSpc>
                <a:spcPct val="70000"/>
              </a:lnSpc>
            </a:pPr>
            <a:r>
              <a:rPr lang="en-US" sz="2000"/>
              <a:t>Can apply for Skilled Worker visa from overseas</a:t>
            </a:r>
          </a:p>
          <a:p>
            <a:pPr lvl="0">
              <a:lnSpc>
                <a:spcPct val="70000"/>
              </a:lnSpc>
            </a:pPr>
            <a:r>
              <a:rPr lang="en-US" sz="2000"/>
              <a:t>Skilled Worker visa is path to permanent residence in UK</a:t>
            </a:r>
          </a:p>
          <a:p>
            <a:pPr lvl="0">
              <a:lnSpc>
                <a:spcPct val="70000"/>
              </a:lnSpc>
            </a:pPr>
            <a:r>
              <a:rPr lang="en-US" sz="2000"/>
              <a:t>Can bring </a:t>
            </a:r>
            <a:r>
              <a:rPr lang="en-US" sz="2000" err="1"/>
              <a:t>dependants</a:t>
            </a:r>
            <a:endParaRPr lang="en-US" sz="2000"/>
          </a:p>
          <a:p>
            <a:pPr lvl="0">
              <a:lnSpc>
                <a:spcPct val="70000"/>
              </a:lnSpc>
            </a:pPr>
            <a:r>
              <a:rPr lang="en-US" sz="2000"/>
              <a:t>Unfortunately, the April 2024 changes to the salary requirements have made it much more difficult</a:t>
            </a:r>
          </a:p>
          <a:p>
            <a:pPr marL="0" lvl="0" indent="0">
              <a:lnSpc>
                <a:spcPct val="70000"/>
              </a:lnSpc>
              <a:buNone/>
            </a:pPr>
            <a:br>
              <a:rPr lang="en-US" sz="2000"/>
            </a:br>
            <a:br>
              <a:rPr lang="en-US" sz="2000"/>
            </a:br>
            <a:endParaRPr lang="en-US" sz="2000"/>
          </a:p>
          <a:p>
            <a:pPr lvl="0">
              <a:lnSpc>
                <a:spcPct val="70000"/>
              </a:lnSpc>
            </a:pPr>
            <a:r>
              <a:rPr lang="en-US" sz="2000" b="1"/>
              <a:t>Graduate route visa </a:t>
            </a:r>
            <a:r>
              <a:rPr lang="en-US" sz="2000"/>
              <a:t>is best if you need time to job search, explore your options, build work experience</a:t>
            </a:r>
          </a:p>
          <a:p>
            <a:r>
              <a:rPr lang="en-US" sz="2000">
                <a:ea typeface="Calibri"/>
                <a:cs typeface="Calibri"/>
              </a:rPr>
              <a:t>Graduate visa is flexible – you can more easily switch jobs and do whatever type of work you want to do</a:t>
            </a:r>
            <a:endParaRPr lang="en-US" sz="2000"/>
          </a:p>
          <a:p>
            <a:r>
              <a:rPr lang="en-US" sz="2000">
                <a:ea typeface="Calibri"/>
                <a:cs typeface="Calibri"/>
              </a:rPr>
              <a:t>Graduate visa allows you to be self-employed</a:t>
            </a:r>
            <a:endParaRPr lang="en-US" sz="2000"/>
          </a:p>
          <a:p>
            <a:r>
              <a:rPr lang="en-US" sz="2000"/>
              <a:t>Can use the time on the Graduate route to find and secure Skilled Worker sponsorship</a:t>
            </a:r>
          </a:p>
          <a:p>
            <a:pPr marL="0" indent="0">
              <a:buNone/>
            </a:pPr>
            <a:endParaRPr lang="en-US" sz="2000"/>
          </a:p>
          <a:p>
            <a:pPr lvl="0">
              <a:lnSpc>
                <a:spcPct val="110000"/>
              </a:lnSpc>
            </a:pPr>
            <a:r>
              <a:rPr lang="en-US" sz="2000"/>
              <a:t>There are other work visas, such as the Health and Care Worker visa, Innovator Founder visa, Global Talent visa, etc. You can find full list of UK work visas at </a:t>
            </a:r>
            <a:r>
              <a:rPr lang="en-US" sz="2000">
                <a:solidFill>
                  <a:schemeClr val="tx2"/>
                </a:solidFill>
                <a:hlinkClick r:id="rId3">
                  <a:extLst>
                    <a:ext uri="{A12FA001-AC4F-418D-AE19-62706E023703}">
                      <ahyp:hlinkClr xmlns:ahyp="http://schemas.microsoft.com/office/drawing/2018/hyperlinkcolor" val="tx"/>
                    </a:ext>
                  </a:extLst>
                </a:hlinkClick>
              </a:rPr>
              <a:t>www.gov.uk/browse/visas-immigration/work-visas</a:t>
            </a:r>
            <a:r>
              <a:rPr lang="en-US" sz="2000">
                <a:solidFill>
                  <a:schemeClr val="tx2"/>
                </a:solidFill>
              </a:rPr>
              <a:t> </a:t>
            </a:r>
            <a:endParaRPr lang="en-GB" sz="2000">
              <a:solidFill>
                <a:schemeClr val="tx2"/>
              </a:solidFill>
            </a:endParaRPr>
          </a:p>
        </p:txBody>
      </p:sp>
      <p:sp>
        <p:nvSpPr>
          <p:cNvPr id="4" name="Slide Number Placeholder 3">
            <a:extLst>
              <a:ext uri="{FF2B5EF4-FFF2-40B4-BE49-F238E27FC236}">
                <a16:creationId xmlns:a16="http://schemas.microsoft.com/office/drawing/2014/main" id="{54A4730A-58BA-5574-430D-C7EEA83F91B4}"/>
              </a:ext>
            </a:extLst>
          </p:cNvPr>
          <p:cNvSpPr>
            <a:spLocks noGrp="1"/>
          </p:cNvSpPr>
          <p:nvPr>
            <p:ph type="sldNum" sz="quarter" idx="12"/>
          </p:nvPr>
        </p:nvSpPr>
        <p:spPr/>
        <p:txBody>
          <a:bodyPr/>
          <a:lstStyle/>
          <a:p>
            <a:fld id="{41DC1269-4FF1-4E69-84CE-6F8560F9A7DF}" type="slidenum">
              <a:rPr lang="en-GB" smtClean="0"/>
              <a:t>11</a:t>
            </a:fld>
            <a:endParaRPr lang="en-GB"/>
          </a:p>
        </p:txBody>
      </p:sp>
      <p:sp>
        <p:nvSpPr>
          <p:cNvPr id="7" name="Oval 5">
            <a:extLst>
              <a:ext uri="{FF2B5EF4-FFF2-40B4-BE49-F238E27FC236}">
                <a16:creationId xmlns:a16="http://schemas.microsoft.com/office/drawing/2014/main" id="{A85B1AAC-8B34-4670-07DD-D21D45055E75}"/>
              </a:ext>
            </a:extLst>
          </p:cNvPr>
          <p:cNvSpPr/>
          <p:nvPr/>
        </p:nvSpPr>
        <p:spPr>
          <a:xfrm>
            <a:off x="964359" y="6050860"/>
            <a:ext cx="8520543" cy="5707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ea typeface="Calibri"/>
                <a:cs typeface="Calibri"/>
              </a:rPr>
              <a:t>The Student Visa Advice team cannot provide advice regarding work visas. For further advice, please consult your employer or a regulated immigration lawyer.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6E0D6-EDF0-9986-CA2A-9F012E258742}"/>
              </a:ext>
            </a:extLst>
          </p:cNvPr>
          <p:cNvSpPr>
            <a:spLocks noGrp="1"/>
          </p:cNvSpPr>
          <p:nvPr>
            <p:ph type="title"/>
          </p:nvPr>
        </p:nvSpPr>
        <p:spPr/>
        <p:txBody>
          <a:bodyPr/>
          <a:lstStyle/>
          <a:p>
            <a:r>
              <a:rPr lang="en-GB" i="1"/>
              <a:t>Reminder</a:t>
            </a:r>
            <a:r>
              <a:rPr lang="en-GB"/>
              <a:t>: Replace your BRP with an eVisa</a:t>
            </a:r>
          </a:p>
        </p:txBody>
      </p:sp>
      <p:sp>
        <p:nvSpPr>
          <p:cNvPr id="3" name="Content Placeholder 2">
            <a:extLst>
              <a:ext uri="{FF2B5EF4-FFF2-40B4-BE49-F238E27FC236}">
                <a16:creationId xmlns:a16="http://schemas.microsoft.com/office/drawing/2014/main" id="{24BB97FE-A6A0-A154-DE63-38DD18B02F94}"/>
              </a:ext>
            </a:extLst>
          </p:cNvPr>
          <p:cNvSpPr>
            <a:spLocks noGrp="1"/>
          </p:cNvSpPr>
          <p:nvPr>
            <p:ph idx="1"/>
          </p:nvPr>
        </p:nvSpPr>
        <p:spPr>
          <a:xfrm>
            <a:off x="838200" y="1825625"/>
            <a:ext cx="6187633" cy="4351338"/>
          </a:xfrm>
        </p:spPr>
        <p:txBody>
          <a:bodyPr>
            <a:normAutofit fontScale="92500" lnSpcReduction="20000"/>
          </a:bodyPr>
          <a:lstStyle/>
          <a:p>
            <a:r>
              <a:rPr lang="en-GB"/>
              <a:t>If you have a BRP expiring 31/12/2024…</a:t>
            </a:r>
          </a:p>
          <a:p>
            <a:r>
              <a:rPr lang="en-GB"/>
              <a:t>Remember to set up your UKVI account and get access to your eVisa before the end of this year</a:t>
            </a:r>
          </a:p>
          <a:p>
            <a:r>
              <a:rPr lang="en-US"/>
              <a:t>eVisa should be linked to your passport (must update your UKVI account if passport or other personal details change)</a:t>
            </a:r>
            <a:endParaRPr lang="en-GB"/>
          </a:p>
          <a:p>
            <a:endParaRPr lang="en-GB"/>
          </a:p>
          <a:p>
            <a:r>
              <a:rPr lang="en-GB"/>
              <a:t>Find out more:</a:t>
            </a:r>
          </a:p>
          <a:p>
            <a:pPr lvl="1"/>
            <a:r>
              <a:rPr lang="en-GB" sz="3200" b="1">
                <a:hlinkClick r:id="rId3"/>
              </a:rPr>
              <a:t>www.gov.uk/evisa</a:t>
            </a:r>
            <a:endParaRPr lang="en-GB" sz="3200" b="1">
              <a:hlinkClick r:id="rId4"/>
            </a:endParaRPr>
          </a:p>
          <a:p>
            <a:pPr lvl="1"/>
            <a:r>
              <a:rPr lang="en-GB">
                <a:hlinkClick r:id="rId4"/>
              </a:rPr>
              <a:t>https://students.leeds.ac.uk/info/21506/your-visa/1920/changing-your-brp-to-evisa</a:t>
            </a:r>
            <a:endParaRPr lang="en-GB"/>
          </a:p>
        </p:txBody>
      </p:sp>
      <p:sp>
        <p:nvSpPr>
          <p:cNvPr id="4" name="Slide Number Placeholder 3">
            <a:extLst>
              <a:ext uri="{FF2B5EF4-FFF2-40B4-BE49-F238E27FC236}">
                <a16:creationId xmlns:a16="http://schemas.microsoft.com/office/drawing/2014/main" id="{A22CA52C-DD24-D1F6-32C5-147BBAE13D41}"/>
              </a:ext>
            </a:extLst>
          </p:cNvPr>
          <p:cNvSpPr>
            <a:spLocks noGrp="1"/>
          </p:cNvSpPr>
          <p:nvPr>
            <p:ph type="sldNum" sz="quarter" idx="12"/>
          </p:nvPr>
        </p:nvSpPr>
        <p:spPr/>
        <p:txBody>
          <a:bodyPr/>
          <a:lstStyle/>
          <a:p>
            <a:fld id="{41DC1269-4FF1-4E69-84CE-6F8560F9A7DF}" type="slidenum">
              <a:rPr lang="en-GB" smtClean="0"/>
              <a:t>12</a:t>
            </a:fld>
            <a:endParaRPr lang="en-GB"/>
          </a:p>
        </p:txBody>
      </p:sp>
      <p:pic>
        <p:nvPicPr>
          <p:cNvPr id="6" name="Picture 5">
            <a:extLst>
              <a:ext uri="{FF2B5EF4-FFF2-40B4-BE49-F238E27FC236}">
                <a16:creationId xmlns:a16="http://schemas.microsoft.com/office/drawing/2014/main" id="{00D91EA9-57DE-338B-B271-49C1935D7E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81106">
            <a:off x="8175977" y="1609388"/>
            <a:ext cx="2767677" cy="1749681"/>
          </a:xfrm>
          <a:prstGeom prst="roundRect">
            <a:avLst>
              <a:gd name="adj" fmla="val 8594"/>
            </a:avLst>
          </a:prstGeom>
          <a:solidFill>
            <a:srgbClr val="FFFFFF">
              <a:shade val="85000"/>
            </a:srgbClr>
          </a:solidFill>
          <a:ln>
            <a:noFill/>
          </a:ln>
          <a:effectLst/>
        </p:spPr>
      </p:pic>
      <p:pic>
        <p:nvPicPr>
          <p:cNvPr id="10" name="Picture 9">
            <a:extLst>
              <a:ext uri="{FF2B5EF4-FFF2-40B4-BE49-F238E27FC236}">
                <a16:creationId xmlns:a16="http://schemas.microsoft.com/office/drawing/2014/main" id="{B9E5BF3E-F10F-EFB5-6EB5-EA65D424B6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0187" y="4305027"/>
            <a:ext cx="3579256" cy="1945352"/>
          </a:xfrm>
          <a:prstGeom prst="rect">
            <a:avLst/>
          </a:prstGeom>
          <a:ln>
            <a:noFill/>
          </a:ln>
          <a:effectLst>
            <a:softEdge rad="112500"/>
          </a:effectLst>
        </p:spPr>
      </p:pic>
      <p:sp>
        <p:nvSpPr>
          <p:cNvPr id="8" name="Arrow: Circular 7">
            <a:extLst>
              <a:ext uri="{FF2B5EF4-FFF2-40B4-BE49-F238E27FC236}">
                <a16:creationId xmlns:a16="http://schemas.microsoft.com/office/drawing/2014/main" id="{ECE30B00-DF95-08C2-51D6-1CF327D2405F}"/>
              </a:ext>
            </a:extLst>
          </p:cNvPr>
          <p:cNvSpPr/>
          <p:nvPr/>
        </p:nvSpPr>
        <p:spPr>
          <a:xfrm rot="5683191">
            <a:off x="8224556" y="1011643"/>
            <a:ext cx="2765302" cy="5080042"/>
          </a:xfrm>
          <a:prstGeom prst="circularArrow">
            <a:avLst>
              <a:gd name="adj1" fmla="val 9533"/>
              <a:gd name="adj2" fmla="val 1582354"/>
              <a:gd name="adj3" fmla="val 17667506"/>
              <a:gd name="adj4" fmla="val 12258269"/>
              <a:gd name="adj5" fmla="val 102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1352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7BF1-458E-C6B3-F747-6C9D0E64A999}"/>
              </a:ext>
            </a:extLst>
          </p:cNvPr>
          <p:cNvSpPr>
            <a:spLocks noGrp="1"/>
          </p:cNvSpPr>
          <p:nvPr>
            <p:ph type="title"/>
          </p:nvPr>
        </p:nvSpPr>
        <p:spPr/>
        <p:txBody>
          <a:bodyPr/>
          <a:lstStyle/>
          <a:p>
            <a:r>
              <a:rPr lang="en-US"/>
              <a:t>Further information</a:t>
            </a:r>
            <a:endParaRPr lang="en-GB"/>
          </a:p>
        </p:txBody>
      </p:sp>
      <p:sp>
        <p:nvSpPr>
          <p:cNvPr id="9" name="Content Placeholder 2">
            <a:extLst>
              <a:ext uri="{FF2B5EF4-FFF2-40B4-BE49-F238E27FC236}">
                <a16:creationId xmlns:a16="http://schemas.microsoft.com/office/drawing/2014/main" id="{D182DF6D-C818-C9BA-FBB0-9BBBFCEB48D4}"/>
              </a:ext>
            </a:extLst>
          </p:cNvPr>
          <p:cNvSpPr txBox="1">
            <a:spLocks/>
          </p:cNvSpPr>
          <p:nvPr/>
        </p:nvSpPr>
        <p:spPr>
          <a:xfrm>
            <a:off x="838200" y="1713653"/>
            <a:ext cx="6477000" cy="5069700"/>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800" b="1"/>
              <a:t>University of Leeds</a:t>
            </a:r>
          </a:p>
          <a:p>
            <a:pPr>
              <a:buFont typeface="Wingdings" panose="05000000000000000000" pitchFamily="2" charset="2"/>
              <a:buChar char="Ø"/>
            </a:pPr>
            <a:r>
              <a:rPr lang="en-US" sz="5800"/>
              <a:t>Visa information: </a:t>
            </a:r>
            <a:r>
              <a:rPr lang="en-US" sz="5800">
                <a:hlinkClick r:id="rId3"/>
              </a:rPr>
              <a:t>https://students.leeds.ac.uk/visa</a:t>
            </a:r>
            <a:endParaRPr lang="en-US" sz="5800"/>
          </a:p>
          <a:p>
            <a:pPr>
              <a:buFont typeface="Wingdings" panose="05000000000000000000" pitchFamily="2" charset="2"/>
              <a:buChar char="Ø"/>
            </a:pPr>
            <a:r>
              <a:rPr lang="en-US" sz="5800"/>
              <a:t>Student Visa Advice: </a:t>
            </a:r>
            <a:r>
              <a:rPr lang="en-GB" sz="5800">
                <a:solidFill>
                  <a:srgbClr val="910000"/>
                </a:solidFill>
                <a:latin typeface="freight-sans-pro"/>
                <a:hlinkClick r:id="rId4"/>
              </a:rPr>
              <a:t>https://students.leeds.ac.uk/info/21506/your-visa/2008/student-visa-advice-service</a:t>
            </a:r>
            <a:endParaRPr lang="en-GB" sz="5800">
              <a:solidFill>
                <a:srgbClr val="910000"/>
              </a:solidFill>
              <a:latin typeface="freight-sans-pro"/>
            </a:endParaRPr>
          </a:p>
          <a:p>
            <a:pPr>
              <a:buFont typeface="Wingdings" panose="05000000000000000000" pitchFamily="2" charset="2"/>
              <a:buChar char="Ø"/>
            </a:pPr>
            <a:endParaRPr lang="en-GB" sz="5800"/>
          </a:p>
          <a:p>
            <a:pPr marL="0" indent="0">
              <a:buFont typeface="Arial" panose="020B0604020202020204" pitchFamily="34" charset="0"/>
              <a:buNone/>
            </a:pPr>
            <a:r>
              <a:rPr lang="en-US" sz="5800" b="1"/>
              <a:t>External sources</a:t>
            </a:r>
          </a:p>
          <a:p>
            <a:pPr>
              <a:buFont typeface="Wingdings" panose="05000000000000000000" pitchFamily="2" charset="2"/>
              <a:buChar char="Ø"/>
            </a:pPr>
            <a:r>
              <a:rPr lang="en-US" sz="5800"/>
              <a:t>Gov.uk: </a:t>
            </a:r>
            <a:r>
              <a:rPr lang="en-US" sz="5800">
                <a:hlinkClick r:id="rId5"/>
              </a:rPr>
              <a:t>www.gov.uk/browse/visas-immigration</a:t>
            </a:r>
            <a:endParaRPr lang="en-US" sz="5800"/>
          </a:p>
          <a:p>
            <a:pPr>
              <a:buFont typeface="Wingdings" panose="05000000000000000000" pitchFamily="2" charset="2"/>
              <a:buChar char="Ø"/>
            </a:pPr>
            <a:r>
              <a:rPr lang="en-US" sz="5800"/>
              <a:t>Gov.uk: </a:t>
            </a:r>
            <a:r>
              <a:rPr lang="en-US" sz="5800">
                <a:hlinkClick r:id="rId6"/>
              </a:rPr>
              <a:t>www.gov.uk/browse/working</a:t>
            </a:r>
            <a:endParaRPr lang="en-US" sz="5800"/>
          </a:p>
          <a:p>
            <a:pPr>
              <a:buFont typeface="Wingdings" panose="05000000000000000000" pitchFamily="2" charset="2"/>
              <a:buChar char="Ø"/>
            </a:pPr>
            <a:r>
              <a:rPr lang="en-US" sz="5800"/>
              <a:t>UK Council for International Student Affairs (UKCISA): </a:t>
            </a:r>
            <a:r>
              <a:rPr lang="en-US" sz="5800">
                <a:hlinkClick r:id="rId7"/>
              </a:rPr>
              <a:t>https://www.ukcisa.org.uk/Information--Advice</a:t>
            </a:r>
            <a:endParaRPr lang="en-US" sz="5800"/>
          </a:p>
          <a:p>
            <a:pPr>
              <a:buFont typeface="Wingdings" panose="05000000000000000000" pitchFamily="2" charset="2"/>
              <a:buChar char="Ø"/>
            </a:pPr>
            <a:r>
              <a:rPr lang="en-US" sz="5800"/>
              <a:t>Immigration advisers &amp; lawyers</a:t>
            </a:r>
          </a:p>
          <a:p>
            <a:pPr lvl="1">
              <a:buFont typeface="Wingdings" panose="05000000000000000000" pitchFamily="2" charset="2"/>
              <a:buChar char="Ø"/>
            </a:pPr>
            <a:r>
              <a:rPr lang="en-US" sz="5800"/>
              <a:t>Office of the Immigration Services Commissioner (OISC) regulated immigration advisers: </a:t>
            </a:r>
            <a:r>
              <a:rPr lang="en-US" sz="5800">
                <a:hlinkClick r:id="rId8"/>
              </a:rPr>
              <a:t>https://www.gov.uk/find-an-immigration-adviser</a:t>
            </a:r>
            <a:endParaRPr lang="en-US" sz="5800"/>
          </a:p>
          <a:p>
            <a:pPr lvl="1">
              <a:buFont typeface="Wingdings" panose="05000000000000000000" pitchFamily="2" charset="2"/>
              <a:buChar char="Ø"/>
            </a:pPr>
            <a:r>
              <a:rPr lang="en-US" sz="5800"/>
              <a:t>Immigration solicitors: </a:t>
            </a:r>
            <a:r>
              <a:rPr lang="en-US" sz="5800">
                <a:hlinkClick r:id="rId9"/>
              </a:rPr>
              <a:t>http://www.lawsociety.org.uk/find-a-solicitor/</a:t>
            </a:r>
            <a:endParaRPr lang="en-GB"/>
          </a:p>
          <a:p>
            <a:pPr marL="0" indent="0">
              <a:buFont typeface="Arial" panose="020B0604020202020204" pitchFamily="34" charset="0"/>
              <a:buNone/>
            </a:pPr>
            <a:endParaRPr lang="en-GB"/>
          </a:p>
        </p:txBody>
      </p:sp>
      <p:sp>
        <p:nvSpPr>
          <p:cNvPr id="3" name="Slide Number Placeholder 2">
            <a:extLst>
              <a:ext uri="{FF2B5EF4-FFF2-40B4-BE49-F238E27FC236}">
                <a16:creationId xmlns:a16="http://schemas.microsoft.com/office/drawing/2014/main" id="{49D65FDF-4B87-4679-97E3-478D5356A0D6}"/>
              </a:ext>
            </a:extLst>
          </p:cNvPr>
          <p:cNvSpPr>
            <a:spLocks noGrp="1"/>
          </p:cNvSpPr>
          <p:nvPr>
            <p:ph type="sldNum" sz="quarter" idx="12"/>
          </p:nvPr>
        </p:nvSpPr>
        <p:spPr/>
        <p:txBody>
          <a:bodyPr/>
          <a:lstStyle/>
          <a:p>
            <a:fld id="{41DC1269-4FF1-4E69-84CE-6F8560F9A7DF}" type="slidenum">
              <a:rPr lang="en-GB" smtClean="0"/>
              <a:t>13</a:t>
            </a:fld>
            <a:endParaRPr lang="en-GB"/>
          </a:p>
        </p:txBody>
      </p:sp>
      <p:sp>
        <p:nvSpPr>
          <p:cNvPr id="6" name="Rectangle: Rounded Corners 5">
            <a:extLst>
              <a:ext uri="{FF2B5EF4-FFF2-40B4-BE49-F238E27FC236}">
                <a16:creationId xmlns:a16="http://schemas.microsoft.com/office/drawing/2014/main" id="{14A73E53-B92A-AEDD-8648-9D9DB95BB992}"/>
              </a:ext>
            </a:extLst>
          </p:cNvPr>
          <p:cNvSpPr/>
          <p:nvPr/>
        </p:nvSpPr>
        <p:spPr>
          <a:xfrm>
            <a:off x="7844839" y="5014035"/>
            <a:ext cx="3182769" cy="1135939"/>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1400"/>
              <a:t>Be careful when looking online for visa advice (</a:t>
            </a:r>
            <a:r>
              <a:rPr lang="en-US" sz="1400" err="1"/>
              <a:t>Youtube</a:t>
            </a:r>
            <a:r>
              <a:rPr lang="en-US" sz="1400"/>
              <a:t>, TikTok, Facebook, Reddit, etc.) – there is a lot of false and out-of-date information</a:t>
            </a:r>
            <a:endParaRPr lang="en-GB" sz="1400"/>
          </a:p>
        </p:txBody>
      </p:sp>
      <p:grpSp>
        <p:nvGrpSpPr>
          <p:cNvPr id="4" name="Group 3">
            <a:extLst>
              <a:ext uri="{FF2B5EF4-FFF2-40B4-BE49-F238E27FC236}">
                <a16:creationId xmlns:a16="http://schemas.microsoft.com/office/drawing/2014/main" id="{FCBB7A67-F25B-F979-8D74-5CDD02A01DD6}"/>
              </a:ext>
            </a:extLst>
          </p:cNvPr>
          <p:cNvGrpSpPr/>
          <p:nvPr/>
        </p:nvGrpSpPr>
        <p:grpSpPr>
          <a:xfrm>
            <a:off x="8024582" y="1449388"/>
            <a:ext cx="2823284" cy="3083053"/>
            <a:chOff x="8321040" y="1690688"/>
            <a:chExt cx="3352800" cy="3661290"/>
          </a:xfrm>
        </p:grpSpPr>
        <p:pic>
          <p:nvPicPr>
            <p:cNvPr id="5" name="Picture 4" descr="QR code for Student Visa Advice service">
              <a:extLst>
                <a:ext uri="{FF2B5EF4-FFF2-40B4-BE49-F238E27FC236}">
                  <a16:creationId xmlns:a16="http://schemas.microsoft.com/office/drawing/2014/main" id="{2E441265-29FF-CE00-81A3-481C7C9EAC7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21040" y="1690688"/>
              <a:ext cx="3352800" cy="3352800"/>
            </a:xfrm>
            <a:prstGeom prst="rect">
              <a:avLst/>
            </a:prstGeom>
            <a:ln>
              <a:noFill/>
            </a:ln>
          </p:spPr>
        </p:pic>
        <p:sp>
          <p:nvSpPr>
            <p:cNvPr id="7" name="TextBox 6">
              <a:extLst>
                <a:ext uri="{FF2B5EF4-FFF2-40B4-BE49-F238E27FC236}">
                  <a16:creationId xmlns:a16="http://schemas.microsoft.com/office/drawing/2014/main" id="{67D7C9F7-A5B1-236B-AE58-8C383E5E84D1}"/>
                </a:ext>
              </a:extLst>
            </p:cNvPr>
            <p:cNvSpPr txBox="1"/>
            <p:nvPr/>
          </p:nvSpPr>
          <p:spPr>
            <a:xfrm>
              <a:off x="8321040" y="4982646"/>
              <a:ext cx="3352800" cy="369332"/>
            </a:xfrm>
            <a:prstGeom prst="rect">
              <a:avLst/>
            </a:prstGeom>
            <a:noFill/>
            <a:ln>
              <a:solidFill>
                <a:schemeClr val="tx2"/>
              </a:solidFill>
            </a:ln>
          </p:spPr>
          <p:txBody>
            <a:bodyPr wrap="square" rtlCol="0">
              <a:spAutoFit/>
            </a:bodyPr>
            <a:lstStyle/>
            <a:p>
              <a:pPr algn="ctr"/>
              <a:r>
                <a:rPr lang="en-GB" b="1">
                  <a:solidFill>
                    <a:srgbClr val="C00000"/>
                  </a:solidFill>
                </a:rPr>
                <a:t>Student Visa Advice service</a:t>
              </a:r>
            </a:p>
          </p:txBody>
        </p:sp>
      </p:grpSp>
    </p:spTree>
    <p:extLst>
      <p:ext uri="{BB962C8B-B14F-4D97-AF65-F5344CB8AC3E}">
        <p14:creationId xmlns:p14="http://schemas.microsoft.com/office/powerpoint/2010/main" val="120540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8AE9-C666-7261-B9B1-D377167DF74B}"/>
              </a:ext>
            </a:extLst>
          </p:cNvPr>
          <p:cNvSpPr txBox="1">
            <a:spLocks noGrp="1"/>
          </p:cNvSpPr>
          <p:nvPr>
            <p:ph type="title"/>
          </p:nvPr>
        </p:nvSpPr>
        <p:spPr/>
        <p:txBody>
          <a:bodyPr/>
          <a:lstStyle/>
          <a:p>
            <a:pPr lvl="0"/>
            <a:r>
              <a:rPr lang="en-US" sz="3600"/>
              <a:t>Working with a Student visa after your course is over</a:t>
            </a:r>
            <a:endParaRPr lang="en-GB" sz="3600"/>
          </a:p>
        </p:txBody>
      </p:sp>
      <p:sp>
        <p:nvSpPr>
          <p:cNvPr id="3" name="Content Placeholder 2">
            <a:extLst>
              <a:ext uri="{FF2B5EF4-FFF2-40B4-BE49-F238E27FC236}">
                <a16:creationId xmlns:a16="http://schemas.microsoft.com/office/drawing/2014/main" id="{255A1BEC-6CBF-3073-738A-7A57E5A26BEF}"/>
              </a:ext>
            </a:extLst>
          </p:cNvPr>
          <p:cNvSpPr txBox="1">
            <a:spLocks noGrp="1"/>
          </p:cNvSpPr>
          <p:nvPr>
            <p:ph idx="1"/>
          </p:nvPr>
        </p:nvSpPr>
        <p:spPr>
          <a:xfrm>
            <a:off x="838203" y="1582314"/>
            <a:ext cx="10515600" cy="4594649"/>
          </a:xfrm>
        </p:spPr>
        <p:txBody>
          <a:bodyPr>
            <a:normAutofit/>
          </a:bodyPr>
          <a:lstStyle/>
          <a:p>
            <a:pPr lvl="0">
              <a:lnSpc>
                <a:spcPct val="100000"/>
              </a:lnSpc>
            </a:pPr>
            <a:r>
              <a:rPr lang="en-US" sz="2200"/>
              <a:t>You can work full-time during the time remaining on your visa after your course end date if you have completed all work for your course;</a:t>
            </a:r>
          </a:p>
          <a:p>
            <a:pPr marL="803272" indent="-358773">
              <a:lnSpc>
                <a:spcPct val="100000"/>
              </a:lnSpc>
            </a:pPr>
            <a:r>
              <a:rPr lang="en-US" sz="2200"/>
              <a:t>Check the course end date on the CAS you used to obtain your Student visa</a:t>
            </a:r>
          </a:p>
          <a:p>
            <a:pPr marL="803272" indent="-358773">
              <a:lnSpc>
                <a:spcPct val="100000"/>
              </a:lnSpc>
            </a:pPr>
            <a:r>
              <a:rPr lang="en-US" sz="2200"/>
              <a:t>If you complete your course early, the University must notify the Home Office that you have completed early before you can start working full-time. Please be aware that this may result in your Student visa being shortened</a:t>
            </a:r>
          </a:p>
          <a:p>
            <a:pPr marL="803272" indent="-358773">
              <a:lnSpc>
                <a:spcPct val="100000"/>
              </a:lnSpc>
            </a:pPr>
            <a:r>
              <a:rPr lang="en-US" sz="2200"/>
              <a:t>If you are required to take </a:t>
            </a:r>
            <a:r>
              <a:rPr lang="en-US" sz="2200" err="1"/>
              <a:t>resits</a:t>
            </a:r>
            <a:r>
              <a:rPr lang="en-US" sz="2200"/>
              <a:t>, you should not work full-time until after these have all been completed</a:t>
            </a:r>
          </a:p>
          <a:p>
            <a:pPr lvl="0">
              <a:lnSpc>
                <a:spcPct val="60000"/>
              </a:lnSpc>
            </a:pPr>
            <a:endParaRPr lang="en-US" sz="900"/>
          </a:p>
          <a:p>
            <a:pPr lvl="0">
              <a:lnSpc>
                <a:spcPct val="60000"/>
              </a:lnSpc>
            </a:pPr>
            <a:endParaRPr lang="en-US" sz="900"/>
          </a:p>
          <a:p>
            <a:pPr lvl="0">
              <a:lnSpc>
                <a:spcPct val="60000"/>
              </a:lnSpc>
            </a:pPr>
            <a:endParaRPr lang="en-US" sz="900"/>
          </a:p>
          <a:p>
            <a:pPr lvl="0">
              <a:lnSpc>
                <a:spcPct val="60000"/>
              </a:lnSpc>
            </a:pPr>
            <a:endParaRPr lang="en-US" sz="900"/>
          </a:p>
          <a:p>
            <a:pPr lvl="0">
              <a:lnSpc>
                <a:spcPct val="60000"/>
              </a:lnSpc>
            </a:pPr>
            <a:r>
              <a:rPr lang="en-US" sz="2200"/>
              <a:t>Can’t fill a full-time permanent vacancy unless you have submitted valid application for the Graduate visa</a:t>
            </a:r>
          </a:p>
        </p:txBody>
      </p:sp>
      <p:sp>
        <p:nvSpPr>
          <p:cNvPr id="4" name="Slide Number Placeholder 3">
            <a:extLst>
              <a:ext uri="{FF2B5EF4-FFF2-40B4-BE49-F238E27FC236}">
                <a16:creationId xmlns:a16="http://schemas.microsoft.com/office/drawing/2014/main" id="{BE52C48E-F466-8385-B6BF-A9D7E84B7E6F}"/>
              </a:ext>
            </a:extLst>
          </p:cNvPr>
          <p:cNvSpPr>
            <a:spLocks noGrp="1"/>
          </p:cNvSpPr>
          <p:nvPr>
            <p:ph type="sldNum" sz="quarter" idx="12"/>
          </p:nvPr>
        </p:nvSpPr>
        <p:spPr/>
        <p:txBody>
          <a:bodyPr/>
          <a:lstStyle/>
          <a:p>
            <a:fld id="{41DC1269-4FF1-4E69-84CE-6F8560F9A7DF}" type="slidenum">
              <a:rPr lang="en-GB" smtClean="0"/>
              <a:t>2</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D82E-BE71-2F08-73AE-5A9F98E5C799}"/>
              </a:ext>
            </a:extLst>
          </p:cNvPr>
          <p:cNvSpPr txBox="1">
            <a:spLocks noGrp="1"/>
          </p:cNvSpPr>
          <p:nvPr>
            <p:ph type="title"/>
          </p:nvPr>
        </p:nvSpPr>
        <p:spPr/>
        <p:txBody>
          <a:bodyPr/>
          <a:lstStyle/>
          <a:p>
            <a:pPr lvl="0"/>
            <a:r>
              <a:rPr lang="en-US"/>
              <a:t>Graduate route visa</a:t>
            </a:r>
            <a:endParaRPr lang="en-GB"/>
          </a:p>
        </p:txBody>
      </p:sp>
      <p:sp>
        <p:nvSpPr>
          <p:cNvPr id="3" name="Content Placeholder 2">
            <a:extLst>
              <a:ext uri="{FF2B5EF4-FFF2-40B4-BE49-F238E27FC236}">
                <a16:creationId xmlns:a16="http://schemas.microsoft.com/office/drawing/2014/main" id="{561C91B2-30BF-0485-CBE3-A0BEE0A9897B}"/>
              </a:ext>
            </a:extLst>
          </p:cNvPr>
          <p:cNvSpPr txBox="1">
            <a:spLocks noGrp="1"/>
          </p:cNvSpPr>
          <p:nvPr>
            <p:ph idx="1"/>
          </p:nvPr>
        </p:nvSpPr>
        <p:spPr>
          <a:xfrm>
            <a:off x="838203" y="1825627"/>
            <a:ext cx="8115300" cy="4667253"/>
          </a:xfrm>
        </p:spPr>
        <p:txBody>
          <a:bodyPr vert="horz" lIns="91440" tIns="45720" rIns="91440" bIns="45720" rtlCol="0" anchor="t">
            <a:normAutofit lnSpcReduction="10000"/>
          </a:bodyPr>
          <a:lstStyle/>
          <a:p>
            <a:pPr>
              <a:lnSpc>
                <a:spcPct val="80000"/>
              </a:lnSpc>
            </a:pPr>
            <a:r>
              <a:rPr lang="en-US" sz="2600"/>
              <a:t>Visa to stay in the UK after your studies and look for work and work in most jobs at any skill/salary level,</a:t>
            </a:r>
            <a:endParaRPr lang="en-US"/>
          </a:p>
          <a:p>
            <a:pPr>
              <a:lnSpc>
                <a:spcPct val="80000"/>
              </a:lnSpc>
            </a:pPr>
            <a:r>
              <a:rPr lang="en-US" sz="2600"/>
              <a:t>No job offer required</a:t>
            </a:r>
            <a:endParaRPr lang="en-US">
              <a:cs typeface="Calibri"/>
            </a:endParaRPr>
          </a:p>
          <a:p>
            <a:pPr lvl="0">
              <a:lnSpc>
                <a:spcPct val="80000"/>
              </a:lnSpc>
            </a:pPr>
            <a:r>
              <a:rPr lang="en-US" sz="2600"/>
              <a:t>Only </a:t>
            </a:r>
            <a:r>
              <a:rPr lang="en-US" sz="2600" err="1"/>
              <a:t>dependants</a:t>
            </a:r>
            <a:r>
              <a:rPr lang="en-US" sz="2600"/>
              <a:t> that are already in the UK as your Student visa </a:t>
            </a:r>
            <a:r>
              <a:rPr lang="en-US" sz="2600" err="1"/>
              <a:t>dependant</a:t>
            </a:r>
            <a:r>
              <a:rPr lang="en-US" sz="2600"/>
              <a:t> can apply as a </a:t>
            </a:r>
            <a:r>
              <a:rPr lang="en-US" sz="2600" err="1"/>
              <a:t>dependant</a:t>
            </a:r>
            <a:r>
              <a:rPr lang="en-US" sz="2600"/>
              <a:t> under the Graduate route,</a:t>
            </a:r>
            <a:endParaRPr lang="en-US" sz="2600">
              <a:cs typeface="Calibri"/>
            </a:endParaRPr>
          </a:p>
          <a:p>
            <a:pPr lvl="0">
              <a:lnSpc>
                <a:spcPct val="80000"/>
              </a:lnSpc>
            </a:pPr>
            <a:r>
              <a:rPr lang="en-GB" sz="2600"/>
              <a:t>Lasts for 2 years (3 years if PhD or other doctoral qualification),</a:t>
            </a:r>
            <a:endParaRPr lang="en-GB" sz="2600">
              <a:cs typeface="Calibri"/>
            </a:endParaRPr>
          </a:p>
          <a:p>
            <a:pPr lvl="0">
              <a:lnSpc>
                <a:spcPct val="80000"/>
              </a:lnSpc>
              <a:buBlip>
                <a:blip r:embed="rId3">
                  <a:extLst>
                    <a:ext uri="{96DAC541-7B7A-43D3-8B79-37D633B846F1}">
                      <asvg:svgBlip xmlns:asvg="http://schemas.microsoft.com/office/drawing/2016/SVG/main" r:embed="rId4"/>
                    </a:ext>
                  </a:extLst>
                </a:blip>
              </a:buBlip>
            </a:pPr>
            <a:r>
              <a:rPr lang="en-GB" sz="2600"/>
              <a:t>Cannot be extended</a:t>
            </a:r>
            <a:endParaRPr lang="en-GB" sz="2600">
              <a:cs typeface="Calibri"/>
            </a:endParaRPr>
          </a:p>
          <a:p>
            <a:pPr lvl="0">
              <a:lnSpc>
                <a:spcPct val="80000"/>
              </a:lnSpc>
              <a:buBlip>
                <a:blip r:embed="rId3">
                  <a:extLst>
                    <a:ext uri="{96DAC541-7B7A-43D3-8B79-37D633B846F1}">
                      <asvg:svgBlip xmlns:asvg="http://schemas.microsoft.com/office/drawing/2016/SVG/main" r:embed="rId4"/>
                    </a:ext>
                  </a:extLst>
                </a:blip>
              </a:buBlip>
            </a:pPr>
            <a:r>
              <a:rPr lang="en-GB" sz="2600"/>
              <a:t>Can only get it once</a:t>
            </a:r>
            <a:endParaRPr lang="en-GB" sz="2600">
              <a:cs typeface="Calibri"/>
            </a:endParaRPr>
          </a:p>
          <a:p>
            <a:pPr lvl="0">
              <a:lnSpc>
                <a:spcPct val="80000"/>
              </a:lnSpc>
              <a:buBlip>
                <a:blip r:embed="rId3">
                  <a:extLst>
                    <a:ext uri="{96DAC541-7B7A-43D3-8B79-37D633B846F1}">
                      <asvg:svgBlip xmlns:asvg="http://schemas.microsoft.com/office/drawing/2016/SVG/main" r:embed="rId4"/>
                    </a:ext>
                  </a:extLst>
                </a:blip>
              </a:buBlip>
            </a:pPr>
            <a:r>
              <a:rPr lang="en-GB" sz="2600"/>
              <a:t>Cannot do any study that could be studied with a Student visa</a:t>
            </a:r>
            <a:endParaRPr lang="en-GB" sz="2600">
              <a:cs typeface="Calibri"/>
            </a:endParaRPr>
          </a:p>
          <a:p>
            <a:pPr lvl="0">
              <a:lnSpc>
                <a:spcPct val="80000"/>
              </a:lnSpc>
              <a:buBlip>
                <a:blip r:embed="rId3">
                  <a:extLst>
                    <a:ext uri="{96DAC541-7B7A-43D3-8B79-37D633B846F1}">
                      <asvg:svgBlip xmlns:asvg="http://schemas.microsoft.com/office/drawing/2016/SVG/main" r:embed="rId4"/>
                    </a:ext>
                  </a:extLst>
                </a:blip>
              </a:buBlip>
            </a:pPr>
            <a:r>
              <a:rPr lang="en-GB" sz="2600"/>
              <a:t>Does not lead to settlement</a:t>
            </a:r>
            <a:endParaRPr lang="en-GB" sz="2600">
              <a:cs typeface="Calibri"/>
            </a:endParaRPr>
          </a:p>
        </p:txBody>
      </p:sp>
      <p:pic>
        <p:nvPicPr>
          <p:cNvPr id="4" name="Picture 4">
            <a:extLst>
              <a:ext uri="{FF2B5EF4-FFF2-40B4-BE49-F238E27FC236}">
                <a16:creationId xmlns:a16="http://schemas.microsoft.com/office/drawing/2014/main" id="{7AE374A1-C8FB-6049-1336-0CAABE82E631}"/>
              </a:ext>
            </a:extLst>
          </p:cNvPr>
          <p:cNvPicPr>
            <a:picLocks noChangeAspect="1"/>
          </p:cNvPicPr>
          <p:nvPr/>
        </p:nvPicPr>
        <p:blipFill>
          <a:blip r:embed="rId5"/>
          <a:stretch>
            <a:fillRect/>
          </a:stretch>
        </p:blipFill>
        <p:spPr>
          <a:xfrm>
            <a:off x="8997339" y="1825627"/>
            <a:ext cx="2634185" cy="3738277"/>
          </a:xfrm>
          <a:prstGeom prst="rect">
            <a:avLst/>
          </a:prstGeom>
          <a:noFill/>
          <a:ln cap="flat">
            <a:noFill/>
          </a:ln>
          <a:effectLst>
            <a:outerShdw dir="16200000" algn="tl">
              <a:srgbClr val="000000">
                <a:alpha val="70000"/>
              </a:srgbClr>
            </a:outerShdw>
          </a:effectLst>
        </p:spPr>
      </p:pic>
      <p:sp>
        <p:nvSpPr>
          <p:cNvPr id="5" name="Slide Number Placeholder 4">
            <a:extLst>
              <a:ext uri="{FF2B5EF4-FFF2-40B4-BE49-F238E27FC236}">
                <a16:creationId xmlns:a16="http://schemas.microsoft.com/office/drawing/2014/main" id="{4B5CF3E0-A1A7-81C8-48CC-2F3C542FEAB1}"/>
              </a:ext>
            </a:extLst>
          </p:cNvPr>
          <p:cNvSpPr>
            <a:spLocks noGrp="1"/>
          </p:cNvSpPr>
          <p:nvPr>
            <p:ph type="sldNum" sz="quarter" idx="12"/>
          </p:nvPr>
        </p:nvSpPr>
        <p:spPr/>
        <p:txBody>
          <a:bodyPr/>
          <a:lstStyle/>
          <a:p>
            <a:fld id="{41DC1269-4FF1-4E69-84CE-6F8560F9A7DF}" type="slidenum">
              <a:rPr lang="en-GB" smtClean="0"/>
              <a:t>3</a:t>
            </a:fld>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57486-34D0-3D67-5AA9-B928E5D4296B}"/>
              </a:ext>
            </a:extLst>
          </p:cNvPr>
          <p:cNvSpPr>
            <a:spLocks noGrp="1"/>
          </p:cNvSpPr>
          <p:nvPr>
            <p:ph type="title"/>
          </p:nvPr>
        </p:nvSpPr>
        <p:spPr/>
        <p:txBody>
          <a:bodyPr/>
          <a:lstStyle/>
          <a:p>
            <a:r>
              <a:rPr lang="en-US"/>
              <a:t>Graduate route – Conditions</a:t>
            </a:r>
            <a:endParaRPr lang="en-GB"/>
          </a:p>
        </p:txBody>
      </p:sp>
      <p:sp>
        <p:nvSpPr>
          <p:cNvPr id="3" name="Text Placeholder 2">
            <a:extLst>
              <a:ext uri="{FF2B5EF4-FFF2-40B4-BE49-F238E27FC236}">
                <a16:creationId xmlns:a16="http://schemas.microsoft.com/office/drawing/2014/main" id="{7AD2D930-A037-6303-5CB8-06C76D8DF172}"/>
              </a:ext>
            </a:extLst>
          </p:cNvPr>
          <p:cNvSpPr>
            <a:spLocks noGrp="1"/>
          </p:cNvSpPr>
          <p:nvPr>
            <p:ph type="body" idx="1"/>
          </p:nvPr>
        </p:nvSpPr>
        <p:spPr/>
        <p:txBody>
          <a:bodyPr/>
          <a:lstStyle/>
          <a:p>
            <a:r>
              <a:rPr lang="en-US"/>
              <a:t>What you </a:t>
            </a:r>
            <a:r>
              <a:rPr lang="en-US" u="sng"/>
              <a:t>can</a:t>
            </a:r>
            <a:r>
              <a:rPr lang="en-US"/>
              <a:t> do</a:t>
            </a:r>
            <a:endParaRPr lang="en-GB" u="sng"/>
          </a:p>
        </p:txBody>
      </p:sp>
      <p:sp>
        <p:nvSpPr>
          <p:cNvPr id="4" name="Content Placeholder 3">
            <a:extLst>
              <a:ext uri="{FF2B5EF4-FFF2-40B4-BE49-F238E27FC236}">
                <a16:creationId xmlns:a16="http://schemas.microsoft.com/office/drawing/2014/main" id="{9A586AFB-1E5D-A2A9-F1BB-2A457A0CF364}"/>
              </a:ext>
            </a:extLst>
          </p:cNvPr>
          <p:cNvSpPr>
            <a:spLocks noGrp="1"/>
          </p:cNvSpPr>
          <p:nvPr>
            <p:ph sz="half" idx="2"/>
          </p:nvPr>
        </p:nvSpPr>
        <p:spPr/>
        <p:txBody>
          <a:bodyPr>
            <a:normAutofit fontScale="77500" lnSpcReduction="20000"/>
          </a:bodyPr>
          <a:lstStyle/>
          <a:p>
            <a:pPr>
              <a:buFont typeface="Wingdings" panose="05000000000000000000" pitchFamily="2" charset="2"/>
              <a:buChar char="ü"/>
            </a:pPr>
            <a:r>
              <a:rPr lang="en-US"/>
              <a:t>Look for work</a:t>
            </a:r>
          </a:p>
          <a:p>
            <a:pPr>
              <a:buFont typeface="Wingdings" panose="05000000000000000000" pitchFamily="2" charset="2"/>
              <a:buChar char="ü"/>
            </a:pPr>
            <a:r>
              <a:rPr lang="en-US"/>
              <a:t>Work in most jobs at any skill level/salary</a:t>
            </a:r>
          </a:p>
          <a:p>
            <a:pPr>
              <a:buFont typeface="Wingdings" panose="05000000000000000000" pitchFamily="2" charset="2"/>
              <a:buChar char="ü"/>
            </a:pPr>
            <a:r>
              <a:rPr lang="en-US"/>
              <a:t>Be self-employed</a:t>
            </a:r>
          </a:p>
          <a:p>
            <a:pPr>
              <a:buFont typeface="Wingdings" panose="05000000000000000000" pitchFamily="2" charset="2"/>
              <a:buChar char="ü"/>
            </a:pPr>
            <a:r>
              <a:rPr lang="en-US"/>
              <a:t>Do voluntary work</a:t>
            </a:r>
          </a:p>
          <a:p>
            <a:pPr>
              <a:buFont typeface="Wingdings" panose="05000000000000000000" pitchFamily="2" charset="2"/>
              <a:buChar char="ü"/>
            </a:pPr>
            <a:r>
              <a:rPr lang="en-US"/>
              <a:t>Travel abroad and return to UK</a:t>
            </a:r>
          </a:p>
          <a:p>
            <a:pPr>
              <a:buFont typeface="Wingdings" panose="05000000000000000000" pitchFamily="2" charset="2"/>
              <a:buChar char="ü"/>
            </a:pPr>
            <a:r>
              <a:rPr lang="en-US"/>
              <a:t>Study courses that would not be eligible for a Student visa</a:t>
            </a:r>
          </a:p>
          <a:p>
            <a:pPr>
              <a:buFont typeface="Wingdings" panose="05000000000000000000" pitchFamily="2" charset="2"/>
              <a:buChar char="ü"/>
            </a:pPr>
            <a:r>
              <a:rPr lang="en-US"/>
              <a:t>Continue to live with any </a:t>
            </a:r>
            <a:r>
              <a:rPr lang="en-US" err="1"/>
              <a:t>dependants</a:t>
            </a:r>
            <a:r>
              <a:rPr lang="en-US"/>
              <a:t> that were previously granted permission as a </a:t>
            </a:r>
            <a:r>
              <a:rPr lang="en-US" err="1"/>
              <a:t>dependant</a:t>
            </a:r>
            <a:r>
              <a:rPr lang="en-US"/>
              <a:t> of a Student, and any children born inside UK</a:t>
            </a:r>
          </a:p>
        </p:txBody>
      </p:sp>
      <p:sp>
        <p:nvSpPr>
          <p:cNvPr id="5" name="Text Placeholder 4">
            <a:extLst>
              <a:ext uri="{FF2B5EF4-FFF2-40B4-BE49-F238E27FC236}">
                <a16:creationId xmlns:a16="http://schemas.microsoft.com/office/drawing/2014/main" id="{AFADAA00-A7E1-EBC6-B68F-12BE9D259BC2}"/>
              </a:ext>
            </a:extLst>
          </p:cNvPr>
          <p:cNvSpPr>
            <a:spLocks noGrp="1"/>
          </p:cNvSpPr>
          <p:nvPr>
            <p:ph type="body" sz="quarter" idx="3"/>
          </p:nvPr>
        </p:nvSpPr>
        <p:spPr/>
        <p:txBody>
          <a:bodyPr/>
          <a:lstStyle/>
          <a:p>
            <a:r>
              <a:rPr lang="en-US"/>
              <a:t>What you </a:t>
            </a:r>
            <a:r>
              <a:rPr lang="en-US" u="sng"/>
              <a:t>cannot</a:t>
            </a:r>
            <a:r>
              <a:rPr lang="en-US"/>
              <a:t> do</a:t>
            </a:r>
            <a:endParaRPr lang="en-GB"/>
          </a:p>
        </p:txBody>
      </p:sp>
      <p:sp>
        <p:nvSpPr>
          <p:cNvPr id="6" name="Content Placeholder 5">
            <a:extLst>
              <a:ext uri="{FF2B5EF4-FFF2-40B4-BE49-F238E27FC236}">
                <a16:creationId xmlns:a16="http://schemas.microsoft.com/office/drawing/2014/main" id="{9AB654D9-CA27-BD76-41C0-EE1CFABFE278}"/>
              </a:ext>
            </a:extLst>
          </p:cNvPr>
          <p:cNvSpPr>
            <a:spLocks noGrp="1"/>
          </p:cNvSpPr>
          <p:nvPr>
            <p:ph sz="quarter" idx="4"/>
          </p:nvPr>
        </p:nvSpPr>
        <p:spPr/>
        <p:txBody>
          <a:bodyPr>
            <a:normAutofit fontScale="77500" lnSpcReduction="20000"/>
          </a:bodyPr>
          <a:lstStyle/>
          <a:p>
            <a:pPr>
              <a:buSzPct val="115000"/>
              <a:buBlip>
                <a:blip r:embed="rId2">
                  <a:extLst>
                    <a:ext uri="{96DAC541-7B7A-43D3-8B79-37D633B846F1}">
                      <asvg:svgBlip xmlns:asvg="http://schemas.microsoft.com/office/drawing/2016/SVG/main" r:embed="rId3"/>
                    </a:ext>
                  </a:extLst>
                </a:blip>
              </a:buBlip>
            </a:pPr>
            <a:r>
              <a:rPr lang="en-US"/>
              <a:t>Access public funds</a:t>
            </a:r>
          </a:p>
          <a:p>
            <a:pPr>
              <a:buSzPct val="115000"/>
              <a:buBlip>
                <a:blip r:embed="rId2">
                  <a:extLst>
                    <a:ext uri="{96DAC541-7B7A-43D3-8B79-37D633B846F1}">
                      <asvg:svgBlip xmlns:asvg="http://schemas.microsoft.com/office/drawing/2016/SVG/main" r:embed="rId3"/>
                    </a:ext>
                  </a:extLst>
                </a:blip>
              </a:buBlip>
            </a:pPr>
            <a:r>
              <a:rPr lang="en-US"/>
              <a:t>Work as a professional sportsperson</a:t>
            </a:r>
          </a:p>
          <a:p>
            <a:pPr>
              <a:buSzPct val="115000"/>
              <a:buBlip>
                <a:blip r:embed="rId2">
                  <a:extLst>
                    <a:ext uri="{96DAC541-7B7A-43D3-8B79-37D633B846F1}">
                      <asvg:svgBlip xmlns:asvg="http://schemas.microsoft.com/office/drawing/2016/SVG/main" r:embed="rId3"/>
                    </a:ext>
                  </a:extLst>
                </a:blip>
              </a:buBlip>
            </a:pPr>
            <a:r>
              <a:rPr lang="en-US"/>
              <a:t>Any study that could be studied under the Student visa route</a:t>
            </a:r>
          </a:p>
          <a:p>
            <a:pPr>
              <a:buSzPct val="115000"/>
              <a:buBlip>
                <a:blip r:embed="rId2">
                  <a:extLst>
                    <a:ext uri="{96DAC541-7B7A-43D3-8B79-37D633B846F1}">
                      <asvg:svgBlip xmlns:asvg="http://schemas.microsoft.com/office/drawing/2016/SVG/main" r:embed="rId3"/>
                    </a:ext>
                  </a:extLst>
                </a:blip>
              </a:buBlip>
            </a:pPr>
            <a:r>
              <a:rPr lang="en-US"/>
              <a:t>Bring new </a:t>
            </a:r>
            <a:r>
              <a:rPr lang="en-US" err="1"/>
              <a:t>dependants</a:t>
            </a:r>
            <a:r>
              <a:rPr lang="en-US"/>
              <a:t> to live with you in the UK</a:t>
            </a:r>
          </a:p>
        </p:txBody>
      </p:sp>
      <p:sp>
        <p:nvSpPr>
          <p:cNvPr id="8" name="Slide Number Placeholder 7">
            <a:extLst>
              <a:ext uri="{FF2B5EF4-FFF2-40B4-BE49-F238E27FC236}">
                <a16:creationId xmlns:a16="http://schemas.microsoft.com/office/drawing/2014/main" id="{BD908B0E-53AF-4F31-0BE5-8514B5D1D3A5}"/>
              </a:ext>
            </a:extLst>
          </p:cNvPr>
          <p:cNvSpPr>
            <a:spLocks noGrp="1"/>
          </p:cNvSpPr>
          <p:nvPr>
            <p:ph type="sldNum" sz="quarter" idx="12"/>
          </p:nvPr>
        </p:nvSpPr>
        <p:spPr/>
        <p:txBody>
          <a:bodyPr/>
          <a:lstStyle/>
          <a:p>
            <a:fld id="{41DC1269-4FF1-4E69-84CE-6F8560F9A7DF}" type="slidenum">
              <a:rPr lang="en-GB" smtClean="0"/>
              <a:t>4</a:t>
            </a:fld>
            <a:endParaRPr lang="en-GB"/>
          </a:p>
        </p:txBody>
      </p:sp>
    </p:spTree>
    <p:extLst>
      <p:ext uri="{BB962C8B-B14F-4D97-AF65-F5344CB8AC3E}">
        <p14:creationId xmlns:p14="http://schemas.microsoft.com/office/powerpoint/2010/main" val="3111414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193B-0F59-1C35-13B1-1707BF7E26D2}"/>
              </a:ext>
            </a:extLst>
          </p:cNvPr>
          <p:cNvSpPr txBox="1">
            <a:spLocks noGrp="1"/>
          </p:cNvSpPr>
          <p:nvPr>
            <p:ph type="title"/>
          </p:nvPr>
        </p:nvSpPr>
        <p:spPr/>
        <p:txBody>
          <a:bodyPr/>
          <a:lstStyle/>
          <a:p>
            <a:pPr lvl="0"/>
            <a:r>
              <a:rPr lang="en-US"/>
              <a:t>Graduate route visa – Requirements</a:t>
            </a:r>
            <a:endParaRPr lang="en-GB"/>
          </a:p>
        </p:txBody>
      </p:sp>
      <p:sp>
        <p:nvSpPr>
          <p:cNvPr id="3" name="Content Placeholder 2">
            <a:extLst>
              <a:ext uri="{FF2B5EF4-FFF2-40B4-BE49-F238E27FC236}">
                <a16:creationId xmlns:a16="http://schemas.microsoft.com/office/drawing/2014/main" id="{FAF1E17D-729E-4BC8-C9F1-1532360493AB}"/>
              </a:ext>
            </a:extLst>
          </p:cNvPr>
          <p:cNvSpPr txBox="1">
            <a:spLocks noGrp="1"/>
          </p:cNvSpPr>
          <p:nvPr>
            <p:ph idx="1"/>
          </p:nvPr>
        </p:nvSpPr>
        <p:spPr>
          <a:xfrm>
            <a:off x="838202" y="1736989"/>
            <a:ext cx="10460507" cy="4755882"/>
          </a:xfrm>
        </p:spPr>
        <p:txBody>
          <a:bodyPr vert="horz" lIns="91440" tIns="45720" rIns="91440" bIns="45720" rtlCol="0" anchor="t">
            <a:normAutofit/>
          </a:bodyPr>
          <a:lstStyle/>
          <a:p>
            <a:pPr>
              <a:lnSpc>
                <a:spcPct val="70000"/>
              </a:lnSpc>
            </a:pPr>
            <a:r>
              <a:rPr lang="en-US" sz="2400"/>
              <a:t>You must apply inside the UK and </a:t>
            </a:r>
            <a:r>
              <a:rPr lang="en-US" sz="2400" u="sng"/>
              <a:t>before</a:t>
            </a:r>
            <a:r>
              <a:rPr lang="en-US" sz="2400"/>
              <a:t> your Student visa expires</a:t>
            </a:r>
            <a:endParaRPr lang="en-US" sz="2400">
              <a:cs typeface="Calibri"/>
            </a:endParaRPr>
          </a:p>
          <a:p>
            <a:pPr>
              <a:lnSpc>
                <a:spcPct val="70000"/>
              </a:lnSpc>
            </a:pPr>
            <a:r>
              <a:rPr lang="en-US" sz="2400">
                <a:cs typeface="Calibri"/>
              </a:rPr>
              <a:t>Must have successfully completed your degree</a:t>
            </a:r>
          </a:p>
          <a:p>
            <a:pPr>
              <a:lnSpc>
                <a:spcPct val="70000"/>
              </a:lnSpc>
            </a:pPr>
            <a:r>
              <a:rPr lang="en-US" sz="2400"/>
              <a:t>If your course is 12 months or longer, you must have studied in the UK with your Student visa for at least 12 months (excluding permitted study abroad)</a:t>
            </a:r>
            <a:endParaRPr lang="en-US" sz="2400">
              <a:cs typeface="Calibri"/>
            </a:endParaRPr>
          </a:p>
          <a:p>
            <a:pPr>
              <a:lnSpc>
                <a:spcPct val="70000"/>
              </a:lnSpc>
            </a:pPr>
            <a:r>
              <a:rPr lang="en-US" sz="2400"/>
              <a:t>If your fees and living costs have been financially sponsored by a Government or international scholarship agency, you will need their permission to apply. (You do not need permission from University of Leeds if we have awarded you a scholarship).</a:t>
            </a:r>
            <a:endParaRPr lang="en-US" sz="2400">
              <a:cs typeface="Calibri"/>
            </a:endParaRPr>
          </a:p>
          <a:p>
            <a:pPr lvl="0">
              <a:lnSpc>
                <a:spcPct val="70000"/>
              </a:lnSpc>
            </a:pPr>
            <a:r>
              <a:rPr lang="en-US" sz="2400"/>
              <a:t>Your permission to stay in the UK is extended while you wait for your decision</a:t>
            </a:r>
            <a:endParaRPr lang="en-US" sz="2400">
              <a:cs typeface="Calibri"/>
            </a:endParaRPr>
          </a:p>
          <a:p>
            <a:pPr lvl="0">
              <a:lnSpc>
                <a:spcPct val="70000"/>
              </a:lnSpc>
            </a:pPr>
            <a:r>
              <a:rPr lang="en-US" sz="2400"/>
              <a:t>You should not travel outside Common Travel Area while your application is pending</a:t>
            </a:r>
            <a:endParaRPr lang="en-US" sz="2400">
              <a:cs typeface="Calibri"/>
            </a:endParaRPr>
          </a:p>
          <a:p>
            <a:pPr lvl="0">
              <a:lnSpc>
                <a:spcPct val="70000"/>
              </a:lnSpc>
            </a:pPr>
            <a:r>
              <a:rPr lang="en-US" sz="2400"/>
              <a:t>Visa Application Fee – £822 per year</a:t>
            </a:r>
          </a:p>
          <a:p>
            <a:pPr lvl="0">
              <a:lnSpc>
                <a:spcPct val="70000"/>
              </a:lnSpc>
            </a:pPr>
            <a:r>
              <a:rPr lang="en-US" sz="2400"/>
              <a:t>Immigration Health Surcharge - £1,035 per year</a:t>
            </a:r>
            <a:endParaRPr lang="en-US" sz="2400">
              <a:cs typeface="Calibri"/>
            </a:endParaRPr>
          </a:p>
        </p:txBody>
      </p:sp>
      <p:sp>
        <p:nvSpPr>
          <p:cNvPr id="4" name="Slide Number Placeholder 3">
            <a:extLst>
              <a:ext uri="{FF2B5EF4-FFF2-40B4-BE49-F238E27FC236}">
                <a16:creationId xmlns:a16="http://schemas.microsoft.com/office/drawing/2014/main" id="{DE71CF7A-DA82-847E-3427-C80DBF710EAA}"/>
              </a:ext>
            </a:extLst>
          </p:cNvPr>
          <p:cNvSpPr>
            <a:spLocks noGrp="1"/>
          </p:cNvSpPr>
          <p:nvPr>
            <p:ph type="sldNum" sz="quarter" idx="12"/>
          </p:nvPr>
        </p:nvSpPr>
        <p:spPr/>
        <p:txBody>
          <a:bodyPr/>
          <a:lstStyle/>
          <a:p>
            <a:fld id="{41DC1269-4FF1-4E69-84CE-6F8560F9A7DF}" type="slidenum">
              <a:rPr lang="en-GB" smtClean="0"/>
              <a:t>5</a:t>
            </a:fld>
            <a:endParaRPr lang="en-GB"/>
          </a:p>
        </p:txBody>
      </p:sp>
      <p:sp>
        <p:nvSpPr>
          <p:cNvPr id="5" name="Rectangle 4">
            <a:extLst>
              <a:ext uri="{FF2B5EF4-FFF2-40B4-BE49-F238E27FC236}">
                <a16:creationId xmlns:a16="http://schemas.microsoft.com/office/drawing/2014/main" id="{B2B618F5-DE7B-8DF4-30F4-6CBB731AFA7B}"/>
              </a:ext>
            </a:extLst>
          </p:cNvPr>
          <p:cNvSpPr/>
          <p:nvPr/>
        </p:nvSpPr>
        <p:spPr>
          <a:xfrm>
            <a:off x="7787305" y="5197605"/>
            <a:ext cx="2960687" cy="113823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a:solidFill>
                  <a:schemeClr val="tx1"/>
                </a:solidFill>
              </a:rPr>
              <a:t>Total cost</a:t>
            </a:r>
            <a:r>
              <a:rPr lang="en-US" sz="2000">
                <a:solidFill>
                  <a:schemeClr val="tx1"/>
                </a:solidFill>
              </a:rPr>
              <a:t>:</a:t>
            </a:r>
            <a:endParaRPr lang="en-US" sz="2400">
              <a:solidFill>
                <a:schemeClr val="tx1"/>
              </a:solidFill>
            </a:endParaRPr>
          </a:p>
          <a:p>
            <a:pPr algn="ctr"/>
            <a:r>
              <a:rPr lang="en-US" sz="2400">
                <a:solidFill>
                  <a:schemeClr val="tx1"/>
                </a:solidFill>
              </a:rPr>
              <a:t>2 years: </a:t>
            </a:r>
            <a:r>
              <a:rPr lang="en-US" sz="2400" b="1">
                <a:solidFill>
                  <a:schemeClr val="tx1"/>
                </a:solidFill>
              </a:rPr>
              <a:t>£2,892</a:t>
            </a:r>
          </a:p>
          <a:p>
            <a:pPr algn="ctr"/>
            <a:r>
              <a:rPr lang="en-US" sz="2400">
                <a:solidFill>
                  <a:schemeClr val="tx1"/>
                </a:solidFill>
              </a:rPr>
              <a:t>3 years (PhD): </a:t>
            </a:r>
            <a:r>
              <a:rPr lang="en-US" sz="2400" b="1">
                <a:solidFill>
                  <a:schemeClr val="tx1"/>
                </a:solidFill>
              </a:rPr>
              <a:t>£3,927  </a:t>
            </a:r>
            <a:endParaRPr lang="en-GB" sz="2400" b="1">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193B-0F59-1C35-13B1-1707BF7E26D2}"/>
              </a:ext>
            </a:extLst>
          </p:cNvPr>
          <p:cNvSpPr txBox="1">
            <a:spLocks noGrp="1"/>
          </p:cNvSpPr>
          <p:nvPr>
            <p:ph type="title"/>
          </p:nvPr>
        </p:nvSpPr>
        <p:spPr/>
        <p:txBody>
          <a:bodyPr/>
          <a:lstStyle/>
          <a:p>
            <a:pPr lvl="0"/>
            <a:r>
              <a:rPr lang="en-US"/>
              <a:t>Graduate route visa – Timeline</a:t>
            </a:r>
            <a:endParaRPr lang="en-GB"/>
          </a:p>
        </p:txBody>
      </p:sp>
      <p:sp>
        <p:nvSpPr>
          <p:cNvPr id="16" name="Rectangle: Rounded Corners 5">
            <a:extLst>
              <a:ext uri="{FF2B5EF4-FFF2-40B4-BE49-F238E27FC236}">
                <a16:creationId xmlns:a16="http://schemas.microsoft.com/office/drawing/2014/main" id="{2D561D97-29DE-882F-F63C-96FBB6977D8D}"/>
              </a:ext>
            </a:extLst>
          </p:cNvPr>
          <p:cNvSpPr/>
          <p:nvPr/>
        </p:nvSpPr>
        <p:spPr>
          <a:xfrm>
            <a:off x="838197" y="4430784"/>
            <a:ext cx="10515600" cy="154837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000000"/>
                </a:solidFill>
                <a:uFillTx/>
                <a:latin typeface="Calibri"/>
              </a:rPr>
              <a:t>Please see this page for details of all the requirements and other important information: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0" i="0" u="none" strike="noStrike" kern="1200" cap="none" spc="0" baseline="0">
                <a:solidFill>
                  <a:schemeClr val="tx2"/>
                </a:solidFill>
                <a:uFillTx/>
                <a:latin typeface="Calibri"/>
                <a:hlinkClick r:id="rId3">
                  <a:extLst>
                    <a:ext uri="{A12FA001-AC4F-418D-AE19-62706E023703}">
                      <ahyp:hlinkClr xmlns:ahyp="http://schemas.microsoft.com/office/drawing/2018/hyperlinkcolor" val="tx"/>
                    </a:ext>
                  </a:extLst>
                </a:hlinkClick>
              </a:rPr>
              <a:t>https://students.leeds.ac.uk/graduatevisa</a:t>
            </a:r>
            <a:endParaRPr lang="en-GB" sz="3600" b="0" i="0" u="none" strike="noStrike" kern="1200" cap="none" spc="0" baseline="0">
              <a:solidFill>
                <a:schemeClr val="tx2"/>
              </a:solidFill>
              <a:uFillTx/>
              <a:latin typeface="Calibri"/>
            </a:endParaRPr>
          </a:p>
        </p:txBody>
      </p:sp>
      <p:graphicFrame>
        <p:nvGraphicFramePr>
          <p:cNvPr id="18" name="Diagram 17">
            <a:extLst>
              <a:ext uri="{FF2B5EF4-FFF2-40B4-BE49-F238E27FC236}">
                <a16:creationId xmlns:a16="http://schemas.microsoft.com/office/drawing/2014/main" id="{333C7F63-F373-2F41-FDDD-3EADFA53909A}"/>
              </a:ext>
            </a:extLst>
          </p:cNvPr>
          <p:cNvGraphicFramePr/>
          <p:nvPr/>
        </p:nvGraphicFramePr>
        <p:xfrm>
          <a:off x="838203" y="1114878"/>
          <a:ext cx="10515594" cy="3899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05FE535B-4736-4BC0-6FE3-C0ED42837A62}"/>
              </a:ext>
            </a:extLst>
          </p:cNvPr>
          <p:cNvSpPr>
            <a:spLocks noGrp="1"/>
          </p:cNvSpPr>
          <p:nvPr>
            <p:ph type="sldNum" sz="quarter" idx="12"/>
          </p:nvPr>
        </p:nvSpPr>
        <p:spPr/>
        <p:txBody>
          <a:bodyPr/>
          <a:lstStyle/>
          <a:p>
            <a:fld id="{41DC1269-4FF1-4E69-84CE-6F8560F9A7DF}" type="slidenum">
              <a:rPr lang="en-GB" smtClean="0"/>
              <a:t>6</a:t>
            </a:fld>
            <a:endParaRPr lang="en-GB"/>
          </a:p>
        </p:txBody>
      </p:sp>
    </p:spTree>
    <p:extLst>
      <p:ext uri="{BB962C8B-B14F-4D97-AF65-F5344CB8AC3E}">
        <p14:creationId xmlns:p14="http://schemas.microsoft.com/office/powerpoint/2010/main" val="3244272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D82E-BE71-2F08-73AE-5A9F98E5C799}"/>
              </a:ext>
            </a:extLst>
          </p:cNvPr>
          <p:cNvSpPr txBox="1">
            <a:spLocks noGrp="1"/>
          </p:cNvSpPr>
          <p:nvPr>
            <p:ph type="title"/>
          </p:nvPr>
        </p:nvSpPr>
        <p:spPr/>
        <p:txBody>
          <a:bodyPr/>
          <a:lstStyle/>
          <a:p>
            <a:pPr lvl="0"/>
            <a:r>
              <a:rPr lang="en-US"/>
              <a:t>Graduate route visa – Potential problems</a:t>
            </a:r>
            <a:endParaRPr lang="en-GB"/>
          </a:p>
        </p:txBody>
      </p:sp>
      <p:sp>
        <p:nvSpPr>
          <p:cNvPr id="3" name="Content Placeholder 2">
            <a:extLst>
              <a:ext uri="{FF2B5EF4-FFF2-40B4-BE49-F238E27FC236}">
                <a16:creationId xmlns:a16="http://schemas.microsoft.com/office/drawing/2014/main" id="{561C91B2-30BF-0485-CBE3-A0BEE0A9897B}"/>
              </a:ext>
            </a:extLst>
          </p:cNvPr>
          <p:cNvSpPr txBox="1">
            <a:spLocks noGrp="1"/>
          </p:cNvSpPr>
          <p:nvPr>
            <p:ph idx="1"/>
          </p:nvPr>
        </p:nvSpPr>
        <p:spPr>
          <a:xfrm>
            <a:off x="838200" y="1635127"/>
            <a:ext cx="7772400" cy="5222873"/>
          </a:xfrm>
        </p:spPr>
        <p:txBody>
          <a:bodyPr>
            <a:normAutofit fontScale="92500" lnSpcReduction="10000"/>
          </a:bodyPr>
          <a:lstStyle/>
          <a:p>
            <a:pPr lvl="0">
              <a:lnSpc>
                <a:spcPct val="80000"/>
              </a:lnSpc>
            </a:pPr>
            <a:r>
              <a:rPr lang="en-US" sz="2600"/>
              <a:t>The Graduate visa is </a:t>
            </a:r>
            <a:r>
              <a:rPr lang="en-US" sz="2600" b="1"/>
              <a:t>not</a:t>
            </a:r>
            <a:r>
              <a:rPr lang="en-US" sz="2600"/>
              <a:t> </a:t>
            </a:r>
            <a:r>
              <a:rPr lang="en-US" sz="2600" b="1"/>
              <a:t>guaranteed</a:t>
            </a:r>
            <a:r>
              <a:rPr lang="en-US" sz="2600"/>
              <a:t>. You need to </a:t>
            </a:r>
            <a:r>
              <a:rPr lang="en-US" sz="2600" b="1"/>
              <a:t>successfully</a:t>
            </a:r>
            <a:r>
              <a:rPr lang="en-US" sz="2600"/>
              <a:t> complete your course and meet the other requirements to be eligible.</a:t>
            </a:r>
          </a:p>
          <a:p>
            <a:pPr lvl="0">
              <a:lnSpc>
                <a:spcPct val="80000"/>
              </a:lnSpc>
            </a:pPr>
            <a:r>
              <a:rPr lang="en-US" sz="2600"/>
              <a:t>If your final results are not confirmed before your Student visa expires you might </a:t>
            </a:r>
            <a:r>
              <a:rPr lang="en-US" sz="2600" b="1"/>
              <a:t>run out of time </a:t>
            </a:r>
            <a:r>
              <a:rPr lang="en-US" sz="2600"/>
              <a:t>to apply for the Graduate visa</a:t>
            </a:r>
          </a:p>
          <a:p>
            <a:pPr lvl="0">
              <a:lnSpc>
                <a:spcPct val="80000"/>
              </a:lnSpc>
            </a:pPr>
            <a:r>
              <a:rPr lang="en-US" sz="2600"/>
              <a:t>Reasons why results may be delayed: </a:t>
            </a:r>
            <a:r>
              <a:rPr lang="en-US" sz="2600" b="1"/>
              <a:t>Re-sits</a:t>
            </a:r>
            <a:r>
              <a:rPr lang="en-US" sz="2600"/>
              <a:t>, </a:t>
            </a:r>
            <a:r>
              <a:rPr lang="en-US" sz="2600" b="1"/>
              <a:t>repeats</a:t>
            </a:r>
            <a:r>
              <a:rPr lang="en-US" sz="2600"/>
              <a:t>, </a:t>
            </a:r>
            <a:r>
              <a:rPr lang="en-US" sz="2600" b="1"/>
              <a:t>deadline extensions</a:t>
            </a:r>
            <a:r>
              <a:rPr lang="en-US" sz="2600"/>
              <a:t>, </a:t>
            </a:r>
            <a:r>
              <a:rPr lang="en-US" sz="2600" b="1"/>
              <a:t>academic appeals</a:t>
            </a:r>
            <a:r>
              <a:rPr lang="en-US" sz="2600"/>
              <a:t>, </a:t>
            </a:r>
            <a:r>
              <a:rPr lang="en-US" sz="2600" b="1"/>
              <a:t>overdue tuition fee debts</a:t>
            </a:r>
            <a:endParaRPr lang="en-US" sz="2600"/>
          </a:p>
          <a:p>
            <a:pPr lvl="0">
              <a:lnSpc>
                <a:spcPct val="80000"/>
              </a:lnSpc>
            </a:pPr>
            <a:r>
              <a:rPr lang="en-US" sz="2600"/>
              <a:t>If you are concerned about potential issues that may stop you from successfully completing in time, please discuss these with your school early</a:t>
            </a:r>
          </a:p>
          <a:p>
            <a:pPr lvl="0">
              <a:lnSpc>
                <a:spcPct val="80000"/>
              </a:lnSpc>
            </a:pPr>
            <a:r>
              <a:rPr lang="en-US" sz="2600"/>
              <a:t>The University can only issue new CAS to allow you to extend your Student visa in very limited circumstances - if you will be an </a:t>
            </a:r>
            <a:r>
              <a:rPr lang="en-US" sz="2600" b="1"/>
              <a:t>internal</a:t>
            </a:r>
            <a:r>
              <a:rPr lang="en-US" sz="2600"/>
              <a:t> student and there is academic need for you to be on campus.</a:t>
            </a:r>
            <a:endParaRPr lang="en-GB" sz="2600"/>
          </a:p>
        </p:txBody>
      </p:sp>
      <p:sp>
        <p:nvSpPr>
          <p:cNvPr id="4" name="Slide Number Placeholder 3">
            <a:extLst>
              <a:ext uri="{FF2B5EF4-FFF2-40B4-BE49-F238E27FC236}">
                <a16:creationId xmlns:a16="http://schemas.microsoft.com/office/drawing/2014/main" id="{85B919DA-CDF3-F031-BCAA-0A19C3D39A92}"/>
              </a:ext>
            </a:extLst>
          </p:cNvPr>
          <p:cNvSpPr>
            <a:spLocks noGrp="1"/>
          </p:cNvSpPr>
          <p:nvPr>
            <p:ph type="sldNum" sz="quarter" idx="12"/>
          </p:nvPr>
        </p:nvSpPr>
        <p:spPr/>
        <p:txBody>
          <a:bodyPr/>
          <a:lstStyle/>
          <a:p>
            <a:fld id="{41DC1269-4FF1-4E69-84CE-6F8560F9A7DF}" type="slidenum">
              <a:rPr lang="en-GB" smtClean="0"/>
              <a:t>7</a:t>
            </a:fld>
            <a:endParaRPr lang="en-GB"/>
          </a:p>
        </p:txBody>
      </p:sp>
      <p:pic>
        <p:nvPicPr>
          <p:cNvPr id="6" name="Graphic 5" descr="Warning with solid fill">
            <a:extLst>
              <a:ext uri="{FF2B5EF4-FFF2-40B4-BE49-F238E27FC236}">
                <a16:creationId xmlns:a16="http://schemas.microsoft.com/office/drawing/2014/main" id="{0BF9B0AD-9F6F-72FE-9B79-FD5C41888B8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38169" y="2282358"/>
            <a:ext cx="2467805" cy="246780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05385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E33E1-6431-C227-9121-F84A26549246}"/>
              </a:ext>
            </a:extLst>
          </p:cNvPr>
          <p:cNvSpPr txBox="1">
            <a:spLocks noGrp="1"/>
          </p:cNvSpPr>
          <p:nvPr>
            <p:ph type="title"/>
          </p:nvPr>
        </p:nvSpPr>
        <p:spPr/>
        <p:txBody>
          <a:bodyPr/>
          <a:lstStyle/>
          <a:p>
            <a:pPr lvl="0"/>
            <a:r>
              <a:rPr lang="en-US"/>
              <a:t>Skilled Worker visa</a:t>
            </a:r>
            <a:endParaRPr lang="en-GB"/>
          </a:p>
        </p:txBody>
      </p:sp>
      <p:sp>
        <p:nvSpPr>
          <p:cNvPr id="3" name="Content Placeholder 2">
            <a:extLst>
              <a:ext uri="{FF2B5EF4-FFF2-40B4-BE49-F238E27FC236}">
                <a16:creationId xmlns:a16="http://schemas.microsoft.com/office/drawing/2014/main" id="{307C8529-9CB3-59E0-73BB-119AE4B1BEFE}"/>
              </a:ext>
            </a:extLst>
          </p:cNvPr>
          <p:cNvSpPr txBox="1">
            <a:spLocks noGrp="1"/>
          </p:cNvSpPr>
          <p:nvPr>
            <p:ph idx="1"/>
          </p:nvPr>
        </p:nvSpPr>
        <p:spPr>
          <a:xfrm>
            <a:off x="838203" y="1825627"/>
            <a:ext cx="8168975" cy="4556510"/>
          </a:xfrm>
        </p:spPr>
        <p:txBody>
          <a:bodyPr vert="horz" lIns="91440" tIns="45720" rIns="91440" bIns="45720" rtlCol="0" anchor="t">
            <a:normAutofit fontScale="92500" lnSpcReduction="10000"/>
          </a:bodyPr>
          <a:lstStyle/>
          <a:p>
            <a:pPr lvl="0">
              <a:lnSpc>
                <a:spcPct val="70000"/>
              </a:lnSpc>
            </a:pPr>
            <a:r>
              <a:rPr lang="en-US" sz="2400"/>
              <a:t>Replaced the Tier 2 visa route in December 2020</a:t>
            </a:r>
            <a:endParaRPr lang="en-GB" sz="2400"/>
          </a:p>
          <a:p>
            <a:pPr lvl="0">
              <a:lnSpc>
                <a:spcPct val="70000"/>
              </a:lnSpc>
            </a:pPr>
            <a:r>
              <a:rPr lang="en-US" sz="2400"/>
              <a:t>Need to be sponsored by a UK-based employer with a sponsor </a:t>
            </a:r>
            <a:r>
              <a:rPr lang="en-US" sz="2400" err="1"/>
              <a:t>licence</a:t>
            </a:r>
            <a:r>
              <a:rPr lang="en-US" sz="2400"/>
              <a:t>, or an employer willing to get one</a:t>
            </a:r>
            <a:endParaRPr lang="en-US" sz="2400">
              <a:cs typeface="Calibri"/>
            </a:endParaRPr>
          </a:p>
          <a:p>
            <a:pPr lvl="0">
              <a:lnSpc>
                <a:spcPct val="70000"/>
              </a:lnSpc>
            </a:pPr>
            <a:r>
              <a:rPr lang="en-US" sz="2400"/>
              <a:t>Allows work in a specific job, tied to specific employer</a:t>
            </a:r>
            <a:endParaRPr lang="en-US" sz="2400">
              <a:cs typeface="Calibri"/>
            </a:endParaRPr>
          </a:p>
          <a:p>
            <a:pPr lvl="0">
              <a:lnSpc>
                <a:spcPct val="70000"/>
              </a:lnSpc>
            </a:pPr>
            <a:r>
              <a:rPr lang="en-US" sz="2400"/>
              <a:t>Visa can be granted for up to 5 years, can be extended</a:t>
            </a:r>
          </a:p>
          <a:p>
            <a:pPr>
              <a:lnSpc>
                <a:spcPct val="70000"/>
              </a:lnSpc>
            </a:pPr>
            <a:r>
              <a:rPr lang="en-US" sz="2400"/>
              <a:t>Can lead to settlement in the UK after 5 years</a:t>
            </a:r>
            <a:endParaRPr lang="en-US" sz="2400">
              <a:cs typeface="Calibri"/>
            </a:endParaRPr>
          </a:p>
          <a:p>
            <a:pPr lvl="0">
              <a:lnSpc>
                <a:spcPct val="70000"/>
              </a:lnSpc>
            </a:pPr>
            <a:r>
              <a:rPr lang="en-US" sz="2400"/>
              <a:t>Changes of employment require a new visa</a:t>
            </a:r>
            <a:endParaRPr lang="en-US" sz="2400">
              <a:cs typeface="Calibri"/>
            </a:endParaRPr>
          </a:p>
          <a:p>
            <a:r>
              <a:rPr lang="en-US" sz="2400"/>
              <a:t>Can switch to SW from Graduate visa or Student visa (after completing course), or apply for SW visa from overseas</a:t>
            </a:r>
            <a:endParaRPr lang="en-US" sz="2400">
              <a:ea typeface="Calibri"/>
              <a:cs typeface="Calibri"/>
            </a:endParaRPr>
          </a:p>
          <a:p>
            <a:pPr>
              <a:lnSpc>
                <a:spcPct val="70000"/>
              </a:lnSpc>
            </a:pPr>
            <a:r>
              <a:rPr lang="en-US" sz="2400" err="1"/>
              <a:t>Dependant</a:t>
            </a:r>
            <a:r>
              <a:rPr lang="en-US" sz="2400"/>
              <a:t> partner and children can join you (unless working as care worker or senior care worker)</a:t>
            </a:r>
            <a:endParaRPr lang="en-US" sz="2400">
              <a:cs typeface="Calibri"/>
            </a:endParaRPr>
          </a:p>
          <a:p>
            <a:pPr>
              <a:lnSpc>
                <a:spcPct val="70000"/>
              </a:lnSpc>
            </a:pPr>
            <a:r>
              <a:rPr lang="en-US" sz="2400">
                <a:cs typeface="Calibri"/>
              </a:rPr>
              <a:t>Must pay IHS and Visa application fee depends on type of job, length of visa, where you are applying</a:t>
            </a:r>
          </a:p>
          <a:p>
            <a:pPr>
              <a:lnSpc>
                <a:spcPct val="70000"/>
              </a:lnSpc>
            </a:pPr>
            <a:r>
              <a:rPr lang="en-US" sz="2400">
                <a:cs typeface="Calibri"/>
              </a:rPr>
              <a:t>Employer can help with costs</a:t>
            </a:r>
          </a:p>
          <a:p>
            <a:pPr lvl="0">
              <a:lnSpc>
                <a:spcPct val="70000"/>
              </a:lnSpc>
            </a:pPr>
            <a:endParaRPr lang="en-US" sz="2400"/>
          </a:p>
        </p:txBody>
      </p:sp>
      <p:grpSp>
        <p:nvGrpSpPr>
          <p:cNvPr id="4" name="Group 33" descr="People in different careers. Two builders, a man in an office and a teacher.">
            <a:extLst>
              <a:ext uri="{FF2B5EF4-FFF2-40B4-BE49-F238E27FC236}">
                <a16:creationId xmlns:a16="http://schemas.microsoft.com/office/drawing/2014/main" id="{04B260A0-1117-05F4-F4BA-E76B4FB9D6DC}"/>
              </a:ext>
            </a:extLst>
          </p:cNvPr>
          <p:cNvGrpSpPr/>
          <p:nvPr/>
        </p:nvGrpSpPr>
        <p:grpSpPr>
          <a:xfrm>
            <a:off x="9007178" y="1370136"/>
            <a:ext cx="2346624" cy="4906707"/>
            <a:chOff x="9007178" y="1370136"/>
            <a:chExt cx="2346624" cy="4906707"/>
          </a:xfrm>
        </p:grpSpPr>
        <p:pic>
          <p:nvPicPr>
            <p:cNvPr id="5" name="Picture 8" descr="Three women brainstorming">
              <a:extLst>
                <a:ext uri="{FF2B5EF4-FFF2-40B4-BE49-F238E27FC236}">
                  <a16:creationId xmlns:a16="http://schemas.microsoft.com/office/drawing/2014/main" id="{6AFF5808-9DB0-94DD-D70B-6ADBAEB3C3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15746" y="4722940"/>
              <a:ext cx="2328574" cy="1553903"/>
            </a:xfrm>
            <a:prstGeom prst="rect">
              <a:avLst/>
            </a:prstGeom>
            <a:noFill/>
            <a:ln cap="flat">
              <a:noFill/>
            </a:ln>
          </p:spPr>
        </p:pic>
        <p:pic>
          <p:nvPicPr>
            <p:cNvPr id="6" name="Picture 19" descr="Businessman checking statistics">
              <a:extLst>
                <a:ext uri="{FF2B5EF4-FFF2-40B4-BE49-F238E27FC236}">
                  <a16:creationId xmlns:a16="http://schemas.microsoft.com/office/drawing/2014/main" id="{B9E67364-D5E1-D8F8-3869-5E7DF589E6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07178" y="3046223"/>
              <a:ext cx="2345728" cy="1564602"/>
            </a:xfrm>
            <a:prstGeom prst="rect">
              <a:avLst/>
            </a:prstGeom>
            <a:noFill/>
            <a:ln cap="flat">
              <a:noFill/>
            </a:ln>
          </p:spPr>
        </p:pic>
        <p:pic>
          <p:nvPicPr>
            <p:cNvPr id="7" name="Picture 29" descr="Construction workers celebrating">
              <a:extLst>
                <a:ext uri="{FF2B5EF4-FFF2-40B4-BE49-F238E27FC236}">
                  <a16:creationId xmlns:a16="http://schemas.microsoft.com/office/drawing/2014/main" id="{AFD90607-A583-7D22-4274-7B85C986E8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08074" y="1370136"/>
              <a:ext cx="2345728" cy="1563962"/>
            </a:xfrm>
            <a:prstGeom prst="rect">
              <a:avLst/>
            </a:prstGeom>
            <a:noFill/>
            <a:ln cap="flat">
              <a:noFill/>
            </a:ln>
          </p:spPr>
        </p:pic>
      </p:grpSp>
      <p:sp>
        <p:nvSpPr>
          <p:cNvPr id="8" name="Slide Number Placeholder 7">
            <a:extLst>
              <a:ext uri="{FF2B5EF4-FFF2-40B4-BE49-F238E27FC236}">
                <a16:creationId xmlns:a16="http://schemas.microsoft.com/office/drawing/2014/main" id="{3894F98D-B965-4F3D-C5B3-8E05958117EF}"/>
              </a:ext>
            </a:extLst>
          </p:cNvPr>
          <p:cNvSpPr>
            <a:spLocks noGrp="1"/>
          </p:cNvSpPr>
          <p:nvPr>
            <p:ph type="sldNum" sz="quarter" idx="12"/>
          </p:nvPr>
        </p:nvSpPr>
        <p:spPr/>
        <p:txBody>
          <a:bodyPr/>
          <a:lstStyle/>
          <a:p>
            <a:fld id="{41DC1269-4FF1-4E69-84CE-6F8560F9A7DF}" type="slidenum">
              <a:rPr lang="en-GB" smtClean="0"/>
              <a:t>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193B-0F59-1C35-13B1-1707BF7E26D2}"/>
              </a:ext>
            </a:extLst>
          </p:cNvPr>
          <p:cNvSpPr txBox="1">
            <a:spLocks noGrp="1"/>
          </p:cNvSpPr>
          <p:nvPr>
            <p:ph type="title"/>
          </p:nvPr>
        </p:nvSpPr>
        <p:spPr/>
        <p:txBody>
          <a:bodyPr/>
          <a:lstStyle/>
          <a:p>
            <a:pPr lvl="0"/>
            <a:r>
              <a:rPr lang="en-US"/>
              <a:t>Skilled Worker visa – Requirements</a:t>
            </a:r>
            <a:endParaRPr lang="en-GB"/>
          </a:p>
        </p:txBody>
      </p:sp>
      <p:sp>
        <p:nvSpPr>
          <p:cNvPr id="3" name="Content Placeholder 2">
            <a:extLst>
              <a:ext uri="{FF2B5EF4-FFF2-40B4-BE49-F238E27FC236}">
                <a16:creationId xmlns:a16="http://schemas.microsoft.com/office/drawing/2014/main" id="{FAF1E17D-729E-4BC8-C9F1-1532360493AB}"/>
              </a:ext>
            </a:extLst>
          </p:cNvPr>
          <p:cNvSpPr txBox="1">
            <a:spLocks noGrp="1"/>
          </p:cNvSpPr>
          <p:nvPr>
            <p:ph idx="1"/>
          </p:nvPr>
        </p:nvSpPr>
        <p:spPr>
          <a:xfrm>
            <a:off x="838202" y="1736989"/>
            <a:ext cx="10460507" cy="4755882"/>
          </a:xfrm>
        </p:spPr>
        <p:txBody>
          <a:bodyPr vert="horz" lIns="91440" tIns="45720" rIns="91440" bIns="45720" rtlCol="0" anchor="t">
            <a:normAutofit fontScale="77500" lnSpcReduction="20000"/>
          </a:bodyPr>
          <a:lstStyle/>
          <a:p>
            <a:pPr>
              <a:buSzPct val="135000"/>
              <a:buBlip>
                <a:blip r:embed="rId3">
                  <a:extLst>
                    <a:ext uri="{96DAC541-7B7A-43D3-8B79-37D633B846F1}">
                      <asvg:svgBlip xmlns:asvg="http://schemas.microsoft.com/office/drawing/2016/SVG/main" r:embed="rId4"/>
                    </a:ext>
                  </a:extLst>
                </a:blip>
              </a:buBlip>
            </a:pPr>
            <a:r>
              <a:rPr lang="en-US" b="1"/>
              <a:t>Valid Certificate of Sponsorship </a:t>
            </a:r>
            <a:r>
              <a:rPr lang="en-US"/>
              <a:t>from a </a:t>
            </a:r>
            <a:r>
              <a:rPr lang="en-GB"/>
              <a:t>licenced</a:t>
            </a:r>
            <a:r>
              <a:rPr lang="en-US"/>
              <a:t> sponsor</a:t>
            </a:r>
          </a:p>
          <a:p>
            <a:pPr>
              <a:buSzPct val="135000"/>
              <a:buBlip>
                <a:blip r:embed="rId3">
                  <a:extLst>
                    <a:ext uri="{96DAC541-7B7A-43D3-8B79-37D633B846F1}">
                      <asvg:svgBlip xmlns:asvg="http://schemas.microsoft.com/office/drawing/2016/SVG/main" r:embed="rId4"/>
                    </a:ext>
                  </a:extLst>
                </a:blip>
              </a:buBlip>
            </a:pPr>
            <a:r>
              <a:rPr lang="en-US" b="1"/>
              <a:t>Job at appropriate skill level </a:t>
            </a:r>
            <a:r>
              <a:rPr lang="en-US"/>
              <a:t>- jo</a:t>
            </a:r>
            <a:r>
              <a:rPr lang="en-US" b="0" i="0"/>
              <a:t>b must be in an eligible occupation code listed in </a:t>
            </a:r>
            <a:r>
              <a:rPr lang="en-US" i="0"/>
              <a:t>Appendix Skilled Occupations </a:t>
            </a:r>
            <a:r>
              <a:rPr lang="en-US" b="0" i="0"/>
              <a:t>or Appendix Immigration Salary List</a:t>
            </a:r>
            <a:endParaRPr lang="en-GB"/>
          </a:p>
          <a:p>
            <a:pPr>
              <a:buSzPct val="135000"/>
              <a:buBlip>
                <a:blip r:embed="rId3">
                  <a:extLst>
                    <a:ext uri="{96DAC541-7B7A-43D3-8B79-37D633B846F1}">
                      <asvg:svgBlip xmlns:asvg="http://schemas.microsoft.com/office/drawing/2016/SVG/main" r:embed="rId4"/>
                    </a:ext>
                  </a:extLst>
                </a:blip>
              </a:buBlip>
            </a:pPr>
            <a:r>
              <a:rPr lang="en-GB" b="1"/>
              <a:t>English language skills </a:t>
            </a:r>
            <a:r>
              <a:rPr lang="en-GB"/>
              <a:t>– evidence </a:t>
            </a:r>
            <a:r>
              <a:rPr lang="en-US"/>
              <a:t>not needed if met in previous visa application, or if have degree-level qualification</a:t>
            </a:r>
            <a:endParaRPr lang="en-US">
              <a:cs typeface="Calibri"/>
            </a:endParaRPr>
          </a:p>
          <a:p>
            <a:pPr>
              <a:buSzPct val="135000"/>
              <a:buBlip>
                <a:blip r:embed="rId3">
                  <a:extLst>
                    <a:ext uri="{96DAC541-7B7A-43D3-8B79-37D633B846F1}">
                      <asvg:svgBlip xmlns:asvg="http://schemas.microsoft.com/office/drawing/2016/SVG/main" r:embed="rId4"/>
                    </a:ext>
                  </a:extLst>
                </a:blip>
              </a:buBlip>
            </a:pPr>
            <a:r>
              <a:rPr lang="en-US" b="1"/>
              <a:t>Minimum salary</a:t>
            </a:r>
            <a:endParaRPr lang="en-US"/>
          </a:p>
          <a:p>
            <a:pPr lvl="1"/>
            <a:r>
              <a:rPr lang="en-US"/>
              <a:t>General minimum salary threshold of £38,700 per year (previously £26,200) or the going rate specific to the occupation (whichever is highest)</a:t>
            </a:r>
            <a:endParaRPr lang="en-US">
              <a:cs typeface="Calibri"/>
            </a:endParaRPr>
          </a:p>
          <a:p>
            <a:pPr lvl="1"/>
            <a:r>
              <a:rPr lang="en-US"/>
              <a:t>Minimum salary requirement reduced if certain conditions met, e.g.</a:t>
            </a:r>
            <a:endParaRPr lang="en-US">
              <a:cs typeface="Calibri"/>
            </a:endParaRPr>
          </a:p>
          <a:p>
            <a:pPr lvl="2"/>
            <a:r>
              <a:rPr lang="en-US"/>
              <a:t>PhD in subject relevant to job - £34,830 or 90% of going rate, or £30,960/80% if in STEM subject</a:t>
            </a:r>
            <a:endParaRPr lang="en-US">
              <a:cs typeface="Calibri"/>
            </a:endParaRPr>
          </a:p>
          <a:p>
            <a:pPr lvl="2"/>
            <a:r>
              <a:rPr lang="en-US"/>
              <a:t>Job on Immigration Salary List - £30,960/going rate</a:t>
            </a:r>
            <a:endParaRPr lang="en-US">
              <a:cs typeface="Calibri"/>
            </a:endParaRPr>
          </a:p>
          <a:p>
            <a:pPr lvl="2"/>
            <a:r>
              <a:rPr lang="en-US"/>
              <a:t>You are a ‘</a:t>
            </a:r>
            <a:r>
              <a:rPr lang="en-US" b="1"/>
              <a:t>new entrant</a:t>
            </a:r>
            <a:r>
              <a:rPr lang="en-US"/>
              <a:t>’ – salary requirement is reduced to £30,960/70% of going rate</a:t>
            </a:r>
            <a:endParaRPr lang="en-US">
              <a:cs typeface="Calibri"/>
            </a:endParaRPr>
          </a:p>
          <a:p>
            <a:pPr lvl="2"/>
            <a:r>
              <a:rPr lang="en-GB"/>
              <a:t>Lower salary requirements for NHS staff and education workers based on national pay scales</a:t>
            </a:r>
            <a:endParaRPr lang="en-GB">
              <a:cs typeface="Calibri"/>
            </a:endParaRPr>
          </a:p>
          <a:p>
            <a:pPr lvl="2"/>
            <a:r>
              <a:rPr lang="en-GB"/>
              <a:t>Lower salary for social care workers - £23,200</a:t>
            </a:r>
            <a:endParaRPr lang="en-GB">
              <a:cs typeface="Calibri"/>
            </a:endParaRPr>
          </a:p>
          <a:p>
            <a:pPr marL="457200" lvl="1" indent="0">
              <a:buSzPct val="135000"/>
              <a:buNone/>
            </a:pPr>
            <a:endParaRPr lang="en-US" sz="2000"/>
          </a:p>
          <a:p>
            <a:pPr>
              <a:lnSpc>
                <a:spcPct val="120000"/>
              </a:lnSpc>
            </a:pPr>
            <a:r>
              <a:rPr lang="en-US" sz="2400" b="1"/>
              <a:t>Visa application fees and requirements can vary depending on type of job and length of job. For full details, go to: </a:t>
            </a:r>
            <a:r>
              <a:rPr lang="en-US" sz="2400" b="1">
                <a:solidFill>
                  <a:schemeClr val="tx2"/>
                </a:solidFill>
                <a:hlinkClick r:id="rId5">
                  <a:extLst>
                    <a:ext uri="{A12FA001-AC4F-418D-AE19-62706E023703}">
                      <ahyp:hlinkClr xmlns:ahyp="http://schemas.microsoft.com/office/drawing/2018/hyperlinkcolor" val="tx"/>
                    </a:ext>
                  </a:extLst>
                </a:hlinkClick>
              </a:rPr>
              <a:t>www.gov.uk/skilled-worker-visa</a:t>
            </a:r>
            <a:endParaRPr lang="en-US" sz="2400" b="1">
              <a:solidFill>
                <a:schemeClr val="tx2"/>
              </a:solidFill>
            </a:endParaRPr>
          </a:p>
        </p:txBody>
      </p:sp>
      <p:sp>
        <p:nvSpPr>
          <p:cNvPr id="4" name="Slide Number Placeholder 3">
            <a:extLst>
              <a:ext uri="{FF2B5EF4-FFF2-40B4-BE49-F238E27FC236}">
                <a16:creationId xmlns:a16="http://schemas.microsoft.com/office/drawing/2014/main" id="{378E0CAC-29F0-195F-7E0F-4A72F7040C4C}"/>
              </a:ext>
            </a:extLst>
          </p:cNvPr>
          <p:cNvSpPr>
            <a:spLocks noGrp="1"/>
          </p:cNvSpPr>
          <p:nvPr>
            <p:ph type="sldNum" sz="quarter" idx="12"/>
          </p:nvPr>
        </p:nvSpPr>
        <p:spPr/>
        <p:txBody>
          <a:bodyPr/>
          <a:lstStyle/>
          <a:p>
            <a:fld id="{41DC1269-4FF1-4E69-84CE-6F8560F9A7DF}" type="slidenum">
              <a:rPr lang="en-GB" smtClean="0"/>
              <a:t>9</a:t>
            </a:fld>
            <a:endParaRPr lang="en-GB"/>
          </a:p>
        </p:txBody>
      </p:sp>
    </p:spTree>
    <p:extLst>
      <p:ext uri="{BB962C8B-B14F-4D97-AF65-F5344CB8AC3E}">
        <p14:creationId xmlns:p14="http://schemas.microsoft.com/office/powerpoint/2010/main" val="3285358382"/>
      </p:ext>
    </p:extLst>
  </p:cSld>
  <p:clrMapOvr>
    <a:masterClrMapping/>
  </p:clrMapOvr>
</p:sld>
</file>

<file path=ppt/theme/theme1.xml><?xml version="1.0" encoding="utf-8"?>
<a:theme xmlns:a="http://schemas.openxmlformats.org/drawingml/2006/main" name="1_Content slide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scover Title/ End slides">
  <a:themeElements>
    <a:clrScheme name="YourFuture">
      <a:dk1>
        <a:sysClr val="windowText" lastClr="000000"/>
      </a:dk1>
      <a:lt1>
        <a:sysClr val="window" lastClr="FFFFFF"/>
      </a:lt1>
      <a:dk2>
        <a:srgbClr val="44546A"/>
      </a:dk2>
      <a:lt2>
        <a:srgbClr val="E7E6E6"/>
      </a:lt2>
      <a:accent1>
        <a:srgbClr val="292B65"/>
      </a:accent1>
      <a:accent2>
        <a:srgbClr val="ED7D31"/>
      </a:accent2>
      <a:accent3>
        <a:srgbClr val="1E8884"/>
      </a:accent3>
      <a:accent4>
        <a:srgbClr val="FFC000"/>
      </a:accent4>
      <a:accent5>
        <a:srgbClr val="70AD47"/>
      </a:accent5>
      <a:accent6>
        <a:srgbClr val="CC1853"/>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ustom 2">
      <a:dk1>
        <a:sysClr val="windowText" lastClr="000000"/>
      </a:dk1>
      <a:lt1>
        <a:sysClr val="window" lastClr="FFFFFF"/>
      </a:lt1>
      <a:dk2>
        <a:srgbClr val="C00000"/>
      </a:dk2>
      <a:lt2>
        <a:srgbClr val="E7E6E6"/>
      </a:lt2>
      <a:accent1>
        <a:srgbClr val="C00000"/>
      </a:accent1>
      <a:accent2>
        <a:srgbClr val="ED7D31"/>
      </a:accent2>
      <a:accent3>
        <a:srgbClr val="A5A5A5"/>
      </a:accent3>
      <a:accent4>
        <a:srgbClr val="FFC000"/>
      </a:accent4>
      <a:accent5>
        <a:srgbClr val="FF8989"/>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E0A73BF23260498FB956A3F2857341" ma:contentTypeVersion="19" ma:contentTypeDescription="Create a new document." ma:contentTypeScope="" ma:versionID="d60ffb2860ddb007726ea967b5456cb9">
  <xsd:schema xmlns:xsd="http://www.w3.org/2001/XMLSchema" xmlns:xs="http://www.w3.org/2001/XMLSchema" xmlns:p="http://schemas.microsoft.com/office/2006/metadata/properties" xmlns:ns2="26a40760-a18b-4c23-8731-54ad71238559" xmlns:ns3="b207b05a-4463-4a74-aa48-267cd44e53b2" targetNamespace="http://schemas.microsoft.com/office/2006/metadata/properties" ma:root="true" ma:fieldsID="8cc24a98389015a22a42f789ec7a7b78" ns2:_="" ns3:_="">
    <xsd:import namespace="26a40760-a18b-4c23-8731-54ad71238559"/>
    <xsd:import namespace="b207b05a-4463-4a74-aa48-267cd44e53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a40760-a18b-4c23-8731-54ad712385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3a19cb6-1b10-4512-a12b-f76e45842a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07b05a-4463-4a74-aa48-267cd44e53b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378a099-9d03-4745-9ef9-ff1f438c7f89}" ma:internalName="TaxCatchAll" ma:showField="CatchAllData" ma:web="b207b05a-4463-4a74-aa48-267cd44e53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6a40760-a18b-4c23-8731-54ad71238559">
      <Terms xmlns="http://schemas.microsoft.com/office/infopath/2007/PartnerControls"/>
    </lcf76f155ced4ddcb4097134ff3c332f>
    <TaxCatchAll xmlns="b207b05a-4463-4a74-aa48-267cd44e53b2" xsi:nil="true"/>
    <_Flow_SignoffStatus xmlns="26a40760-a18b-4c23-8731-54ad71238559" xsi:nil="true"/>
  </documentManagement>
</p:properties>
</file>

<file path=customXml/itemProps1.xml><?xml version="1.0" encoding="utf-8"?>
<ds:datastoreItem xmlns:ds="http://schemas.openxmlformats.org/officeDocument/2006/customXml" ds:itemID="{FF55C4CD-6DAE-460C-9257-A32E9A8D7E72}">
  <ds:schemaRefs>
    <ds:schemaRef ds:uri="http://schemas.microsoft.com/sharepoint/v3/contenttype/forms"/>
  </ds:schemaRefs>
</ds:datastoreItem>
</file>

<file path=customXml/itemProps2.xml><?xml version="1.0" encoding="utf-8"?>
<ds:datastoreItem xmlns:ds="http://schemas.openxmlformats.org/officeDocument/2006/customXml" ds:itemID="{8DEB2B4B-7354-43E5-A862-379B23EF697A}">
  <ds:schemaRefs>
    <ds:schemaRef ds:uri="26a40760-a18b-4c23-8731-54ad71238559"/>
    <ds:schemaRef ds:uri="b207b05a-4463-4a74-aa48-267cd44e53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6A26C1F-D385-4CFB-973B-8057776592E7}">
  <ds:schemaRefs>
    <ds:schemaRef ds:uri="13baee34-4357-4790-aa30-4c4c490c9e88"/>
    <ds:schemaRef ds:uri="17a29574-26b0-45f5-8ef8-36b8e351c199"/>
    <ds:schemaRef ds:uri="26a40760-a18b-4c23-8731-54ad71238559"/>
    <ds:schemaRef ds:uri="3fd675ae-6965-4b04-8432-f48860b3d0f2"/>
    <ds:schemaRef ds:uri="b207b05a-4463-4a74-aa48-267cd44e53b2"/>
    <ds:schemaRef ds:uri="e1ae2ccd-1c19-4dab-9e83-e20de6272a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11</Notes>
  <HiddenSlides>0</HiddenSlides>
  <ScaleCrop>false</ScaleCrop>
  <HeadingPairs>
    <vt:vector size="4" baseType="variant">
      <vt:variant>
        <vt:lpstr>Theme</vt:lpstr>
      </vt:variant>
      <vt:variant>
        <vt:i4>6</vt:i4>
      </vt:variant>
      <vt:variant>
        <vt:lpstr>Slide Titles</vt:lpstr>
      </vt:variant>
      <vt:variant>
        <vt:i4>13</vt:i4>
      </vt:variant>
    </vt:vector>
  </HeadingPairs>
  <TitlesOfParts>
    <vt:vector size="19" baseType="lpstr">
      <vt:lpstr>1_Content slides</vt:lpstr>
      <vt:lpstr>2_Discover Title/ End slides</vt:lpstr>
      <vt:lpstr>Office Theme</vt:lpstr>
      <vt:lpstr>Office Theme</vt:lpstr>
      <vt:lpstr>Office Theme</vt:lpstr>
      <vt:lpstr>Office Theme</vt:lpstr>
      <vt:lpstr>What will you do after your studies?</vt:lpstr>
      <vt:lpstr>Working with a Student visa after your course is over</vt:lpstr>
      <vt:lpstr>Graduate route visa</vt:lpstr>
      <vt:lpstr>Graduate route – Conditions</vt:lpstr>
      <vt:lpstr>Graduate route visa – Requirements</vt:lpstr>
      <vt:lpstr>Graduate route visa – Timeline</vt:lpstr>
      <vt:lpstr>Graduate route visa – Potential problems</vt:lpstr>
      <vt:lpstr>Skilled Worker visa</vt:lpstr>
      <vt:lpstr>Skilled Worker visa – Requirements</vt:lpstr>
      <vt:lpstr>Skilled Worker visa – When can you switch?</vt:lpstr>
      <vt:lpstr>Summary – Graduate visa vs Skilled Worker visa</vt:lpstr>
      <vt:lpstr>Reminder: Replace your BRP with an eVisa</vt:lpstr>
      <vt:lpstr>Further information</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Longsden</dc:creator>
  <cp:revision>1</cp:revision>
  <dcterms:created xsi:type="dcterms:W3CDTF">2022-01-19T13:55:03Z</dcterms:created>
  <dcterms:modified xsi:type="dcterms:W3CDTF">2024-09-10T10:25:29Z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0x010100E6E0A73BF23260498FB956A3F2857341</vt:lpwstr>
  </property>
  <property fmtid="{D5CDD505-2E9C-101B-9397-08002B2CF9AE}" pid="3" name="MediaServiceImageTags">
    <vt:lpwstr/>
  </property>
</Properties>
</file>