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03" r:id="rId5"/>
    <p:sldMasterId id="2147483719" r:id="rId6"/>
    <p:sldMasterId id="2147483731" r:id="rId7"/>
    <p:sldMasterId id="2147483743" r:id="rId8"/>
    <p:sldMasterId id="2147483648" r:id="rId9"/>
  </p:sldMasterIdLst>
  <p:notesMasterIdLst>
    <p:notesMasterId r:id="rId23"/>
  </p:notesMasterIdLst>
  <p:sldIdLst>
    <p:sldId id="256" r:id="rId10"/>
    <p:sldId id="257" r:id="rId11"/>
    <p:sldId id="272" r:id="rId12"/>
    <p:sldId id="271" r:id="rId13"/>
    <p:sldId id="293" r:id="rId14"/>
    <p:sldId id="290" r:id="rId15"/>
    <p:sldId id="258" r:id="rId16"/>
    <p:sldId id="295" r:id="rId17"/>
    <p:sldId id="294" r:id="rId18"/>
    <p:sldId id="29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51984-223B-555A-9FBA-945B9BCFB289}" v="41" dt="2024-09-09T07:49:20.506"/>
    <p1510:client id="{3CF828BE-40EA-36F1-18A5-B5F107E200BF}" v="42" dt="2024-09-09T08:51:23.233"/>
    <p1510:client id="{A748D81B-777B-EB36-F0B6-93EC0E297150}" v="38" dt="2024-09-09T19:09:06.779"/>
    <p1510:client id="{B5E96FF3-0DCC-B73C-CF57-3CE49B24C257}" v="53" dt="2024-09-10T10:23:28.987"/>
    <p1510:client id="{C3BCD61F-89FE-85D3-96B6-3353F19DEB1B}" v="37" dt="2024-09-09T10:28:2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Keep" userId="S::gbcr897@leeds.ac.uk::6c980313-d70e-4138-80fd-87564fe376df" providerId="AD" clId="Web-{B5E96FF3-0DCC-B73C-CF57-3CE49B24C257}"/>
    <pc:docChg chg="delSld">
      <pc:chgData name="Laura Keep" userId="S::gbcr897@leeds.ac.uk::6c980313-d70e-4138-80fd-87564fe376df" providerId="AD" clId="Web-{B5E96FF3-0DCC-B73C-CF57-3CE49B24C257}" dt="2024-09-10T10:23:28.987" v="52"/>
      <pc:docMkLst>
        <pc:docMk/>
      </pc:docMkLst>
      <pc:sldChg chg="del">
        <pc:chgData name="Laura Keep" userId="S::gbcr897@leeds.ac.uk::6c980313-d70e-4138-80fd-87564fe376df" providerId="AD" clId="Web-{B5E96FF3-0DCC-B73C-CF57-3CE49B24C257}" dt="2024-09-10T10:22:16.030" v="26"/>
        <pc:sldMkLst>
          <pc:docMk/>
          <pc:sldMk cId="478681684" sldId="259"/>
        </pc:sldMkLst>
      </pc:sldChg>
      <pc:sldChg chg="del">
        <pc:chgData name="Laura Keep" userId="S::gbcr897@leeds.ac.uk::6c980313-d70e-4138-80fd-87564fe376df" providerId="AD" clId="Web-{B5E96FF3-0DCC-B73C-CF57-3CE49B24C257}" dt="2024-09-10T10:23:28.971" v="50"/>
        <pc:sldMkLst>
          <pc:docMk/>
          <pc:sldMk cId="0" sldId="260"/>
        </pc:sldMkLst>
      </pc:sldChg>
      <pc:sldChg chg="del">
        <pc:chgData name="Laura Keep" userId="S::gbcr897@leeds.ac.uk::6c980313-d70e-4138-80fd-87564fe376df" providerId="AD" clId="Web-{B5E96FF3-0DCC-B73C-CF57-3CE49B24C257}" dt="2024-09-10T10:23:28.987" v="51"/>
        <pc:sldMkLst>
          <pc:docMk/>
          <pc:sldMk cId="0" sldId="261"/>
        </pc:sldMkLst>
      </pc:sldChg>
      <pc:sldChg chg="del">
        <pc:chgData name="Laura Keep" userId="S::gbcr897@leeds.ac.uk::6c980313-d70e-4138-80fd-87564fe376df" providerId="AD" clId="Web-{B5E96FF3-0DCC-B73C-CF57-3CE49B24C257}" dt="2024-09-10T10:23:28.971" v="49"/>
        <pc:sldMkLst>
          <pc:docMk/>
          <pc:sldMk cId="0" sldId="262"/>
        </pc:sldMkLst>
      </pc:sldChg>
      <pc:sldChg chg="del">
        <pc:chgData name="Laura Keep" userId="S::gbcr897@leeds.ac.uk::6c980313-d70e-4138-80fd-87564fe376df" providerId="AD" clId="Web-{B5E96FF3-0DCC-B73C-CF57-3CE49B24C257}" dt="2024-09-10T10:23:28.955" v="44"/>
        <pc:sldMkLst>
          <pc:docMk/>
          <pc:sldMk cId="0" sldId="265"/>
        </pc:sldMkLst>
      </pc:sldChg>
      <pc:sldChg chg="del">
        <pc:chgData name="Laura Keep" userId="S::gbcr897@leeds.ac.uk::6c980313-d70e-4138-80fd-87564fe376df" providerId="AD" clId="Web-{B5E96FF3-0DCC-B73C-CF57-3CE49B24C257}" dt="2024-09-10T10:23:28.940" v="39"/>
        <pc:sldMkLst>
          <pc:docMk/>
          <pc:sldMk cId="1205409687" sldId="270"/>
        </pc:sldMkLst>
      </pc:sldChg>
      <pc:sldChg chg="del">
        <pc:chgData name="Laura Keep" userId="S::gbcr897@leeds.ac.uk::6c980313-d70e-4138-80fd-87564fe376df" providerId="AD" clId="Web-{B5E96FF3-0DCC-B73C-CF57-3CE49B24C257}" dt="2024-09-10T10:23:28.987" v="52"/>
        <pc:sldMkLst>
          <pc:docMk/>
          <pc:sldMk cId="0" sldId="276"/>
        </pc:sldMkLst>
      </pc:sldChg>
      <pc:sldChg chg="del">
        <pc:chgData name="Laura Keep" userId="S::gbcr897@leeds.ac.uk::6c980313-d70e-4138-80fd-87564fe376df" providerId="AD" clId="Web-{B5E96FF3-0DCC-B73C-CF57-3CE49B24C257}" dt="2024-09-10T10:23:28.971" v="47"/>
        <pc:sldMkLst>
          <pc:docMk/>
          <pc:sldMk cId="0" sldId="277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4"/>
        <pc:sldMkLst>
          <pc:docMk/>
          <pc:sldMk cId="3074861150" sldId="281"/>
        </pc:sldMkLst>
      </pc:sldChg>
      <pc:sldChg chg="del">
        <pc:chgData name="Laura Keep" userId="S::gbcr897@leeds.ac.uk::6c980313-d70e-4138-80fd-87564fe376df" providerId="AD" clId="Web-{B5E96FF3-0DCC-B73C-CF57-3CE49B24C257}" dt="2024-09-10T10:23:28.940" v="41"/>
        <pc:sldMkLst>
          <pc:docMk/>
          <pc:sldMk cId="0" sldId="283"/>
        </pc:sldMkLst>
      </pc:sldChg>
      <pc:sldChg chg="del">
        <pc:chgData name="Laura Keep" userId="S::gbcr897@leeds.ac.uk::6c980313-d70e-4138-80fd-87564fe376df" providerId="AD" clId="Web-{B5E96FF3-0DCC-B73C-CF57-3CE49B24C257}" dt="2024-09-10T10:23:28.971" v="46"/>
        <pc:sldMkLst>
          <pc:docMk/>
          <pc:sldMk cId="3244272450" sldId="284"/>
        </pc:sldMkLst>
      </pc:sldChg>
      <pc:sldChg chg="del">
        <pc:chgData name="Laura Keep" userId="S::gbcr897@leeds.ac.uk::6c980313-d70e-4138-80fd-87564fe376df" providerId="AD" clId="Web-{B5E96FF3-0DCC-B73C-CF57-3CE49B24C257}" dt="2024-09-10T10:23:28.955" v="45"/>
        <pc:sldMkLst>
          <pc:docMk/>
          <pc:sldMk cId="1105385586" sldId="285"/>
        </pc:sldMkLst>
      </pc:sldChg>
      <pc:sldChg chg="del">
        <pc:chgData name="Laura Keep" userId="S::gbcr897@leeds.ac.uk::6c980313-d70e-4138-80fd-87564fe376df" providerId="AD" clId="Web-{B5E96FF3-0DCC-B73C-CF57-3CE49B24C257}" dt="2024-09-10T10:22:16.030" v="28"/>
        <pc:sldMkLst>
          <pc:docMk/>
          <pc:sldMk cId="4212930930" sldId="286"/>
        </pc:sldMkLst>
      </pc:sldChg>
      <pc:sldChg chg="del">
        <pc:chgData name="Laura Keep" userId="S::gbcr897@leeds.ac.uk::6c980313-d70e-4138-80fd-87564fe376df" providerId="AD" clId="Web-{B5E96FF3-0DCC-B73C-CF57-3CE49B24C257}" dt="2024-09-10T10:23:28.940" v="42"/>
        <pc:sldMkLst>
          <pc:docMk/>
          <pc:sldMk cId="1336262367" sldId="287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3"/>
        <pc:sldMkLst>
          <pc:docMk/>
          <pc:sldMk cId="638854222" sldId="288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29"/>
        <pc:sldMkLst>
          <pc:docMk/>
          <pc:sldMk cId="35382622" sldId="289"/>
        </pc:sldMkLst>
      </pc:sldChg>
      <pc:sldChg chg="del">
        <pc:chgData name="Laura Keep" userId="S::gbcr897@leeds.ac.uk::6c980313-d70e-4138-80fd-87564fe376df" providerId="AD" clId="Web-{B5E96FF3-0DCC-B73C-CF57-3CE49B24C257}" dt="2024-09-10T10:23:28.940" v="40"/>
        <pc:sldMkLst>
          <pc:docMk/>
          <pc:sldMk cId="2413529260" sldId="291"/>
        </pc:sldMkLst>
      </pc:sldChg>
      <pc:sldChg chg="del">
        <pc:chgData name="Laura Keep" userId="S::gbcr897@leeds.ac.uk::6c980313-d70e-4138-80fd-87564fe376df" providerId="AD" clId="Web-{B5E96FF3-0DCC-B73C-CF57-3CE49B24C257}" dt="2024-09-10T10:23:28.971" v="48"/>
        <pc:sldMkLst>
          <pc:docMk/>
          <pc:sldMk cId="3111414011" sldId="296"/>
        </pc:sldMkLst>
      </pc:sldChg>
      <pc:sldChg chg="del">
        <pc:chgData name="Laura Keep" userId="S::gbcr897@leeds.ac.uk::6c980313-d70e-4138-80fd-87564fe376df" providerId="AD" clId="Web-{B5E96FF3-0DCC-B73C-CF57-3CE49B24C257}" dt="2024-09-10T10:22:15.968" v="0"/>
        <pc:sldMkLst>
          <pc:docMk/>
          <pc:sldMk cId="1437653766" sldId="303"/>
        </pc:sldMkLst>
      </pc:sldChg>
      <pc:sldChg chg="del">
        <pc:chgData name="Laura Keep" userId="S::gbcr897@leeds.ac.uk::6c980313-d70e-4138-80fd-87564fe376df" providerId="AD" clId="Web-{B5E96FF3-0DCC-B73C-CF57-3CE49B24C257}" dt="2024-09-10T10:22:15.968" v="1"/>
        <pc:sldMkLst>
          <pc:docMk/>
          <pc:sldMk cId="2143144572" sldId="320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1"/>
        <pc:sldMkLst>
          <pc:docMk/>
          <pc:sldMk cId="3427070756" sldId="321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9"/>
        <pc:sldMkLst>
          <pc:docMk/>
          <pc:sldMk cId="3798387101" sldId="322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6"/>
        <pc:sldMkLst>
          <pc:docMk/>
          <pc:sldMk cId="1467400701" sldId="326"/>
        </pc:sldMkLst>
      </pc:sldChg>
      <pc:sldChg chg="del">
        <pc:chgData name="Laura Keep" userId="S::gbcr897@leeds.ac.uk::6c980313-d70e-4138-80fd-87564fe376df" providerId="AD" clId="Web-{B5E96FF3-0DCC-B73C-CF57-3CE49B24C257}" dt="2024-09-10T10:22:16.030" v="27"/>
        <pc:sldMkLst>
          <pc:docMk/>
          <pc:sldMk cId="2245678976" sldId="332"/>
        </pc:sldMkLst>
      </pc:sldChg>
      <pc:sldChg chg="del">
        <pc:chgData name="Laura Keep" userId="S::gbcr897@leeds.ac.uk::6c980313-d70e-4138-80fd-87564fe376df" providerId="AD" clId="Web-{B5E96FF3-0DCC-B73C-CF57-3CE49B24C257}" dt="2024-09-10T10:22:15.968" v="3"/>
        <pc:sldMkLst>
          <pc:docMk/>
          <pc:sldMk cId="1595917291" sldId="334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7"/>
        <pc:sldMkLst>
          <pc:docMk/>
          <pc:sldMk cId="1446781292" sldId="337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6"/>
        <pc:sldMkLst>
          <pc:docMk/>
          <pc:sldMk cId="536309715" sldId="339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8"/>
        <pc:sldMkLst>
          <pc:docMk/>
          <pc:sldMk cId="1036416018" sldId="340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2"/>
        <pc:sldMkLst>
          <pc:docMk/>
          <pc:sldMk cId="2056770465" sldId="341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5"/>
        <pc:sldMkLst>
          <pc:docMk/>
          <pc:sldMk cId="3802483200" sldId="343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4"/>
        <pc:sldMkLst>
          <pc:docMk/>
          <pc:sldMk cId="790003716" sldId="345"/>
        </pc:sldMkLst>
      </pc:sldChg>
      <pc:sldChg chg="del">
        <pc:chgData name="Laura Keep" userId="S::gbcr897@leeds.ac.uk::6c980313-d70e-4138-80fd-87564fe376df" providerId="AD" clId="Web-{B5E96FF3-0DCC-B73C-CF57-3CE49B24C257}" dt="2024-09-10T10:22:15.999" v="13"/>
        <pc:sldMkLst>
          <pc:docMk/>
          <pc:sldMk cId="1752128549" sldId="346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11"/>
        <pc:sldMkLst>
          <pc:docMk/>
          <pc:sldMk cId="1009301332" sldId="347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10"/>
        <pc:sldMkLst>
          <pc:docMk/>
          <pc:sldMk cId="1604349783" sldId="348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9"/>
        <pc:sldMkLst>
          <pc:docMk/>
          <pc:sldMk cId="2476623021" sldId="349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5"/>
        <pc:sldMkLst>
          <pc:docMk/>
          <pc:sldMk cId="4216482922" sldId="352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4"/>
        <pc:sldMkLst>
          <pc:docMk/>
          <pc:sldMk cId="1345718191" sldId="353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3"/>
        <pc:sldMkLst>
          <pc:docMk/>
          <pc:sldMk cId="2221932160" sldId="354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2"/>
        <pc:sldMkLst>
          <pc:docMk/>
          <pc:sldMk cId="4128120892" sldId="355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0"/>
        <pc:sldMkLst>
          <pc:docMk/>
          <pc:sldMk cId="1878969146" sldId="356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8"/>
        <pc:sldMkLst>
          <pc:docMk/>
          <pc:sldMk cId="1338819222" sldId="357"/>
        </pc:sldMkLst>
      </pc:sldChg>
      <pc:sldChg chg="del">
        <pc:chgData name="Laura Keep" userId="S::gbcr897@leeds.ac.uk::6c980313-d70e-4138-80fd-87564fe376df" providerId="AD" clId="Web-{B5E96FF3-0DCC-B73C-CF57-3CE49B24C257}" dt="2024-09-10T10:22:15.984" v="7"/>
        <pc:sldMkLst>
          <pc:docMk/>
          <pc:sldMk cId="1331869069" sldId="358"/>
        </pc:sldMkLst>
      </pc:sldChg>
      <pc:sldChg chg="del">
        <pc:chgData name="Laura Keep" userId="S::gbcr897@leeds.ac.uk::6c980313-d70e-4138-80fd-87564fe376df" providerId="AD" clId="Web-{B5E96FF3-0DCC-B73C-CF57-3CE49B24C257}" dt="2024-09-10T10:22:15.968" v="2"/>
        <pc:sldMkLst>
          <pc:docMk/>
          <pc:sldMk cId="3395030721" sldId="359"/>
        </pc:sldMkLst>
      </pc:sldChg>
      <pc:sldChg chg="del">
        <pc:chgData name="Laura Keep" userId="S::gbcr897@leeds.ac.uk::6c980313-d70e-4138-80fd-87564fe376df" providerId="AD" clId="Web-{B5E96FF3-0DCC-B73C-CF57-3CE49B24C257}" dt="2024-09-10T10:22:16.015" v="25"/>
        <pc:sldMkLst>
          <pc:docMk/>
          <pc:sldMk cId="4200563418" sldId="360"/>
        </pc:sldMkLst>
      </pc:sldChg>
      <pc:sldChg chg="del">
        <pc:chgData name="Laura Keep" userId="S::gbcr897@leeds.ac.uk::6c980313-d70e-4138-80fd-87564fe376df" providerId="AD" clId="Web-{B5E96FF3-0DCC-B73C-CF57-3CE49B24C257}" dt="2024-09-10T10:23:28.955" v="43"/>
        <pc:sldMkLst>
          <pc:docMk/>
          <pc:sldMk cId="3285358382" sldId="361"/>
        </pc:sldMkLst>
      </pc:sldChg>
      <pc:sldChg chg="del">
        <pc:chgData name="Laura Keep" userId="S::gbcr897@leeds.ac.uk::6c980313-d70e-4138-80fd-87564fe376df" providerId="AD" clId="Web-{B5E96FF3-0DCC-B73C-CF57-3CE49B24C257}" dt="2024-09-10T10:23:28.940" v="38"/>
        <pc:sldMkLst>
          <pc:docMk/>
          <pc:sldMk cId="708593937" sldId="362"/>
        </pc:sldMkLst>
      </pc:sldChg>
      <pc:sldChg chg="del">
        <pc:chgData name="Laura Keep" userId="S::gbcr897@leeds.ac.uk::6c980313-d70e-4138-80fd-87564fe376df" providerId="AD" clId="Web-{B5E96FF3-0DCC-B73C-CF57-3CE49B24C257}" dt="2024-09-10T10:23:28.752" v="37"/>
        <pc:sldMkLst>
          <pc:docMk/>
          <pc:sldMk cId="544032103" sldId="363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6"/>
        <pc:sldMkLst>
          <pc:docMk/>
          <pc:sldMk cId="1810794566" sldId="364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5"/>
        <pc:sldMkLst>
          <pc:docMk/>
          <pc:sldMk cId="569907676" sldId="365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4"/>
        <pc:sldMkLst>
          <pc:docMk/>
          <pc:sldMk cId="35422438" sldId="366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2"/>
        <pc:sldMkLst>
          <pc:docMk/>
          <pc:sldMk cId="3640191733" sldId="367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1"/>
        <pc:sldMkLst>
          <pc:docMk/>
          <pc:sldMk cId="3844803887" sldId="368"/>
        </pc:sldMkLst>
      </pc:sldChg>
      <pc:sldChg chg="del">
        <pc:chgData name="Laura Keep" userId="S::gbcr897@leeds.ac.uk::6c980313-d70e-4138-80fd-87564fe376df" providerId="AD" clId="Web-{B5E96FF3-0DCC-B73C-CF57-3CE49B24C257}" dt="2024-09-10T10:23:28.737" v="30"/>
        <pc:sldMkLst>
          <pc:docMk/>
          <pc:sldMk cId="2262832295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A7C9F-2879-4484-A892-8AB6204E7020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F811-3273-4C2A-BC08-82852657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5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lpa.org.uk/members-directory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uk/find-an-immigration-adviser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Webinar to be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2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8B2C4-8574-B083-19BD-654AD1EAC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64D3B-99D8-34D4-F3CE-76E1F48F6D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Work, volunteering and your visa: https://students.leeds.ac.uk/info/1000099/work_volunteering_and_your_visa</a:t>
            </a:r>
          </a:p>
          <a:p>
            <a:pPr lvl="0"/>
            <a:endParaRPr lang="en-GB"/>
          </a:p>
          <a:p>
            <a:pPr lvl="0"/>
            <a:r>
              <a:rPr lang="en-GB"/>
              <a:t>UKCISA: https://www.ukcisa.org.uk/Information--Advice/Working/Student-work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4026-FB17-D801-32D0-04DCB0F45D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0C3AC7-F8C4-49EC-B066-200B903F247B}" type="slidenum">
              <a:t>41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B7669-D925-536B-FDA1-41AF4961B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9B2BA-EAE5-3206-AF3C-00BE836712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sz="1200"/>
              <a:t>Employers who fail to carry out right to work checks are committing a criminal offence</a:t>
            </a:r>
          </a:p>
          <a:p>
            <a:pPr marL="171450" lvl="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GB" sz="1200"/>
              <a:t>Employers must not discriminate when conducting right to work checks.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https://www.gov.uk/government/publications/right-to-work-checks-employers-guide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C0DDE-3FB1-C682-CAE5-74FDBBBE1B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AE7F99-C72A-4C67-99E3-6AA31A15E1C2}" type="slidenum">
              <a:t>42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 Visa Advice service: https://www.leeds.ac.uk/international-visas-immigration/doc/immigration-advice-service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35D2E-461C-8180-D84A-621E10DC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CA816-D79B-CF0F-27A6-519C095C83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Work, volunteering and your visa: https://students.leeds.ac.uk/info/1000099/work_volunteering_and_your_visa</a:t>
            </a:r>
          </a:p>
          <a:p>
            <a:pPr lvl="0"/>
            <a:endParaRPr lang="en-GB"/>
          </a:p>
          <a:p>
            <a:pPr lvl="0"/>
            <a:r>
              <a:rPr lang="en-GB"/>
              <a:t>UKCISA: https://www.ukcisa.org.uk/Information--Advice/Working/Student-work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85BB9-D57F-3F47-4FB8-94E4F468406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B57199-1209-4BA0-B269-E814EDBC864E}" type="slidenum">
              <a:t>32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https://www.ukcisa.org.uk/blog/7093/Navigating-work-and-study-with-a-Student-visa</a:t>
            </a:r>
          </a:p>
          <a:p>
            <a:r>
              <a:rPr lang="en-GB"/>
              <a:t>https://www.ukcisa.org.uk/blog/6257/a-working-definition</a:t>
            </a:r>
          </a:p>
          <a:p>
            <a:endParaRPr lang="en-GB"/>
          </a:p>
          <a:p>
            <a:endParaRPr lang="en-GB"/>
          </a:p>
          <a:p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Being self-employed normally means you manage your own workload, pay, and tax. If you are going to be working for an employer as a freelancer, contractor or consultant you are highly likely to be self-employed.</a:t>
            </a:r>
            <a:b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b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Some gig economy workers like Uber delivery drivers are classed as self-employed contractors.</a:t>
            </a:r>
            <a:b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b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If you are selling things online or trading in stocks or cryptocurrency, and making a profit, this is likely to be considered self-employment or business activity.</a:t>
            </a:r>
            <a:endParaRPr lang="en-GB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en-GB" b="0" i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/>
              <a:t>You cannot set up your own business or work as a director of a company.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You can participate in amateur sports or entertainment as a hobby. You cannot be paid for playing sport or as an entertainer.</a:t>
            </a:r>
            <a:br>
              <a:rPr lang="en-GB"/>
            </a:br>
            <a:endParaRPr lang="en-GB"/>
          </a:p>
          <a:p>
            <a:endParaRPr lang="en-GB"/>
          </a:p>
          <a:p>
            <a:r>
              <a:rPr lang="en-GB"/>
              <a:t>Entertainer is not defined in immigration rules. This would be things like singer, actor, dancer, comedian</a:t>
            </a:r>
          </a:p>
          <a:p>
            <a:br>
              <a:rPr lang="en-GB"/>
            </a:br>
            <a:br>
              <a:rPr lang="en-GB"/>
            </a:br>
            <a:r>
              <a:rPr lang="en-GB"/>
              <a:t>A permanent vacancy is one with no end date on your contract. You can do a permanent part-time job, but not a full-time one. </a:t>
            </a:r>
            <a:r>
              <a:rPr lang="en-US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temporary full-time job outside term-time is fine.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8AA65-F686-43F4-92CA-BBED679B0F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Work, volunteering and your visa: https://students.leeds.ac.uk/info/1000099/work_volunteering_and_your_visa</a:t>
            </a:r>
          </a:p>
          <a:p>
            <a:pPr lvl="0"/>
            <a:endParaRPr lang="en-GB"/>
          </a:p>
          <a:p>
            <a:pPr lvl="0"/>
            <a:r>
              <a:rPr lang="en-GB"/>
              <a:t>UKCISA: https://www.ukcisa.org.uk/Information--Advice/Working/Student-work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You will need to keep track of your own working hours, especially if you are working for multiple employers or are doing unpaid voluntary work alongside a part-time job.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Working in the 4 months wrap-up</a:t>
            </a:r>
            <a:br>
              <a:rPr lang="en-GB"/>
            </a:br>
            <a:r>
              <a:rPr lang="en-GB"/>
              <a:t>IF submitted all work and course end date has passed, can then work full-time (but not filling a permanent vacancy)</a:t>
            </a:r>
          </a:p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Term-time for PhD – whenever you are not using your annual leave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How many hours you work is separate from your pay. Receiving holiday pay, bonus payments, etc. does not change how many hours you have actually worked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Volunteers usually help a charity, voluntary </a:t>
            </a:r>
            <a:r>
              <a:rPr lang="en-US" b="0" i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organisation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or public sector </a:t>
            </a:r>
            <a:r>
              <a:rPr lang="en-US" b="0" i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organisation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3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+mn-lt"/>
                <a:cs typeface="+mn-lt"/>
                <a:hlinkClick r:id="rId3"/>
              </a:rPr>
              <a:t>https://ilpa.org.uk/members-directory/</a:t>
            </a:r>
            <a:r>
              <a:rPr lang="en-GB">
                <a:ea typeface="+mn-lt"/>
                <a:cs typeface="+mn-lt"/>
              </a:rPr>
              <a:t> </a:t>
            </a:r>
          </a:p>
          <a:p>
            <a:r>
              <a:rPr lang="en-GB">
                <a:ea typeface="+mn-lt"/>
                <a:cs typeface="+mn-lt"/>
                <a:hlinkClick r:id="rId4"/>
              </a:rPr>
              <a:t>https://www.gov.uk/find-an-immigration-adviser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UKCISA Student advice line</a:t>
            </a: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8AA65-F686-43F4-92CA-BBED679B0F9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46ECA-DD3E-6273-F8C6-B08850E82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11D7CA-DA4B-4BE6-363C-8D457CE485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Work, volunteering and your visa: https://students.leeds.ac.uk/info/1000099/work_volunteering_and_your_visa</a:t>
            </a:r>
          </a:p>
          <a:p>
            <a:pPr lvl="0"/>
            <a:endParaRPr lang="en-GB"/>
          </a:p>
          <a:p>
            <a:pPr lvl="0"/>
            <a:r>
              <a:rPr lang="en-GB"/>
              <a:t>UKCISA: https://www.ukcisa.org.uk/Information--Advice/Working/Student-work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682BE-B5D8-1195-B686-39E3BD1267A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BD98F2-D2EC-47EE-8943-A3EBCD3926EB}" type="slidenum">
              <a:t>40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968" y="1762126"/>
            <a:ext cx="8837645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Text must be at least size 24 for accessibility purposes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/>
              <a:t>For maximum impact, avoid overcrowding slides - limit your points to a maximum of 6 per page</a:t>
            </a:r>
          </a:p>
          <a:p>
            <a:pPr lvl="0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7" y="1762126"/>
            <a:ext cx="5295900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34101" y="1762126"/>
            <a:ext cx="5509684" cy="323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7634" y="1762125"/>
            <a:ext cx="8722113" cy="4719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c Shap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9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02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>
              <a:buNone/>
              <a:defRPr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8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108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B36B92-6201-4117-E3BA-9162D604F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67" y="6414775"/>
            <a:ext cx="406349" cy="3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4" y="6414775"/>
            <a:ext cx="406349" cy="3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2" y="6414775"/>
            <a:ext cx="406349" cy="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19" y="6414775"/>
            <a:ext cx="406349" cy="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36" y="6414775"/>
            <a:ext cx="406349" cy="3047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40577" y="638249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@LeedsUniCareers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C14ED85-A429-0C04-09A7-5CB776830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378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3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2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0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1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8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8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3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8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7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53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1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9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08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8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1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8097-A2FA-D6F8-848F-55E76C50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B11D2-4091-6C12-640C-2A5E8F794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DC9A-EA93-C6BA-5AD9-24F2A207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DD0-65C5-4AC7-82A5-861C05609DD9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4B03-E935-FBFC-5A72-BEF1F58D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DF43-B13A-6CF5-DFA9-759845DA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419" y="6492875"/>
            <a:ext cx="5316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1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857A-640E-188E-1A8B-DD6C16A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768A-C96B-BC95-9848-E0A9F32B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22D0-70E8-13CB-6941-F7570AC2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590A-5E76-41FF-8601-39731BCB9D65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8B85-CC46-8E55-3CA8-A15AE57C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8FCA-EB75-00F0-8104-C6B2490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56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7D86-017C-D9C1-244D-12A9AF20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FFC0-A946-286B-F166-A8F2ED18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9D1A-A769-0D9B-A366-ECAE787F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5933-0B48-4E25-A046-CABDD36873F2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11D4-5059-764E-7C81-EF5BFAC4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93484-07DD-FAF1-30AA-CF45396F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45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2D18-3DAD-0CB6-179F-8AEE481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26F1-2323-7555-8BE1-7C50A99EC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7D594-15EC-DB71-063A-1309706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DD36-7067-9567-3C2D-6FC3C82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26DE-1033-4083-B169-D9AF8C09A1FE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0E122-C3A9-2A97-8EDA-35283433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EFF8D-402B-1C6D-CCD2-AC8623E9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8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0CE2-E2E6-5BCE-4975-D3E6DFDC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340F-97CA-1700-CD34-792915A0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5D64-586D-27A6-789A-C21BA336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5328C-CF7D-241C-E0FB-D9FECBD3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9B468-9118-8A64-7CB3-F2F95875D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98E02-635D-0CA2-8514-D49A7B32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04F-84F8-490D-BF25-4171DB351C1D}" type="datetime1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4F7C5-A9A6-F883-A92B-0CA4FE1B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F5A00-F818-A081-FC72-C8E0EAF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99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15D9-1007-7E55-B390-4F3B36EE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FF8CA-9FD7-04E0-0169-E561F23A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12D4-A038-4DA5-91D5-B0C3E5261168}" type="datetime1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2E35-7A62-95E3-D243-4868ED3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79A2A-7672-CA50-9C50-8C5E2583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20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B312C-20ED-7BC6-36B9-391ECC9E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7A4-F9C4-46FB-9EB5-E390E03301F2}" type="datetime1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BDADA-E242-233D-B3BA-7009905D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51D6-6CC2-D8A7-0F8F-490F70FC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C75-81C3-3C21-62A4-632E5BAA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2EF6-8FCA-ED85-423E-A42A010C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30EA2-0BC2-6166-2316-5A9DC795F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CC11-D2AB-D1E5-EBA2-2DD95574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E7C-A101-4356-A88F-C01E9E2D0F3C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2259-3B27-F47D-3650-5F208137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3DDB6-4C3E-CFAC-420E-617E61A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7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EEE6-1E18-06F1-B80A-E77955E0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FD6ED-9388-3441-5952-4E26E52D0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B0274-333F-441B-F7C7-77A56556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BB56-D275-F576-3F22-E18EC9B7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3761-FDDA-49F0-8123-BA0E70A8DD72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1E480-25CD-933B-FC29-4D9BC289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D067B-6542-78FE-9855-D71007E3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63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6885-B4CF-7EE3-2E75-763C6C9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198C6-6A69-8EE1-A894-2B1891393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CA4D-F0A0-0412-FA3C-43C4E4AC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733-FA9B-4823-9BC8-F7F16CD2A8D8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3F5C-C9F3-C1C8-FD73-7263A9C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D175-1A9F-E5AB-3E19-0F670518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AAD8C-7355-CF93-4152-F324FDD41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0D0BD-6137-3AD1-094B-1B9D6806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3BF2-1E09-D521-6B7B-333FCC2A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33-44DA-47DF-96FA-503C7F8E35F0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C585-0542-7307-A695-E7678017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97DA-EC4C-3BE5-40C4-C11E3DAF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1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5FE8-DD35-3928-861E-ECB65AFB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1021D-9551-5B25-99D3-B42AFA767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85F2-D557-583C-FE1D-CC89583E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87DD-E4D7-758E-566D-DFA31AD9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1018-C5A9-BADD-F2C2-F667253B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2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243C-5AFC-3B63-D573-55AAFBBA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4C82-6189-D306-AC42-146FEAC9B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E7C2-D989-D92F-019C-EC7C530D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A8A4-F002-F5B0-DCF0-7F22E7C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7FB1-DD6B-28AA-8023-2C95991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06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9AE1-FBCF-C53E-62BA-9592B889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5E95-BC57-6F69-803F-D07CF25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0329-E464-A812-75D6-97D27D0E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BAFD-8233-CB17-5655-F12F1D73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3F38-8AFB-A605-B4F5-35CE5732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9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F85A-03B0-9A44-B488-CDB3EF0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C798-3411-EDA2-99EB-CDB76F357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2D632-B717-12BA-F4A9-C7453B18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ABF89-00E2-192A-37E7-89BE7CEE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1FBF-B0D7-38CD-30C1-0283A3B2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235DA-6590-4FD7-5D40-5C6AF92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F3FF-5D34-88E0-C950-A8F431F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19C4-210C-D09E-CE69-D36A5BD9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22C4-C893-D58C-979A-A620F629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4285-DEC1-59D1-0BAB-5527E3FF5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58BC-9A95-1038-9C20-390A921B5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4DF23-094B-2DD6-AB41-6C9D840E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44D06-0696-8E44-22CD-3CD0BDC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09AD-419A-6766-E59F-1A15C720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0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AB7F-05EB-D3BD-76D2-D7C0AD92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6D0B4-91B3-2601-A8D3-C2EABADD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DF043-A1DB-65D7-6BBE-78DC4D49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9FA58-7806-28E8-CCD3-34428B6D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91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C23D-8091-71F0-24B2-8426BCE8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13C34-BB5F-A4A5-134D-135F0F89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11722-94B2-F0CB-6FFE-2FA45F8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95A2-47B4-6B14-50D0-0699C59A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035E-C142-BE92-3424-63A3EA71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F1124-8E7E-C45B-14E5-FED858154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5D896-1923-7119-3D76-A90902E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4A29-1D25-0DB5-7CB4-5D2BD60B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3EF2-CD25-4F2A-8D51-99A43CC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82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E032-FF7A-42EA-DFEA-95ED678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5561F-0BAE-C97D-1FDF-06981587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7A11-FC52-C8D7-AC92-4C177F9B0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3503-D58C-63FC-C834-EC2D8C31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D7EB6-63B3-E1EF-1FCC-BF05B34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41BFA-CA14-D01F-7B57-1107B7F4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1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6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1BE9-0DF0-3DE6-BB75-19ED4523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31CC0-DCDF-9F1E-8B5D-372B523B5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C377-2962-13B2-323F-6CA14B57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6120-0234-C464-AC51-C4EE2800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881A-A13A-54FA-6597-FF19BDC5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68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B6407-8EE6-E689-C45E-4E2D3ED8B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C2015-B46E-5074-F3E9-9CBA970A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5DA3-C2F4-E5A5-20D2-CE660B68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0FB7-F997-A76A-3F35-AD9F8688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B596-B272-5CD3-9ECF-A723AF29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814" y="-1"/>
            <a:ext cx="12110186" cy="6464402"/>
            <a:chOff x="81814" y="-1"/>
            <a:chExt cx="12110186" cy="646440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4644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58"/>
            <a:stretch/>
          </p:blipFill>
          <p:spPr>
            <a:xfrm>
              <a:off x="81814" y="-1"/>
              <a:ext cx="6569243" cy="6464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8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51900E-81D2-B892-3730-06654E1E3678}"/>
              </a:ext>
            </a:extLst>
          </p:cNvPr>
          <p:cNvSpPr/>
          <p:nvPr userDrawn="1"/>
        </p:nvSpPr>
        <p:spPr>
          <a:xfrm>
            <a:off x="-9706" y="0"/>
            <a:ext cx="5441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0917A03-EFC5-464B-C0A4-6BB7771C2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309" y="5976328"/>
            <a:ext cx="2048691" cy="5941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A34A5-A871-A151-01D0-BEB544CA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E42F4-852E-0C09-1BAE-A288909C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257B-D09D-9726-504E-A5850F07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50BB-7E25-42BF-AA47-E16748C360C4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EB7D-A84F-5354-C1EE-4AB261A82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76F0-9241-61B0-C4DB-5EFD282E8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706" y="6492875"/>
            <a:ext cx="52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A27D6-4EBB-ECDE-978E-232FF160D389}"/>
              </a:ext>
            </a:extLst>
          </p:cNvPr>
          <p:cNvSpPr txBox="1"/>
          <p:nvPr userDrawn="1"/>
        </p:nvSpPr>
        <p:spPr>
          <a:xfrm>
            <a:off x="534398" y="-420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spc="300">
                <a:solidFill>
                  <a:srgbClr val="C00000"/>
                </a:solidFill>
                <a:effectLst/>
              </a:rPr>
              <a:t>Student Visa Advice</a:t>
            </a:r>
            <a:endParaRPr lang="en-GB" b="1" i="0" spc="300">
              <a:solidFill>
                <a:srgbClr val="C00000"/>
              </a:solidFill>
              <a:effectLst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26630D-B1AC-07D8-98F1-38F47F21F51E}"/>
              </a:ext>
            </a:extLst>
          </p:cNvPr>
          <p:cNvCxnSpPr/>
          <p:nvPr userDrawn="1"/>
        </p:nvCxnSpPr>
        <p:spPr>
          <a:xfrm>
            <a:off x="444500" y="365125"/>
            <a:ext cx="28321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1DCCC-BD33-7DBD-429A-5C86375D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62D1D-28AF-3867-3220-9C048D9E6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D7E0-D38A-FB49-CB03-2D9B1F3A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2450-49F1-6BC2-41F2-5E56C456B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B21ED-4CF2-1C81-F6F6-C0EE46B92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10104/making-changes/650/transfer-to-a-new-program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www.gov.uk/guidance/academic-technology-approval-scheme" TargetMode="External"/><Relationship Id="rId4" Type="http://schemas.openxmlformats.org/officeDocument/2006/relationships/hyperlink" Target="https://www.gov.uk/student-visa/extend-your-vis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21506/your-visa/1009/work-placements-and-extending-your-tier-4student-vis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students.leeds.ac.uk/info/21506/your-visa/855/applying-for-your-visa-outside-the-uk" TargetMode="External"/><Relationship Id="rId4" Type="http://schemas.openxmlformats.org/officeDocument/2006/relationships/hyperlink" Target="https://students.leeds.ac.uk/info/21506/your-visa/701/extending-your-visa-in-the-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rove-right-to-work" TargetMode="External"/><Relationship Id="rId7" Type="http://schemas.openxmlformats.org/officeDocument/2006/relationships/hyperlink" Target="https://www.gov.uk/contact-ukvi-inside-outside-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students.leeds.ac.uk/info/21519/official-documentation-and-regulations/849/student-registration-status-certificate" TargetMode="External"/><Relationship Id="rId5" Type="http://schemas.openxmlformats.org/officeDocument/2006/relationships/hyperlink" Target="https://www.leeds.ac.uk/term-dates" TargetMode="External"/><Relationship Id="rId4" Type="http://schemas.openxmlformats.org/officeDocument/2006/relationships/hyperlink" Target="https://www.gov.uk/employee-immigration-employment-stat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leeds.ac.uk/info/21506/your-visa/2008/student-visa-advice-servi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ds.ac.uk/term-da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find-an-immigration-advis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4679-9643-F04F-4DE6-E34D2E25F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Student visas: Working in the UK During and After Studies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D0636-9746-AD39-A89C-E227637B6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sz="2000" i="1"/>
              <a:t>9 September 2024</a:t>
            </a:r>
            <a:endParaRPr lang="en-GB" sz="20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DC2B-9648-203D-AEF6-A2479B0D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07D5-2E71-8C5C-7A5B-DA41E7CB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Placements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53BF-8B93-B641-E0D5-D489AF52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You can also work on a placement which part of the course your Student visa is based on. The work placement must:</a:t>
            </a:r>
          </a:p>
          <a:p>
            <a:pPr lvl="1"/>
            <a:r>
              <a:rPr lang="en-GB"/>
              <a:t>be agreed with and approved by your school</a:t>
            </a:r>
          </a:p>
          <a:p>
            <a:pPr lvl="1"/>
            <a:r>
              <a:rPr lang="en-GB"/>
              <a:t>be a compulsory part of your course</a:t>
            </a:r>
          </a:p>
          <a:p>
            <a:pPr lvl="1"/>
            <a:r>
              <a:rPr lang="en-GB"/>
              <a:t>be assessed as part of your course</a:t>
            </a:r>
          </a:p>
          <a:p>
            <a:pPr lvl="1"/>
            <a:r>
              <a:rPr lang="en-GB"/>
              <a:t>not exceed half of the total length of your course (unless it is a statutory requirement of the course to undertake a longer work placement)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You can work full-time on a placement that meets the above requirements. Work that is part of the work placement does not count towards your 20 hours per week limit.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AC21B-43A9-19E5-2346-39134F16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6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4C98-7929-4235-D764-5C6C9359CC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Work Placements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1BF32-3EEC-8EC7-1F49-4558C73C0952}"/>
              </a:ext>
            </a:extLst>
          </p:cNvPr>
          <p:cNvSpPr txBox="1"/>
          <p:nvPr/>
        </p:nvSpPr>
        <p:spPr>
          <a:xfrm>
            <a:off x="838203" y="5774271"/>
            <a:ext cx="7840129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Weblinks to: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Change of programme form: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https://students.leeds.ac.uk/info/10104/making-changes/650/transfer-to-a-new-programme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Visa extension application: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https://www.gov.uk/student-visa/extend-your-visa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ATAS: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/>
              </a:rPr>
              <a:t>https://www.gov.uk/guidance/academic-technology-approval-scheme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3665290-6EA8-9D49-04A3-0A0C050F5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3" y="1825627"/>
          <a:ext cx="10515596" cy="3749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4114118078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253446217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728619230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3422099643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What is a work placement?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Work Conditions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 can apply?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What is required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1344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Must be included as part of the course</a:t>
                      </a:r>
                    </a:p>
                    <a:p>
                      <a:pPr lvl="0"/>
                      <a:r>
                        <a:rPr lang="en-US"/>
                        <a:t>• Approved by University</a:t>
                      </a:r>
                    </a:p>
                    <a:p>
                      <a:pPr lvl="0"/>
                      <a:r>
                        <a:rPr lang="en-US"/>
                        <a:t>• Cannot be longer than half of total length of course</a:t>
                      </a:r>
                    </a:p>
                    <a:p>
                      <a:pPr lvl="0"/>
                      <a:r>
                        <a:rPr lang="en-US"/>
                        <a:t>• Usually taken in third year of UG degree </a:t>
                      </a:r>
                    </a:p>
                    <a:p>
                      <a:pPr lvl="0"/>
                      <a:r>
                        <a:rPr lang="en-US"/>
                        <a:t>• Placement can be taken inside the UK or overseas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Full time on Student visa whilst on work placement</a:t>
                      </a:r>
                    </a:p>
                    <a:p>
                      <a:pPr lvl="0"/>
                      <a:r>
                        <a:rPr lang="en-US"/>
                        <a:t>• Can also work part time elsewhere up to 20 hours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Degree level course</a:t>
                      </a:r>
                    </a:p>
                    <a:p>
                      <a:pPr lvl="0"/>
                      <a:r>
                        <a:rPr lang="en-US"/>
                        <a:t>• Assessed and integral part of your course</a:t>
                      </a:r>
                    </a:p>
                    <a:p>
                      <a:pPr lvl="0"/>
                      <a:r>
                        <a:rPr lang="en-US"/>
                        <a:t>• Subject to UKVI 5 year study limits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New CAS – must complete a CAS request form</a:t>
                      </a:r>
                    </a:p>
                    <a:p>
                      <a:pPr lvl="0"/>
                      <a:r>
                        <a:rPr lang="en-US"/>
                        <a:t>• Visa extension application to cover the additional year </a:t>
                      </a:r>
                    </a:p>
                    <a:p>
                      <a:pPr lvl="0"/>
                      <a:r>
                        <a:rPr lang="en-US"/>
                        <a:t>• New ATAS (if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227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7AA3E-FC5E-07B5-C46C-7E4DB5F6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80EB-D17F-19D1-EBB3-438C56FF36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Extending visa for a Work Placement</a:t>
            </a:r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A02673B-A84F-EF6D-9DEC-8D012C1F16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3" y="1825627"/>
          <a:ext cx="10515588" cy="37541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05196">
                  <a:extLst>
                    <a:ext uri="{9D8B030D-6E8A-4147-A177-3AD203B41FA5}">
                      <a16:colId xmlns:a16="http://schemas.microsoft.com/office/drawing/2014/main" val="1419361760"/>
                    </a:ext>
                  </a:extLst>
                </a:gridCol>
                <a:gridCol w="3505196">
                  <a:extLst>
                    <a:ext uri="{9D8B030D-6E8A-4147-A177-3AD203B41FA5}">
                      <a16:colId xmlns:a16="http://schemas.microsoft.com/office/drawing/2014/main" val="560591460"/>
                    </a:ext>
                  </a:extLst>
                </a:gridCol>
                <a:gridCol w="3505196">
                  <a:extLst>
                    <a:ext uri="{9D8B030D-6E8A-4147-A177-3AD203B41FA5}">
                      <a16:colId xmlns:a16="http://schemas.microsoft.com/office/drawing/2014/main" val="637778350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When to apply?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Where to apply?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Costs?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190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Up to 3 months before commencing work placement </a:t>
                      </a:r>
                    </a:p>
                    <a:p>
                      <a:pPr lvl="0"/>
                      <a:r>
                        <a:rPr lang="en-US"/>
                        <a:t>• After completing work placement and within 3 months of resuming studies.  </a:t>
                      </a:r>
                    </a:p>
                    <a:p>
                      <a:pPr lvl="0"/>
                      <a:r>
                        <a:rPr lang="en-US"/>
                        <a:t>• Cannot apply during work placement.</a:t>
                      </a:r>
                    </a:p>
                    <a:p>
                      <a:pPr lvl="0"/>
                      <a:r>
                        <a:rPr lang="en-US"/>
                        <a:t>• Employer may require visa extension before commencing work placement</a:t>
                      </a:r>
                    </a:p>
                    <a:p>
                      <a:pPr lvl="0"/>
                      <a:r>
                        <a:rPr lang="en-US"/>
                        <a:t>• Check visa covers full duration of placement before you 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Inside UK– visa application can take up to 8 weeks for a decision no international travel permitted until new visa is received.</a:t>
                      </a:r>
                    </a:p>
                    <a:p>
                      <a:pPr lvl="0"/>
                      <a:r>
                        <a:rPr lang="en-US"/>
                        <a:t>• Outside UK– visa application can take 3 weeks for a decision and passport retained during this period.</a:t>
                      </a:r>
                    </a:p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• New visa application fee - £490</a:t>
                      </a:r>
                    </a:p>
                    <a:p>
                      <a:pPr lvl="0"/>
                      <a:r>
                        <a:rPr lang="en-US"/>
                        <a:t>• Immigration Health Surcharge – est. £1,164</a:t>
                      </a:r>
                    </a:p>
                    <a:p>
                      <a:pPr lvl="0"/>
                      <a:r>
                        <a:rPr lang="en-US"/>
                        <a:t>• If apply before work placement will need to pay IHS for 2 years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80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5AB1E7-CAEA-FC79-5D70-D999D71870E4}"/>
              </a:ext>
            </a:extLst>
          </p:cNvPr>
          <p:cNvSpPr txBox="1"/>
          <p:nvPr/>
        </p:nvSpPr>
        <p:spPr>
          <a:xfrm>
            <a:off x="838203" y="5816598"/>
            <a:ext cx="8161861" cy="9387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Weblinks to: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Guidance on work placements: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https://students.leeds.ac.uk/info/21506/your-visa/1009/work-placements-and-extending-your-tier-4student-visa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Visa extension inside the UK: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/>
              </a:rPr>
              <a:t>https://students.leeds.ac.uk/info/21506/your-visa/701/extending-your-visa-in-the-uk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Visa extension outside the UK: 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/>
              </a:rPr>
              <a:t>https://students.leeds.ac.uk/info/21506/your-visa/855/applying-for-your-visa-outside-the-uk</a:t>
            </a: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87F8B-D779-8711-DF71-D11B1BDE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91CB-87CD-67B2-77A1-20999EC70C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Right to Work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D403-CDA7-2E7B-9AB3-CC83739899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690689"/>
            <a:ext cx="10354409" cy="49620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lnSpc>
                <a:spcPct val="70000"/>
              </a:lnSpc>
            </a:pPr>
            <a:r>
              <a:rPr lang="en-GB" sz="1800" dirty="0"/>
              <a:t>Employers must check your immigration status to confirm you can legally work.</a:t>
            </a:r>
          </a:p>
          <a:p>
            <a:pPr lvl="0">
              <a:lnSpc>
                <a:spcPct val="70000"/>
              </a:lnSpc>
            </a:pPr>
            <a:r>
              <a:rPr lang="en-GB" sz="1800" b="1" dirty="0"/>
              <a:t>If you have a BRP or </a:t>
            </a:r>
            <a:r>
              <a:rPr lang="en-GB" sz="1800" b="1" dirty="0" err="1"/>
              <a:t>eVisa</a:t>
            </a:r>
            <a:r>
              <a:rPr lang="en-GB" sz="1800" b="1" dirty="0"/>
              <a:t> </a:t>
            </a:r>
            <a:r>
              <a:rPr lang="en-GB" sz="1800" dirty="0"/>
              <a:t>– you must use </a:t>
            </a:r>
            <a:r>
              <a:rPr lang="en-GB" sz="1800" dirty="0">
                <a:hlinkClick r:id="rId3"/>
              </a:rPr>
              <a:t>https://www.gov.uk/prove-right-to-work</a:t>
            </a:r>
            <a:r>
              <a:rPr lang="en-GB" sz="1800" dirty="0"/>
              <a:t> so employer can do an </a:t>
            </a:r>
            <a:r>
              <a:rPr lang="en-GB" sz="1800" b="1" dirty="0"/>
              <a:t>online check</a:t>
            </a:r>
            <a:endParaRPr lang="en-GB" sz="1800" dirty="0"/>
          </a:p>
          <a:p>
            <a:pPr lvl="1">
              <a:lnSpc>
                <a:spcPct val="70000"/>
              </a:lnSpc>
            </a:pPr>
            <a:r>
              <a:rPr lang="en-GB" sz="1500" dirty="0"/>
              <a:t>Generate </a:t>
            </a:r>
            <a:r>
              <a:rPr lang="en-GB" sz="1500" b="1" dirty="0"/>
              <a:t>share code</a:t>
            </a:r>
            <a:endParaRPr lang="en-GB" sz="1500" b="1" dirty="0">
              <a:ea typeface="Calibri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500" dirty="0"/>
              <a:t>Send share code and your date of birth to the employer</a:t>
            </a:r>
            <a:endParaRPr lang="en-GB" sz="1500" dirty="0">
              <a:ea typeface="Calibri"/>
              <a:cs typeface="Calibri"/>
            </a:endParaRPr>
          </a:p>
          <a:p>
            <a:pPr lvl="1">
              <a:lnSpc>
                <a:spcPct val="70000"/>
              </a:lnSpc>
            </a:pPr>
            <a:r>
              <a:rPr lang="en-GB" sz="1500" dirty="0"/>
              <a:t>This will let your employer verify your right to work on the UK Government website</a:t>
            </a:r>
            <a:endParaRPr lang="en-GB" sz="1500" dirty="0">
              <a:ea typeface="Calibri"/>
              <a:cs typeface="Calibri"/>
            </a:endParaRPr>
          </a:p>
          <a:p>
            <a:pPr lvl="0">
              <a:lnSpc>
                <a:spcPct val="70000"/>
              </a:lnSpc>
            </a:pPr>
            <a:r>
              <a:rPr lang="en-GB" sz="1800" b="1" dirty="0"/>
              <a:t>If you don’t have a BRP or </a:t>
            </a:r>
            <a:r>
              <a:rPr lang="en-GB" sz="1800" b="1" dirty="0" err="1"/>
              <a:t>eVisa</a:t>
            </a:r>
            <a:r>
              <a:rPr lang="en-GB" sz="1800" b="1" dirty="0"/>
              <a:t> </a:t>
            </a:r>
            <a:r>
              <a:rPr lang="en-GB" sz="1800" dirty="0"/>
              <a:t>– may be able to provide alternative evidence so employer can do a </a:t>
            </a:r>
            <a:r>
              <a:rPr lang="en-GB" sz="1800" b="1" dirty="0"/>
              <a:t>manual check</a:t>
            </a:r>
            <a:endParaRPr lang="en-GB" sz="1800" dirty="0"/>
          </a:p>
          <a:p>
            <a:pPr lvl="1">
              <a:lnSpc>
                <a:spcPct val="70000"/>
              </a:lnSpc>
            </a:pPr>
            <a:r>
              <a:rPr lang="en-GB" sz="1500" dirty="0"/>
              <a:t>If you haven’t collected your BRP yet - Visa in your Passport (if it is still valid)</a:t>
            </a:r>
            <a:endParaRPr lang="en-GB" sz="1500" dirty="0">
              <a:ea typeface="Calibri"/>
              <a:cs typeface="Calibri"/>
            </a:endParaRPr>
          </a:p>
          <a:p>
            <a:pPr lvl="0">
              <a:lnSpc>
                <a:spcPct val="70000"/>
              </a:lnSpc>
            </a:pPr>
            <a:r>
              <a:rPr lang="en-GB" sz="1800" b="1" dirty="0"/>
              <a:t>If you have a pending application – </a:t>
            </a:r>
            <a:r>
              <a:rPr lang="en-GB" sz="1800" dirty="0"/>
              <a:t>employers can use the Home Office’s Employer Checking Service (</a:t>
            </a:r>
            <a:r>
              <a:rPr lang="en-GB" sz="1800" dirty="0">
                <a:hlinkClick r:id="rId4"/>
              </a:rPr>
              <a:t>https://www.gov.uk/employee-immigration-employment-status</a:t>
            </a:r>
            <a:r>
              <a:rPr lang="en-GB" sz="1800" dirty="0"/>
              <a:t>)</a:t>
            </a:r>
            <a:endParaRPr lang="en-GB" sz="1800" dirty="0">
              <a:ea typeface="Calibri"/>
              <a:cs typeface="Calibri"/>
            </a:endParaRPr>
          </a:p>
          <a:p>
            <a:pPr lvl="0">
              <a:lnSpc>
                <a:spcPct val="70000"/>
              </a:lnSpc>
            </a:pPr>
            <a:r>
              <a:rPr lang="en-GB" sz="1800" b="1" dirty="0"/>
              <a:t>You must also give your employer a copy of your academic term and vacation times – these are on our website: </a:t>
            </a:r>
            <a:r>
              <a:rPr lang="en-GB" sz="1800" dirty="0">
                <a:hlinkClick r:id="rId5"/>
              </a:rPr>
              <a:t>https://www.l.uk/term-dates</a:t>
            </a:r>
            <a:endParaRPr lang="en-GB" sz="1800" dirty="0"/>
          </a:p>
          <a:p>
            <a:pPr lvl="0">
              <a:lnSpc>
                <a:spcPct val="70000"/>
              </a:lnSpc>
            </a:pPr>
            <a:r>
              <a:rPr lang="en-GB" sz="1800" b="1" dirty="0"/>
              <a:t>If you need </a:t>
            </a:r>
            <a:r>
              <a:rPr lang="en-GB" sz="1800" b="1" dirty="0" err="1"/>
              <a:t>aletter</a:t>
            </a:r>
            <a:r>
              <a:rPr lang="en-GB" sz="1800" b="1" dirty="0"/>
              <a:t> with your course details and term dates, you can request a Student Registration Status Certificate: </a:t>
            </a:r>
            <a:r>
              <a:rPr lang="en-GB" sz="1800" dirty="0">
                <a:hlinkClick r:id="rId6"/>
              </a:rPr>
              <a:t>https://students.leeds.ac.uk/info/21519/official-documentation-and-regulations/849/student-registration-status-certificate</a:t>
            </a:r>
            <a:endParaRPr lang="en-GB" sz="1800" dirty="0"/>
          </a:p>
          <a:p>
            <a:pPr lvl="0">
              <a:lnSpc>
                <a:spcPct val="70000"/>
              </a:lnSpc>
            </a:pPr>
            <a:r>
              <a:rPr lang="en-GB" sz="1800" b="1" dirty="0"/>
              <a:t>Problems viewing your right to work or generating share code?: </a:t>
            </a:r>
            <a:r>
              <a:rPr lang="en-GB" sz="1800" dirty="0"/>
              <a:t>Contact UKVI to ask about problems ‘</a:t>
            </a:r>
            <a:r>
              <a:rPr lang="en-US" sz="1800" dirty="0">
                <a:solidFill>
                  <a:srgbClr val="0B0C0C"/>
                </a:solidFill>
                <a:latin typeface="GDS Transport"/>
              </a:rPr>
              <a:t>Viewing and proving your immigration status, right to work, or right to rent’</a:t>
            </a:r>
            <a:r>
              <a:rPr lang="en-GB" sz="1800" dirty="0"/>
              <a:t>: </a:t>
            </a:r>
            <a:r>
              <a:rPr lang="en-GB" sz="1800" dirty="0">
                <a:hlinkClick r:id="rId7"/>
              </a:rPr>
              <a:t>https://www.gov.uk/contact-ukvi-inside-outside-uk</a:t>
            </a:r>
            <a:endParaRPr lang="en-GB" sz="1800" dirty="0"/>
          </a:p>
          <a:p>
            <a:pPr lvl="0">
              <a:lnSpc>
                <a:spcPct val="70000"/>
              </a:lnSpc>
            </a:pPr>
            <a:r>
              <a:rPr lang="en-GB" sz="1800" dirty="0"/>
              <a:t>Employers will keep a record of when your visa expires, and will need to follow up with you to make sure that you still have the right to work after it expires – they will need to check your new visa, or confirm you have submitted a new immigration application</a:t>
            </a:r>
            <a:endParaRPr lang="en-GB" sz="18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97BDA-1BA5-3A89-3562-7070C26D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DC2A-0494-A586-B36A-CDC09E4B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5FB5-046C-2314-6DB7-B754D67B3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185661" cy="455202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The Student Visa Advice team</a:t>
            </a:r>
          </a:p>
          <a:p>
            <a:pPr lvl="1"/>
            <a:r>
              <a:rPr lang="en-US"/>
              <a:t>We provide international students at University of Leeds with free visa &amp; immigration advice relating to their study at the University</a:t>
            </a:r>
          </a:p>
          <a:p>
            <a:pPr lvl="1"/>
            <a:r>
              <a:rPr lang="en-US"/>
              <a:t>Contact us: </a:t>
            </a:r>
            <a:r>
              <a:rPr lang="en-US" sz="2100" b="1">
                <a:hlinkClick r:id="rId3"/>
              </a:rPr>
              <a:t>https://students.leeds.ac.uk/info/21506/your-visa/2008/student-visa-advice-service</a:t>
            </a:r>
            <a:endParaRPr lang="en-US" sz="2100" b="1"/>
          </a:p>
          <a:p>
            <a:pPr lvl="1"/>
            <a:r>
              <a:rPr lang="en-US"/>
              <a:t>We do not provide support with applications for work visas</a:t>
            </a:r>
            <a:br>
              <a:rPr lang="en-US"/>
            </a:br>
            <a:endParaRPr lang="en-US"/>
          </a:p>
          <a:p>
            <a:r>
              <a:rPr lang="en-US"/>
              <a:t>This presentation is intended for international students who are studying at the University of Leeds with a </a:t>
            </a:r>
            <a:r>
              <a:rPr lang="en-US" b="1" u="sng"/>
              <a:t>Student visa</a:t>
            </a:r>
            <a:br>
              <a:rPr lang="en-US" b="1" u="sng"/>
            </a:br>
            <a:endParaRPr lang="en-US" b="1" u="sng"/>
          </a:p>
          <a:p>
            <a:r>
              <a:rPr lang="en-US"/>
              <a:t>The information provided is an overview and introduction. This is not a complete guide, and we do not have the time to list every rule and requirement. We will tell you where you can find further information.</a:t>
            </a:r>
          </a:p>
          <a:p>
            <a:endParaRPr lang="en-US"/>
          </a:p>
          <a:p>
            <a:r>
              <a:rPr lang="en-US"/>
              <a:t>The information in this presentation is up-to-date as of 09/09/2024</a:t>
            </a:r>
          </a:p>
          <a:p>
            <a:endParaRPr lang="en-US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A441B-329A-101A-70B5-D5A1BCF7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2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00143B-4F73-52B7-7518-6DFB92739318}"/>
              </a:ext>
            </a:extLst>
          </p:cNvPr>
          <p:cNvGrpSpPr/>
          <p:nvPr/>
        </p:nvGrpSpPr>
        <p:grpSpPr>
          <a:xfrm>
            <a:off x="8321040" y="1690688"/>
            <a:ext cx="3352800" cy="3661290"/>
            <a:chOff x="8321040" y="1690688"/>
            <a:chExt cx="3352800" cy="3661290"/>
          </a:xfrm>
        </p:grpSpPr>
        <p:pic>
          <p:nvPicPr>
            <p:cNvPr id="6" name="Picture 5" descr="QR code for Student Visa Advice service">
              <a:extLst>
                <a:ext uri="{FF2B5EF4-FFF2-40B4-BE49-F238E27FC236}">
                  <a16:creationId xmlns:a16="http://schemas.microsoft.com/office/drawing/2014/main" id="{3004ECD3-89E0-C7E3-FD6C-93F8CA55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040" y="1690688"/>
              <a:ext cx="3352800" cy="335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E9DA8F-9867-252B-6A18-128F69173E19}"/>
                </a:ext>
              </a:extLst>
            </p:cNvPr>
            <p:cNvSpPr txBox="1"/>
            <p:nvPr/>
          </p:nvSpPr>
          <p:spPr>
            <a:xfrm>
              <a:off x="8321040" y="4982646"/>
              <a:ext cx="3352800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C00000"/>
                  </a:solidFill>
                </a:rPr>
                <a:t>Student Visa Advice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09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1452B9-F099-B972-3701-39FFEEB19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270" y="586406"/>
            <a:ext cx="2425703" cy="3485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DD3A56-6B3D-4708-1230-8051C4E20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705" y="1239715"/>
            <a:ext cx="2667296" cy="3202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2C821-C973-1E1B-A8A1-488996C62F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Student visa Work Conditions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E231-CD9B-8740-7F21-9A2ADEF36B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82314"/>
            <a:ext cx="7175294" cy="459464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000"/>
              <a:t>Check your Work Conditions: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Entry clearance vignette in passport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Biometric Residence Permit (BRP)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Visa decision email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View your Right to Work status online</a:t>
            </a:r>
          </a:p>
          <a:p>
            <a:pPr lvl="0">
              <a:lnSpc>
                <a:spcPct val="60000"/>
              </a:lnSpc>
            </a:pPr>
            <a:endParaRPr lang="en-US" sz="2000"/>
          </a:p>
          <a:p>
            <a:pPr lvl="0">
              <a:lnSpc>
                <a:spcPct val="100000"/>
              </a:lnSpc>
            </a:pPr>
            <a:r>
              <a:rPr lang="en-US" sz="2000"/>
              <a:t>Student visa holders studying full-time at degree level or above are allowed to work, subject to the following restrictions:</a:t>
            </a:r>
          </a:p>
          <a:p>
            <a:pPr lvl="1">
              <a:lnSpc>
                <a:spcPct val="100000"/>
              </a:lnSpc>
            </a:pPr>
            <a:r>
              <a:rPr lang="en-US" sz="2000" b="1"/>
              <a:t>You can work part-time during term-time, for no more than 20 hours a week.</a:t>
            </a:r>
          </a:p>
          <a:p>
            <a:pPr lvl="1">
              <a:lnSpc>
                <a:spcPct val="100000"/>
              </a:lnSpc>
            </a:pPr>
            <a:r>
              <a:rPr lang="en-US" sz="2000" b="1"/>
              <a:t>You can work full-time during vacations.</a:t>
            </a:r>
          </a:p>
          <a:p>
            <a:pPr lvl="1"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However – there are some types of work that you </a:t>
            </a:r>
            <a:r>
              <a:rPr lang="en-US" sz="2000" b="1" u="sng"/>
              <a:t>cannot </a:t>
            </a:r>
            <a:r>
              <a:rPr lang="en-US" sz="2000"/>
              <a:t>do with a Student visa…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4EB5C-7A8F-C1E5-E9A1-39E542D1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8BE80-C7E9-0BF4-B923-E4756E67E8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499" y="3823929"/>
            <a:ext cx="3945504" cy="938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ECFA2-65E7-81D5-28D4-5CBA93B944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22" y="4642468"/>
            <a:ext cx="2179061" cy="9070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DC2A-0494-A586-B36A-CDC09E4B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Prohibited Work for Students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510195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/>
              <a:t>You </a:t>
            </a:r>
            <a:r>
              <a:rPr lang="en-GB" b="1" u="sng"/>
              <a:t>cannot</a:t>
            </a:r>
            <a:r>
              <a:rPr lang="en-GB"/>
              <a:t> do any of the following while on a Student visa:</a:t>
            </a:r>
            <a:br>
              <a:rPr lang="en-GB"/>
            </a:br>
            <a:endParaRPr lang="en-GB"/>
          </a:p>
          <a:p>
            <a:r>
              <a:rPr lang="en-GB"/>
              <a:t>be self-employed or engage in business activity</a:t>
            </a:r>
          </a:p>
          <a:p>
            <a:r>
              <a:rPr lang="en-GB"/>
              <a:t>work as a professional sportsperson (including as a sports coach)</a:t>
            </a:r>
          </a:p>
          <a:p>
            <a:r>
              <a:rPr lang="en-GB"/>
              <a:t>work as an entertainer</a:t>
            </a:r>
          </a:p>
          <a:p>
            <a:r>
              <a:rPr lang="en-GB"/>
              <a:t>work in a position which would fill a full-time permanent vacancy </a:t>
            </a:r>
            <a:r>
              <a:rPr lang="en-GB" i="1"/>
              <a:t>(unless you have submitted a valid application to switch to the Skilled Worker or Graduate route)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B5E62-AD3A-96AF-7CF5-51C5567E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4</a:t>
            </a:fld>
            <a:endParaRPr lang="en-GB"/>
          </a:p>
        </p:txBody>
      </p:sp>
      <p:pic>
        <p:nvPicPr>
          <p:cNvPr id="6" name="Graphic 5" descr="No sign with solid fill">
            <a:extLst>
              <a:ext uri="{FF2B5EF4-FFF2-40B4-BE49-F238E27FC236}">
                <a16:creationId xmlns:a16="http://schemas.microsoft.com/office/drawing/2014/main" id="{92CC878C-65CE-1D45-9748-F513D066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8975" y="2304826"/>
            <a:ext cx="2525358" cy="25253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31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8433-2084-0D43-937E-C1CC961B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Work Conditions – what does it mean?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F991-8845-C3EA-1302-181AB786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824" y="1802476"/>
            <a:ext cx="839839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/>
              <a:t>Work</a:t>
            </a:r>
            <a:r>
              <a:rPr lang="en-GB" b="1"/>
              <a:t> – </a:t>
            </a:r>
            <a:r>
              <a:rPr lang="en-GB"/>
              <a:t>includes paid and unpaid employment, voluntary work, and working remotely for an overseas employer, while you are </a:t>
            </a:r>
            <a:r>
              <a:rPr lang="en-GB" u="sng"/>
              <a:t>in the UK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/>
              <a:t>20 hours</a:t>
            </a:r>
            <a:r>
              <a:rPr lang="en-GB" b="1"/>
              <a:t> – </a:t>
            </a:r>
            <a:r>
              <a:rPr lang="en-GB"/>
              <a:t>this is the maximum total number of hours of work per week</a:t>
            </a: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 u="sng"/>
              <a:t>Week</a:t>
            </a:r>
            <a:r>
              <a:rPr lang="en-GB" b="1"/>
              <a:t> – </a:t>
            </a:r>
            <a:r>
              <a:rPr lang="en-GB"/>
              <a:t>a period of 7 days beginning with a Monday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/>
              <a:t>Term-time</a:t>
            </a:r>
            <a:r>
              <a:rPr lang="en-GB" b="1"/>
              <a:t> –</a:t>
            </a:r>
            <a:r>
              <a:rPr lang="en-GB"/>
              <a:t> when you are studying your course. Vacation periods, when the University is closed, or the time after your course has ended, do not count as ‘term-time.’</a:t>
            </a:r>
            <a:endParaRPr lang="en-GB" b="1"/>
          </a:p>
          <a:p>
            <a:pPr marL="0" indent="0">
              <a:buNone/>
            </a:pPr>
            <a:r>
              <a:rPr lang="en-US" sz="2800"/>
              <a:t>Find our term dates online at: </a:t>
            </a:r>
            <a:r>
              <a:rPr lang="en-US" sz="2800">
                <a:hlinkClick r:id="rId3"/>
              </a:rPr>
              <a:t>www.leeds.ac.uk/term-dates</a:t>
            </a:r>
            <a:endParaRPr lang="en-US"/>
          </a:p>
          <a:p>
            <a:pPr marL="0" indent="0">
              <a:buNone/>
            </a:pPr>
            <a:r>
              <a:rPr lang="en-GB" b="1"/>
              <a:t>For Masters students, the summer period is still considered term-time as you are expected to be working on your dissertation during this time.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3F53-EB96-946F-1082-B8FB7A44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5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6BFD70-67F5-0FE3-B8DA-7C72B241E087}"/>
              </a:ext>
            </a:extLst>
          </p:cNvPr>
          <p:cNvSpPr/>
          <p:nvPr/>
        </p:nvSpPr>
        <p:spPr>
          <a:xfrm>
            <a:off x="838200" y="2440296"/>
            <a:ext cx="2569581" cy="25695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You can work part-time during term-time, for no more than 20 hours a week</a:t>
            </a:r>
          </a:p>
        </p:txBody>
      </p:sp>
    </p:spTree>
    <p:extLst>
      <p:ext uri="{BB962C8B-B14F-4D97-AF65-F5344CB8AC3E}">
        <p14:creationId xmlns:p14="http://schemas.microsoft.com/office/powerpoint/2010/main" val="88973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48CD-4BE9-5CC8-80A6-7715AD24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Volunteering vs Voluntary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4734-E374-B2E9-D444-D8E34518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You are allowed to volunteer while you’re studying, but…</a:t>
            </a:r>
          </a:p>
          <a:p>
            <a:r>
              <a:rPr lang="en-GB"/>
              <a:t>There is a difference between </a:t>
            </a:r>
            <a:r>
              <a:rPr lang="en-GB" b="1"/>
              <a:t>volunteering</a:t>
            </a:r>
            <a:r>
              <a:rPr lang="en-GB"/>
              <a:t> and </a:t>
            </a:r>
            <a:r>
              <a:rPr lang="en-GB" b="1"/>
              <a:t>voluntary work</a:t>
            </a:r>
            <a:r>
              <a:rPr lang="en-GB"/>
              <a:t>. Voluntary work counts towards your 20 hours per week limit.</a:t>
            </a:r>
            <a:br>
              <a:rPr lang="en-GB"/>
            </a:br>
            <a:endParaRPr lang="en-GB"/>
          </a:p>
          <a:p>
            <a:r>
              <a:rPr lang="en-GB"/>
              <a:t>It is likely to be voluntary work if:</a:t>
            </a:r>
          </a:p>
          <a:p>
            <a:pPr lvl="1"/>
            <a:r>
              <a:rPr lang="en-GB"/>
              <a:t>there is an obligation on you to carry out the work (e.g. an expectation to attend at particular times and carry out specific tasks) – this doesn’t need to be in a written contract</a:t>
            </a:r>
          </a:p>
          <a:p>
            <a:pPr lvl="1"/>
            <a:r>
              <a:rPr lang="en-GB"/>
              <a:t>you are rewarded for the work, either through money or payments in kind</a:t>
            </a:r>
            <a:br>
              <a:rPr lang="en-GB"/>
            </a:br>
            <a:endParaRPr lang="en-GB"/>
          </a:p>
          <a:p>
            <a:r>
              <a:rPr lang="en-GB"/>
              <a:t>Volunteers don’t have a contract, are not a substitute for a paid employee, and don’t receive payment in kind (although they can be reimbursed for reasonable travel/subsistence expenses).</a:t>
            </a:r>
            <a:br>
              <a:rPr lang="en-GB" b="1"/>
            </a:br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0747-5560-7344-78CC-786E7036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5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Consequences of Illegal Working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9096" y="1990199"/>
            <a:ext cx="97764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There are serious consequences if you are found to have breached your work conditions.</a:t>
            </a:r>
          </a:p>
          <a:p>
            <a:endParaRPr lang="en-GB"/>
          </a:p>
          <a:p>
            <a:r>
              <a:rPr lang="en-GB"/>
              <a:t>For employer – Civil penalties up to £60,000 per ‘‘illegal’’ worker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Employee – your Student visa can be cancelled and you can be detained and removed from the UK, and may be banned from applying for a new visa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86862-AE71-8C00-52A7-F2D90518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1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271F-8BA5-551C-31EA-25FFDF7D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 breaching your work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BAA9-CA57-0CA1-0C04-B168D897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6595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Keep your own record of how many hours you are working each week (Monday-Sunday), and include unpaid work and voluntary work</a:t>
            </a:r>
          </a:p>
          <a:p>
            <a:r>
              <a:rPr lang="en-GB"/>
              <a:t>Make sure you know your term dates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Don’t work more than 20 hours per week during term-time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Avoid doing anything that could be seen as self-employment or business activity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If you are not sure if a job would count as freelance or self-employment, ask the employer or seek advice </a:t>
            </a:r>
            <a:r>
              <a:rPr lang="en-GB" u="sng"/>
              <a:t>before</a:t>
            </a:r>
            <a:r>
              <a:rPr lang="en-GB"/>
              <a:t> you start the job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If you’re studying a Masters programme, remember that the dissertation period counts as term-time.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A368E-7ABC-F227-481C-FFD4F879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 descr="Hourglass and a calendar">
            <a:extLst>
              <a:ext uri="{FF2B5EF4-FFF2-40B4-BE49-F238E27FC236}">
                <a16:creationId xmlns:a16="http://schemas.microsoft.com/office/drawing/2014/main" id="{6CB1790F-7425-88BF-C4F9-D33E593B4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59"/>
          <a:stretch/>
        </p:blipFill>
        <p:spPr>
          <a:xfrm>
            <a:off x="8628643" y="1825625"/>
            <a:ext cx="2725157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24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0F43-0FCD-2FD8-3D46-71C5CE10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think you have breached your work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DCB0-138C-AC42-BCFD-27F96CA3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The University of Leeds has an obligation to notify the Home Office if we learn that one of our sponsored students has been working illegally</a:t>
            </a:r>
            <a:br>
              <a:rPr lang="en-GB"/>
            </a:br>
            <a:endParaRPr lang="en-GB"/>
          </a:p>
          <a:p>
            <a:r>
              <a:rPr lang="en-GB"/>
              <a:t>Therefore, if you think you may have breached your work conditions, we recommend that you seek independent immigration advice outside the University.</a:t>
            </a:r>
          </a:p>
          <a:p>
            <a:endParaRPr lang="en-GB"/>
          </a:p>
          <a:p>
            <a:r>
              <a:rPr lang="en-GB"/>
              <a:t>OISC immigration adviser finder: </a:t>
            </a:r>
            <a:r>
              <a:rPr lang="en-GB">
                <a:hlinkClick r:id="rId3"/>
              </a:rPr>
              <a:t>https://www.gov.uk/find-an-immigration-adviser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12DC-63F4-2194-B251-87B6B16F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6573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cover Title/ End slides">
  <a:themeElements>
    <a:clrScheme name="YourFu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2B65"/>
      </a:accent1>
      <a:accent2>
        <a:srgbClr val="ED7D31"/>
      </a:accent2>
      <a:accent3>
        <a:srgbClr val="1E8884"/>
      </a:accent3>
      <a:accent4>
        <a:srgbClr val="FFC000"/>
      </a:accent4>
      <a:accent5>
        <a:srgbClr val="70AD47"/>
      </a:accent5>
      <a:accent6>
        <a:srgbClr val="CC185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898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40760-a18b-4c23-8731-54ad71238559">
      <Terms xmlns="http://schemas.microsoft.com/office/infopath/2007/PartnerControls"/>
    </lcf76f155ced4ddcb4097134ff3c332f>
    <TaxCatchAll xmlns="b207b05a-4463-4a74-aa48-267cd44e53b2" xsi:nil="true"/>
    <_Flow_SignoffStatus xmlns="26a40760-a18b-4c23-8731-54ad712385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9" ma:contentTypeDescription="Create a new document." ma:contentTypeScope="" ma:versionID="d60ffb2860ddb007726ea967b5456cb9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8cc24a98389015a22a42f789ec7a7b78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26C1F-D385-4CFB-973B-8057776592E7}">
  <ds:schemaRefs>
    <ds:schemaRef ds:uri="13baee34-4357-4790-aa30-4c4c490c9e88"/>
    <ds:schemaRef ds:uri="17a29574-26b0-45f5-8ef8-36b8e351c199"/>
    <ds:schemaRef ds:uri="26a40760-a18b-4c23-8731-54ad71238559"/>
    <ds:schemaRef ds:uri="3fd675ae-6965-4b04-8432-f48860b3d0f2"/>
    <ds:schemaRef ds:uri="b207b05a-4463-4a74-aa48-267cd44e53b2"/>
    <ds:schemaRef ds:uri="e1ae2ccd-1c19-4dab-9e83-e20de6272a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EB2B4B-7354-43E5-A862-379B23EF697A}">
  <ds:schemaRefs>
    <ds:schemaRef ds:uri="26a40760-a18b-4c23-8731-54ad71238559"/>
    <ds:schemaRef ds:uri="b207b05a-4463-4a74-aa48-267cd44e5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55C4CD-6DAE-460C-9257-A32E9A8D7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11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1_Content slides</vt:lpstr>
      <vt:lpstr>2_Discover Title/ End slides</vt:lpstr>
      <vt:lpstr>Office Theme</vt:lpstr>
      <vt:lpstr>Office Theme</vt:lpstr>
      <vt:lpstr>Office Theme</vt:lpstr>
      <vt:lpstr>Office Theme</vt:lpstr>
      <vt:lpstr>Student visas: Working in the UK During and After Studies</vt:lpstr>
      <vt:lpstr>Introduction</vt:lpstr>
      <vt:lpstr>Student visa Work Conditions</vt:lpstr>
      <vt:lpstr>Prohibited Work for Students</vt:lpstr>
      <vt:lpstr>Work Conditions – what does it mean?</vt:lpstr>
      <vt:lpstr>Volunteering vs Voluntary work</vt:lpstr>
      <vt:lpstr>Consequences of Illegal Working </vt:lpstr>
      <vt:lpstr>Avoid breaching your work conditions</vt:lpstr>
      <vt:lpstr>If you think you have breached your work conditions</vt:lpstr>
      <vt:lpstr>Work Placements</vt:lpstr>
      <vt:lpstr>Work Placements</vt:lpstr>
      <vt:lpstr>Extending visa for a Work Placement</vt:lpstr>
      <vt:lpstr>Right to Work Checks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Longsden</dc:creator>
  <cp:revision>26</cp:revision>
  <dcterms:created xsi:type="dcterms:W3CDTF">2022-01-19T13:55:03Z</dcterms:created>
  <dcterms:modified xsi:type="dcterms:W3CDTF">2024-09-10T10:23:29Z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