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9" r:id="rId13"/>
    <p:sldId id="280" r:id="rId14"/>
    <p:sldId id="281" r:id="rId15"/>
    <p:sldId id="278" r:id="rId16"/>
    <p:sldId id="282" r:id="rId17"/>
    <p:sldId id="286" r:id="rId18"/>
    <p:sldId id="28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A376877-B2C2-1041-61BB-9ECA8C7144DC}" name="Katy Lovelace" initials="KL" userId="S::diskgr1@leeds.ac.uk::c5b66831-b1a1-4978-b15f-c2457efecc2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51FFEB-69BD-517F-14B6-16B2712C1C58}" v="14" dt="2024-09-03T09:17:49.492"/>
    <p1510:client id="{86F3FE6F-A418-8BF5-0EA1-1D8BF1B026BC}" v="23" dt="2024-09-02T09:05:30.624"/>
    <p1510:client id="{DE017C20-72D2-DF3C-4285-8EC7BFD2E1F9}" v="2" dt="2024-09-03T09:09:52.535"/>
    <p1510:client id="{E8558163-2EF1-C325-36EA-20BA699F58B0}" v="1" dt="2024-09-03T09:57:09.127"/>
  </p1510:revLst>
</p1510:revInfo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–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–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–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8D59F-84DF-0C4A-A564-05F3AC6AA4FC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BC607B-BC83-1C44-A501-8F981FF41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84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F1728-5B6D-41B2-A57D-C0653C971DA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1689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z="1200" b="1" i="0" kern="1200" dirty="0">
              <a:solidFill>
                <a:schemeClr val="tx1"/>
              </a:solidFill>
              <a:effectLst/>
              <a:latin typeface="+mn-lt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F1728-5B6D-41B2-A57D-C0653C971DA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4937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b="1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F1728-5B6D-41B2-A57D-C0653C971DA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8027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C607B-BC83-1C44-A501-8F981FF4146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946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F1728-5B6D-41B2-A57D-C0653C971DA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9811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F1728-5B6D-41B2-A57D-C0653C971DA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1107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ea typeface="Calibri"/>
              <a:cs typeface="Calibri"/>
            </a:endParaRPr>
          </a:p>
          <a:p>
            <a:endParaRPr lang="en-GB" dirty="0">
              <a:ea typeface="Calibri"/>
              <a:cs typeface="Calibri"/>
            </a:endParaRPr>
          </a:p>
          <a:p>
            <a:endParaRPr lang="en-US" b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F1728-5B6D-41B2-A57D-C0653C971DA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653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F1728-5B6D-41B2-A57D-C0653C971DA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194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F1728-5B6D-41B2-A57D-C0653C971DA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646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F1728-5B6D-41B2-A57D-C0653C971DA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787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>
              <a:ea typeface="Calibri"/>
              <a:cs typeface="Calibri"/>
            </a:endParaRPr>
          </a:p>
          <a:p>
            <a:endParaRPr lang="en-GB"/>
          </a:p>
          <a:p>
            <a:endParaRPr lang="en-GB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F1728-5B6D-41B2-A57D-C0653C971DA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991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  <a:endParaRPr lang="en-GB" sz="1200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F1728-5B6D-41B2-A57D-C0653C971DA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447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F1728-5B6D-41B2-A57D-C0653C971DA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422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F1728-5B6D-41B2-A57D-C0653C971DA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9207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ea typeface="Calibri" panose="020F0502020204030204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F1728-5B6D-41B2-A57D-C0653C971DA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116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24506FB-8C9B-2A91-B496-3059E67E6B4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328" y="908664"/>
            <a:ext cx="5760672" cy="1800251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328" y="3248978"/>
            <a:ext cx="5760672" cy="3060357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C4818BB-8337-FFEE-A6BB-184FDB6BE6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60" y="247956"/>
            <a:ext cx="1435064" cy="28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31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2135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28" y="818652"/>
            <a:ext cx="4320504" cy="11701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5916" y="818651"/>
            <a:ext cx="5760672" cy="54906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5328" y="2708916"/>
            <a:ext cx="4320504" cy="36004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4187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78F2D-45C9-16DA-3423-8477D8C4599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0283D3C-78EB-6DE0-072A-372628BCA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28" y="818652"/>
            <a:ext cx="4320504" cy="11701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C3CB477-D4AE-A9C4-2A41-05E577AF0B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5328" y="2708916"/>
            <a:ext cx="4320504" cy="36004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A8A1969-8F81-EADF-7316-0D8B4BA375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60" y="247956"/>
            <a:ext cx="1435064" cy="28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774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5A6936B-F262-3F11-75AD-050EAB9F941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3906421-9D62-F47D-FA35-BA1F8061757F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58E3467-AA2D-199D-73E9-332C4A724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28" y="818652"/>
            <a:ext cx="4320504" cy="11701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63860D1-0CDB-3BE7-EC95-0686A8FBA0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5328" y="2708916"/>
            <a:ext cx="4320504" cy="36004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31B3DBD-9DBE-B604-FA9E-127F47B6B7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60" y="247956"/>
            <a:ext cx="1435064" cy="28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380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ll Out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22577E0C-E362-C3EC-CFE6-BE42E738494A}"/>
              </a:ext>
            </a:extLst>
          </p:cNvPr>
          <p:cNvSpPr/>
          <p:nvPr userDrawn="1"/>
        </p:nvSpPr>
        <p:spPr>
          <a:xfrm>
            <a:off x="8037512" y="2903884"/>
            <a:ext cx="4154488" cy="3953334"/>
          </a:xfrm>
          <a:custGeom>
            <a:avLst/>
            <a:gdLst>
              <a:gd name="connsiteX0" fmla="*/ 725063 w 1876203"/>
              <a:gd name="connsiteY0" fmla="*/ 0 h 1785360"/>
              <a:gd name="connsiteX1" fmla="*/ 690032 w 1876203"/>
              <a:gd name="connsiteY1" fmla="*/ 496024 h 1785360"/>
              <a:gd name="connsiteX2" fmla="*/ 259882 w 1876203"/>
              <a:gd name="connsiteY2" fmla="*/ 237016 h 1785360"/>
              <a:gd name="connsiteX3" fmla="*/ 501842 w 1876203"/>
              <a:gd name="connsiteY3" fmla="*/ 675211 h 1785360"/>
              <a:gd name="connsiteX4" fmla="*/ 0 w 1876203"/>
              <a:gd name="connsiteY4" fmla="*/ 686614 h 1785360"/>
              <a:gd name="connsiteX5" fmla="*/ 440741 w 1876203"/>
              <a:gd name="connsiteY5" fmla="*/ 927703 h 1785360"/>
              <a:gd name="connsiteX6" fmla="*/ 27699 w 1876203"/>
              <a:gd name="connsiteY6" fmla="*/ 1206259 h 1785360"/>
              <a:gd name="connsiteX7" fmla="*/ 527911 w 1876203"/>
              <a:gd name="connsiteY7" fmla="*/ 1173679 h 1785360"/>
              <a:gd name="connsiteX8" fmla="*/ 334018 w 1876203"/>
              <a:gd name="connsiteY8" fmla="*/ 1630607 h 1785360"/>
              <a:gd name="connsiteX9" fmla="*/ 623229 w 1876203"/>
              <a:gd name="connsiteY9" fmla="*/ 1418026 h 1785360"/>
              <a:gd name="connsiteX10" fmla="*/ 623229 w 1876203"/>
              <a:gd name="connsiteY10" fmla="*/ 1785360 h 1785360"/>
              <a:gd name="connsiteX11" fmla="*/ 1876203 w 1876203"/>
              <a:gd name="connsiteY11" fmla="*/ 1785360 h 1785360"/>
              <a:gd name="connsiteX12" fmla="*/ 1876203 w 1876203"/>
              <a:gd name="connsiteY12" fmla="*/ 532676 h 1785360"/>
              <a:gd name="connsiteX13" fmla="*/ 1530780 w 1876203"/>
              <a:gd name="connsiteY13" fmla="*/ 532676 h 1785360"/>
              <a:gd name="connsiteX14" fmla="*/ 1661943 w 1876203"/>
              <a:gd name="connsiteY14" fmla="*/ 373036 h 1785360"/>
              <a:gd name="connsiteX15" fmla="*/ 1226090 w 1876203"/>
              <a:gd name="connsiteY15" fmla="*/ 532676 h 1785360"/>
              <a:gd name="connsiteX16" fmla="*/ 1193503 w 1876203"/>
              <a:gd name="connsiteY16" fmla="*/ 532676 h 1785360"/>
              <a:gd name="connsiteX17" fmla="*/ 1247272 w 1876203"/>
              <a:gd name="connsiteY17" fmla="*/ 50498 h 1785360"/>
              <a:gd name="connsiteX18" fmla="*/ 947471 w 1876203"/>
              <a:gd name="connsiteY18" fmla="*/ 447154 h 178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76203" h="1785360">
                <a:moveTo>
                  <a:pt x="725063" y="0"/>
                </a:moveTo>
                <a:lnTo>
                  <a:pt x="690032" y="496024"/>
                </a:lnTo>
                <a:lnTo>
                  <a:pt x="259882" y="237016"/>
                </a:lnTo>
                <a:lnTo>
                  <a:pt x="501842" y="675211"/>
                </a:lnTo>
                <a:lnTo>
                  <a:pt x="0" y="686614"/>
                </a:lnTo>
                <a:lnTo>
                  <a:pt x="440741" y="927703"/>
                </a:lnTo>
                <a:lnTo>
                  <a:pt x="27699" y="1206259"/>
                </a:lnTo>
                <a:lnTo>
                  <a:pt x="527911" y="1173679"/>
                </a:lnTo>
                <a:lnTo>
                  <a:pt x="334018" y="1630607"/>
                </a:lnTo>
                <a:lnTo>
                  <a:pt x="623229" y="1418026"/>
                </a:lnTo>
                <a:lnTo>
                  <a:pt x="623229" y="1785360"/>
                </a:lnTo>
                <a:lnTo>
                  <a:pt x="1876203" y="1785360"/>
                </a:lnTo>
                <a:lnTo>
                  <a:pt x="1876203" y="532676"/>
                </a:lnTo>
                <a:lnTo>
                  <a:pt x="1530780" y="532676"/>
                </a:lnTo>
                <a:lnTo>
                  <a:pt x="1661943" y="373036"/>
                </a:lnTo>
                <a:lnTo>
                  <a:pt x="1226090" y="532676"/>
                </a:lnTo>
                <a:lnTo>
                  <a:pt x="1193503" y="532676"/>
                </a:lnTo>
                <a:lnTo>
                  <a:pt x="1247272" y="50498"/>
                </a:lnTo>
                <a:lnTo>
                  <a:pt x="947471" y="447154"/>
                </a:lnTo>
                <a:close/>
              </a:path>
            </a:pathLst>
          </a:custGeom>
          <a:solidFill>
            <a:srgbClr val="55BDAE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8F4349-6342-AC89-2633-FB9339FCA8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920" y="956029"/>
            <a:ext cx="7227593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title </a:t>
            </a:r>
            <a:br>
              <a:rPr lang="en-US"/>
            </a:br>
            <a:r>
              <a:rPr lang="en-US"/>
              <a:t>two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08A81-B674-BE47-CBE4-B4A34C1B5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624" y="2479248"/>
            <a:ext cx="7227889" cy="3951714"/>
          </a:xfrm>
        </p:spPr>
        <p:txBody>
          <a:bodyPr numCol="2" spcCol="216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0">
                <a:solidFill>
                  <a:schemeClr val="tx1"/>
                </a:solidFill>
              </a:defRPr>
            </a:lvl4pPr>
            <a:lvl5pPr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4BA06A-E3CB-9B58-FA98-C6EB9DA91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fld id="{5C6AA07F-C62B-D845-AA0A-7E6883DBEE2A}" type="datetimeFigureOut">
              <a:rPr lang="en-US" smtClean="0"/>
              <a:pPr/>
              <a:t>9/3/2024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4E6173-A3A0-6CDF-F8B5-39A1751F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480CF-DF2D-866D-E61F-4BD0FD188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fld id="{B4DB26A7-6801-4E45-A230-3FC8D35F5F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902E974-C92F-23A0-2C2A-3F3227718A7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544050" y="4357689"/>
            <a:ext cx="2221365" cy="2062162"/>
          </a:xfrm>
        </p:spPr>
        <p:txBody>
          <a:bodyPr numCol="1" spcCol="216000"/>
          <a:lstStyle>
            <a:lvl1pPr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856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24506FB-8C9B-2A91-B496-3059E67E6B4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328" y="908664"/>
            <a:ext cx="5040576" cy="1800251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328" y="3248978"/>
            <a:ext cx="5040576" cy="3060357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C4818BB-8337-FFEE-A6BB-184FDB6BE6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60" y="247956"/>
            <a:ext cx="1435064" cy="289889"/>
          </a:xfrm>
          <a:prstGeom prst="rect">
            <a:avLst/>
          </a:prstGeom>
        </p:spPr>
      </p:pic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9855E361-6BF2-AAE7-F0C3-5246FAF91CF1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096000" y="0"/>
            <a:ext cx="60960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867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7896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44D61D1-7F7D-7185-9712-DEFFDA6D0EB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2C7062E-0A41-6272-4818-89EFF9B186A2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8976336" y="0"/>
            <a:ext cx="3215664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8CE7E68-FE6E-D678-2C07-60862F461A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60" y="247956"/>
            <a:ext cx="1435064" cy="28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412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1239" y="1268713"/>
            <a:ext cx="7200840" cy="287371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8691" y="4869169"/>
            <a:ext cx="7213388" cy="144016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5753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E530919-CE1F-B641-7283-BDF94A9556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1239" y="1268713"/>
            <a:ext cx="7200840" cy="287371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8691" y="4869169"/>
            <a:ext cx="7213388" cy="144016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DF22AE70-AA1F-08F4-CC62-521976E12E61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8976384" y="0"/>
            <a:ext cx="3215616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423CA2A-2BDE-652D-E3DA-90081141F2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60" y="247956"/>
            <a:ext cx="1435064" cy="28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512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360" y="1268263"/>
            <a:ext cx="7919720" cy="70989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0360" y="2708904"/>
            <a:ext cx="5035556" cy="3600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2708904"/>
            <a:ext cx="5035556" cy="3600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3800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31" y="2348838"/>
            <a:ext cx="5040589" cy="70389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5903" y="2348838"/>
            <a:ext cx="5040589" cy="7038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0BD4AC8-EE86-66E4-3646-DCE7BF033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360" y="1268263"/>
            <a:ext cx="7919720" cy="70989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D19E811-96F8-9B5D-034D-6B801935292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340360" y="3423418"/>
            <a:ext cx="5035556" cy="28859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A82B8EB9-C43A-FE87-AED3-68989D699D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3423418"/>
            <a:ext cx="5035556" cy="28859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2852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32" y="1268712"/>
            <a:ext cx="7919720" cy="70989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4987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0360" y="908664"/>
            <a:ext cx="7919720" cy="1080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0360" y="2719705"/>
            <a:ext cx="7919720" cy="360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913541E-E411-411F-8CC3-6D56FF94E516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340360" y="247956"/>
            <a:ext cx="1435064" cy="28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0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9" r:id="rId4"/>
    <p:sldLayoutId id="2147483651" r:id="rId5"/>
    <p:sldLayoutId id="2147483660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8" r:id="rId12"/>
    <p:sldLayoutId id="2147483657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Disability@leeds.ac.uk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s://students.leeds.ac.uk/info/1000064/who_we_support/723/disabled_international_student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ckettailor.com/events/internationalstudentofficeuniversityofleeds/1261206?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png"/><Relationship Id="rId4" Type="http://schemas.openxmlformats.org/officeDocument/2006/relationships/hyperlink" Target="https://students.leeds.ac.uk/disabledstudent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haplaincy.leeds.ac.uk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jpeg"/><Relationship Id="rId5" Type="http://schemas.openxmlformats.org/officeDocument/2006/relationships/hyperlink" Target="https://students.leeds.ac.uk/prayercontemplationfaithsupport" TargetMode="Externa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advice@luu.leeds.ac.uk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s://www.luu.org.uk/help-support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reportandsupport.leeds.ac.uk/report/named" TargetMode="External"/><Relationship Id="rId7" Type="http://schemas.openxmlformats.org/officeDocument/2006/relationships/hyperlink" Target="https://www.tickettailor.com/events/internationalstudentofficeuniversityofleed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mailto:reportandsupport@leeds.ac.uk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s.leeds.ac.uk/orientation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students.leeds.ac.uk/askingforhelp" TargetMode="External"/><Relationship Id="rId5" Type="http://schemas.openxmlformats.org/officeDocument/2006/relationships/image" Target="../media/image21.png"/><Relationship Id="rId4" Type="http://schemas.openxmlformats.org/officeDocument/2006/relationships/hyperlink" Target="https://forms.office.com/e/5whgvg6RTX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mental-capital-and-wellbeing-making-the-most-of-ourselves-in-the-21st-centur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hyperlink" Target="https://students.leeds.ac.uk/universitybuddy" TargetMode="External"/><Relationship Id="rId7" Type="http://schemas.openxmlformats.org/officeDocument/2006/relationships/hyperlink" Target="https://students.leeds.ac.uk/meetingpeopl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students.leeds.ac.uk/feelingathome" TargetMode="External"/><Relationship Id="rId5" Type="http://schemas.openxmlformats.org/officeDocument/2006/relationships/hyperlink" Target="https://engage.luu.org.uk/groups" TargetMode="External"/><Relationship Id="rId4" Type="http://schemas.openxmlformats.org/officeDocument/2006/relationships/hyperlink" Target="https://students.leeds.ac.uk/globalcafe" TargetMode="Externa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students.leeds.ac.uk/leedsandyou" TargetMode="External"/><Relationship Id="rId7" Type="http://schemas.openxmlformats.org/officeDocument/2006/relationships/hyperlink" Target="https://www.mind.org.uk/workplace/mental-health-at-work/taking-care-of-yourself/five-ways-to-wellbein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nhs.uk/mental-health/self-help/guides-tools-and-activities/five-steps-to-mental-wellbeing/" TargetMode="External"/><Relationship Id="rId5" Type="http://schemas.openxmlformats.org/officeDocument/2006/relationships/hyperlink" Target="https://sport.leeds.ac.uk/health-wellbeing/get-out-get-active/" TargetMode="External"/><Relationship Id="rId4" Type="http://schemas.openxmlformats.org/officeDocument/2006/relationships/hyperlink" Target="https://sport.leeds.ac.uk/the-edge/" TargetMode="Externa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engage.luu.org.uk/events?month=All+Events&amp;tags=give-it-a-go&amp;search=" TargetMode="External"/><Relationship Id="rId7" Type="http://schemas.openxmlformats.org/officeDocument/2006/relationships/hyperlink" Target="https://www.mind.org.uk/workplace/mental-health-at-work/taking-care-of-yourself/five-ways-to-wellbein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library.leeds.ac.uk/info/1400/study_and_research_support" TargetMode="External"/><Relationship Id="rId5" Type="http://schemas.openxmlformats.org/officeDocument/2006/relationships/hyperlink" Target="https://engage.luu.org.uk/events" TargetMode="External"/><Relationship Id="rId4" Type="http://schemas.openxmlformats.org/officeDocument/2006/relationships/hyperlink" Target="https://engage.luu.org.uk/guides/article/R6G/how-to-ensure-a-succesful-give-it-a-go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s://students.leeds.ac.uk/info/1000090/intercultural_work_and_volunteering/1106/intercultural_ambassadors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mind.org.uk/workplace/mental-health-at-work/taking-care-of-yourself/five-ways-to-wellbeing/" TargetMode="External"/><Relationship Id="rId5" Type="http://schemas.openxmlformats.org/officeDocument/2006/relationships/hyperlink" Target="https://students.leeds.ac.uk/info/1000090/intercultural_work_and_volunteering/1248/writing_back" TargetMode="External"/><Relationship Id="rId4" Type="http://schemas.openxmlformats.org/officeDocument/2006/relationships/hyperlink" Target="https://students.leeds.ac.uk/info/10600/opportunities/1034/volunteeri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s.leeds.ac.uk/info/1000090/intercultural_work_and_volunteering/1248/writing_back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mind.org.uk/workplace/mental-health-at-work/taking-care-of-yourself/five-ways-to-wellbeing/" TargetMode="External"/><Relationship Id="rId5" Type="http://schemas.openxmlformats.org/officeDocument/2006/relationships/hyperlink" Target="https://students.leeds.ac.uk/info/1000097/groups-and-workshops" TargetMode="External"/><Relationship Id="rId4" Type="http://schemas.openxmlformats.org/officeDocument/2006/relationships/hyperlink" Target="https://students.leeds.ac.uk/info/100002/big_white_wall_resources_and_self_help/895/meditation_and_relaxation_downloads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s.leeds.ac.uk/info/100001/counselling_and_wellbein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9DF09-D5C8-0574-592D-5282F3BD90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316" y="1718772"/>
            <a:ext cx="6735409" cy="2205517"/>
          </a:xfrm>
        </p:spPr>
        <p:txBody>
          <a:bodyPr/>
          <a:lstStyle/>
          <a:p>
            <a:r>
              <a:rPr lang="en-US" sz="7200"/>
              <a:t>Understanding</a:t>
            </a:r>
            <a:br>
              <a:rPr lang="en-US" sz="7200"/>
            </a:br>
            <a:r>
              <a:rPr lang="en-US" sz="7200"/>
              <a:t>Wellbeing </a:t>
            </a:r>
            <a:endParaRPr lang="en-US" sz="720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5891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809920" y="956029"/>
            <a:ext cx="7937840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Disability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09920" y="2053390"/>
            <a:ext cx="2582779" cy="978568"/>
          </a:xfrm>
          <a:prstGeom prst="roundRect">
            <a:avLst/>
          </a:prstGeom>
          <a:solidFill>
            <a:srgbClr val="F6F3F0"/>
          </a:solidFill>
          <a:ln w="28575">
            <a:solidFill>
              <a:schemeClr val="accent3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Visible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690180" y="2358008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377511" y="2053390"/>
            <a:ext cx="2582779" cy="978568"/>
          </a:xfrm>
          <a:prstGeom prst="roundRect">
            <a:avLst/>
          </a:prstGeom>
          <a:solidFill>
            <a:srgbClr val="F6F3F0"/>
          </a:solidFill>
          <a:ln w="28575">
            <a:solidFill>
              <a:schemeClr val="accent3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Invisible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09919" y="3378953"/>
            <a:ext cx="2582779" cy="978568"/>
          </a:xfrm>
          <a:prstGeom prst="roundRect">
            <a:avLst/>
          </a:prstGeom>
          <a:solidFill>
            <a:srgbClr val="F6F3F0"/>
          </a:solidFill>
          <a:ln w="28575">
            <a:solidFill>
              <a:schemeClr val="accent3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health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681414" y="3683571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377511" y="3378953"/>
            <a:ext cx="2582779" cy="978568"/>
          </a:xfrm>
          <a:prstGeom prst="roundRect">
            <a:avLst/>
          </a:prstGeom>
          <a:solidFill>
            <a:srgbClr val="F6F3F0"/>
          </a:solidFill>
          <a:ln w="28575">
            <a:solidFill>
              <a:schemeClr val="accent3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Mental health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81164" y="4544888"/>
            <a:ext cx="6150371" cy="132343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000" b="1">
                <a:latin typeface="Arial"/>
                <a:cs typeface="Arial"/>
              </a:rPr>
              <a:t>A physical or mental health condition that can affect your academic success.</a:t>
            </a:r>
          </a:p>
          <a:p>
            <a:endParaRPr lang="en-GB" sz="2000" b="1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r>
              <a:rPr lang="en-GB" sz="2000">
                <a:latin typeface="Arial"/>
                <a:ea typeface="+mn-lt"/>
                <a:cs typeface="Arial"/>
                <a:hlinkClick r:id="rId3"/>
              </a:rPr>
              <a:t>Disability@leeds.ac.uk</a:t>
            </a:r>
            <a:r>
              <a:rPr lang="en-GB" sz="2000">
                <a:latin typeface="Arial"/>
                <a:ea typeface="+mn-lt"/>
                <a:cs typeface="Arial"/>
              </a:rPr>
              <a:t> </a:t>
            </a:r>
            <a:endParaRPr lang="en-GB" sz="2000" b="1">
              <a:latin typeface="Arial"/>
              <a:ea typeface="+mn-lt"/>
              <a:cs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80231" y="626666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Disabled international students</a:t>
            </a:r>
            <a:endParaRPr lang="en-GB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9209" y="2001337"/>
            <a:ext cx="2572231" cy="2539835"/>
          </a:xfrm>
          <a:prstGeom prst="rect">
            <a:avLst/>
          </a:prstGeom>
        </p:spPr>
      </p:pic>
      <p:sp>
        <p:nvSpPr>
          <p:cNvPr id="14" name="Rectangl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65832" y="4664340"/>
            <a:ext cx="3816047" cy="1931380"/>
          </a:xfrm>
          <a:prstGeom prst="rect">
            <a:avLst/>
          </a:prstGeom>
          <a:solidFill>
            <a:schemeClr val="accent3">
              <a:lumMod val="90000"/>
            </a:schemeClr>
          </a:solidFill>
          <a:ln>
            <a:solidFill>
              <a:schemeClr val="accent3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22" name="Rectangle 21"/>
          <p:cNvSpPr/>
          <p:nvPr/>
        </p:nvSpPr>
        <p:spPr>
          <a:xfrm>
            <a:off x="8345048" y="5268844"/>
            <a:ext cx="18185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Disabled international </a:t>
            </a:r>
          </a:p>
          <a:p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</a:p>
        </p:txBody>
      </p:sp>
      <p:pic>
        <p:nvPicPr>
          <p:cNvPr id="4" name="Picture 3" descr="QR code link to website with more information about disability support for international student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574" y="4764066"/>
            <a:ext cx="1685971" cy="168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018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809920" y="956029"/>
            <a:ext cx="7937840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Disability Services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09920" y="2281592"/>
            <a:ext cx="67779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The Disability team can support your studies by: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09920" y="2929557"/>
            <a:ext cx="49331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Advising your academic School on the support you may need in your learning 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09920" y="3392856"/>
            <a:ext cx="49331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Recommending academic adjustments for your course 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09920" y="4129886"/>
            <a:ext cx="49331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Giving you advice on a range of matters, from funding to assistive technology 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09920" y="4833671"/>
            <a:ext cx="49331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Providing you with ongoing support throughout your time at Leeds </a:t>
            </a:r>
          </a:p>
        </p:txBody>
      </p:sp>
      <p:sp>
        <p:nvSpPr>
          <p:cNvPr id="22" name="Pentagon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6323610" y="2839279"/>
            <a:ext cx="5457698" cy="2230892"/>
          </a:xfrm>
          <a:prstGeom prst="homePlate">
            <a:avLst/>
          </a:prstGeom>
          <a:solidFill>
            <a:schemeClr val="accent3">
              <a:lumMod val="90000"/>
            </a:schemeClr>
          </a:solidFill>
          <a:ln>
            <a:solidFill>
              <a:schemeClr val="accent3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 descr="Join our Disability Webinar:​&#10;&#10; ​&#10;&#10;Tuesday 20 September at 2pm​&#10;&#10;Tuesday 27 September at 12:30pm​" title="Reminder of Disability Webinar"/>
          <p:cNvSpPr/>
          <p:nvPr/>
        </p:nvSpPr>
        <p:spPr>
          <a:xfrm>
            <a:off x="6495803" y="3685098"/>
            <a:ext cx="3219269" cy="101566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en-GB" sz="2000" b="1">
                <a:latin typeface="Arial"/>
                <a:cs typeface="Arial"/>
                <a:hlinkClick r:id="rId3"/>
              </a:rPr>
              <a:t>Register for our </a:t>
            </a:r>
            <a:endParaRPr lang="en-GB" sz="2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GB" sz="2000" b="1">
                <a:latin typeface="Arial"/>
                <a:cs typeface="Arial"/>
                <a:hlinkClick r:id="rId3"/>
              </a:rPr>
              <a:t>disability webinars</a:t>
            </a:r>
            <a:endParaRPr lang="en-GB" sz="2000" b="1"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pPr algn="r"/>
            <a:endParaRPr lang="en-GB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9E09DD-881B-E974-BC20-63A23D55054F}"/>
              </a:ext>
            </a:extLst>
          </p:cNvPr>
          <p:cNvSpPr txBox="1"/>
          <p:nvPr/>
        </p:nvSpPr>
        <p:spPr>
          <a:xfrm>
            <a:off x="871267" y="6047117"/>
            <a:ext cx="466976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>
                <a:solidFill>
                  <a:srgbClr val="5B57A1"/>
                </a:solidFill>
                <a:latin typeface="Arial"/>
                <a:cs typeface="Arial"/>
                <a:hlinkClick r:id="rId4"/>
              </a:rPr>
              <a:t>Disabled Student Support</a:t>
            </a:r>
            <a:endParaRPr lang="en-US"/>
          </a:p>
        </p:txBody>
      </p:sp>
      <p:pic>
        <p:nvPicPr>
          <p:cNvPr id="4" name="Picture 3" descr="QR code link to register for webinar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779" y="3070014"/>
            <a:ext cx="1769423" cy="17694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82684" y="5290175"/>
            <a:ext cx="5076588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Monday 16 September (14:00 – 15:00)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Tuesday 24 September (14:00 – 15:00) </a:t>
            </a:r>
            <a:endParaRPr lang="en-GB" b="0" i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45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6466FE7-C875-0654-A450-75BEE5A2DB7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52795" y="1123618"/>
            <a:ext cx="7227594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/>
              </a:rPr>
              <a:t>Faith</a:t>
            </a:r>
            <a:r>
              <a:rPr lang="en-US">
                <a:solidFill>
                  <a:srgbClr val="000000"/>
                </a:solidFill>
                <a:latin typeface="Arial"/>
                <a:cs typeface="Times New Roman"/>
              </a:rPr>
              <a:t> based support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Times New Roman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4E98B43-0B34-60B9-7A66-699BF5631892}"/>
              </a:ext>
            </a:extLst>
          </p:cNvPr>
          <p:cNvSpPr txBox="1">
            <a:spLocks/>
          </p:cNvSpPr>
          <p:nvPr/>
        </p:nvSpPr>
        <p:spPr>
          <a:xfrm>
            <a:off x="1010211" y="1876699"/>
            <a:ext cx="7763321" cy="32714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tabLst/>
              <a:defRPr sz="2400" b="0" i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663" indent="-936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975" indent="-873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>
                <a:latin typeface="Arial"/>
                <a:cs typeface="Arial"/>
              </a:rPr>
              <a:t>Many different prayer and quiet contemplation spaces on campus</a:t>
            </a:r>
          </a:p>
          <a:p>
            <a:pPr marL="342900" indent="-342900">
              <a:buFont typeface="Arial,Sans-Serif" panose="020B0604020202020204" pitchFamily="34" charset="0"/>
              <a:buChar char="•"/>
            </a:pPr>
            <a:r>
              <a:rPr lang="en-GB" sz="1800">
                <a:latin typeface="Arial"/>
                <a:cs typeface="Arial"/>
              </a:rPr>
              <a:t>Faith-based events and activities as part of Orientation and year round</a:t>
            </a:r>
            <a:endParaRPr lang="en-US" sz="1800">
              <a:latin typeface="Arial"/>
              <a:cs typeface="Arial"/>
            </a:endParaRPr>
          </a:p>
          <a:p>
            <a:pPr marL="342900" indent="-342900">
              <a:buFont typeface="Arial,Sans-Serif" panose="020B0604020202020204" pitchFamily="34" charset="0"/>
              <a:buChar char="•"/>
            </a:pPr>
            <a:r>
              <a:rPr lang="en-GB" sz="1800">
                <a:latin typeface="Arial"/>
                <a:cs typeface="Arial"/>
              </a:rPr>
              <a:t>You can join faith-based student societies in </a:t>
            </a:r>
            <a:br>
              <a:rPr lang="en-GB" sz="1800">
                <a:latin typeface="Arial"/>
                <a:cs typeface="Arial"/>
              </a:rPr>
            </a:br>
            <a:r>
              <a:rPr lang="en-GB" sz="1800">
                <a:latin typeface="Arial"/>
                <a:cs typeface="Arial"/>
              </a:rPr>
              <a:t>Leeds University Union</a:t>
            </a:r>
            <a:endParaRPr lang="en-US" sz="1800">
              <a:latin typeface="Arial"/>
              <a:cs typeface="Arial"/>
            </a:endParaRPr>
          </a:p>
          <a:p>
            <a:pPr marL="285750" indent="-285750">
              <a:buChar char="•"/>
            </a:pPr>
            <a:r>
              <a:rPr lang="en-GB" sz="1800">
                <a:solidFill>
                  <a:srgbClr val="5B57A1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Chaplaincy</a:t>
            </a:r>
            <a:r>
              <a:rPr lang="en-GB" sz="1800">
                <a:latin typeface="Arial"/>
                <a:cs typeface="Arial"/>
              </a:rPr>
              <a:t> supports students of all faiths, and none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>
                <a:latin typeface="Arial"/>
                <a:cs typeface="Arial"/>
              </a:rPr>
              <a:t>Your Muslim Student Advisor – Sister Jaan Malik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>
                <a:latin typeface="Arial"/>
                <a:cs typeface="Arial"/>
              </a:rPr>
              <a:t>International Student Chaplain –  Reverend </a:t>
            </a:r>
            <a:r>
              <a:rPr lang="en-GB" sz="1800" err="1">
                <a:latin typeface="Arial"/>
                <a:cs typeface="Arial"/>
              </a:rPr>
              <a:t>Foluso</a:t>
            </a:r>
            <a:r>
              <a:rPr lang="en-GB" sz="1800">
                <a:latin typeface="Arial"/>
                <a:cs typeface="Arial"/>
              </a:rPr>
              <a:t> </a:t>
            </a:r>
            <a:r>
              <a:rPr lang="en-GB" sz="1800" err="1">
                <a:latin typeface="Arial"/>
                <a:cs typeface="Arial"/>
              </a:rPr>
              <a:t>Enwerem</a:t>
            </a:r>
            <a:endParaRPr lang="en-GB" sz="1800">
              <a:latin typeface="Arial"/>
              <a:cs typeface="Arial"/>
            </a:endParaRPr>
          </a:p>
          <a:p>
            <a:pPr marL="342900" indent="-342900">
              <a:buFont typeface="Arial,Sans-Serif" panose="020B0604020202020204" pitchFamily="34" charset="0"/>
              <a:buChar char="•"/>
            </a:pPr>
            <a:endParaRPr lang="en-GB" sz="1800">
              <a:latin typeface="+mn-lt"/>
              <a:ea typeface="Calibri" panose="020F0502020204030204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>
              <a:latin typeface="+mn-lt"/>
              <a:ea typeface="Calibri" panose="020F0502020204030204"/>
              <a:cs typeface="Arial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35C6E4E-E4D2-411C-1849-7DB820687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1309" y="4785102"/>
            <a:ext cx="6286499" cy="1416842"/>
          </a:xfrm>
          <a:prstGeom prst="round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C21185-BDB4-9258-FF0F-196BDED8327E}"/>
              </a:ext>
            </a:extLst>
          </p:cNvPr>
          <p:cNvSpPr txBox="1"/>
          <p:nvPr/>
        </p:nvSpPr>
        <p:spPr>
          <a:xfrm>
            <a:off x="1032033" y="4844776"/>
            <a:ext cx="730329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>
                <a:latin typeface="Arial"/>
                <a:cs typeface="Arial"/>
              </a:rPr>
              <a:t>International Students Fellowship:</a:t>
            </a:r>
            <a:r>
              <a:rPr lang="en-GB">
                <a:latin typeface="Arial"/>
                <a:cs typeface="Arial"/>
              </a:rPr>
              <a:t>​</a:t>
            </a:r>
            <a:br>
              <a:rPr lang="en-GB">
                <a:latin typeface="Arial"/>
                <a:cs typeface="Arial"/>
              </a:rPr>
            </a:br>
            <a:r>
              <a:rPr lang="en-GB">
                <a:latin typeface="Arial"/>
                <a:cs typeface="Arial"/>
              </a:rPr>
              <a:t>every Wednesday </a:t>
            </a:r>
            <a:br>
              <a:rPr lang="en-GB">
                <a:latin typeface="Arial"/>
              </a:rPr>
            </a:br>
            <a:r>
              <a:rPr lang="en-GB">
                <a:latin typeface="Arial"/>
                <a:cs typeface="Arial"/>
              </a:rPr>
              <a:t>17:00 – 18:00 (term-time only)​</a:t>
            </a:r>
            <a:br>
              <a:rPr lang="en-GB">
                <a:latin typeface="Arial"/>
                <a:cs typeface="Arial"/>
              </a:rPr>
            </a:br>
            <a:r>
              <a:rPr lang="en-GB">
                <a:latin typeface="Arial"/>
                <a:cs typeface="Arial"/>
              </a:rPr>
              <a:t>Chaplaincy, Emmanuel Centre </a:t>
            </a:r>
          </a:p>
        </p:txBody>
      </p:sp>
      <p:sp>
        <p:nvSpPr>
          <p:cNvPr id="10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62285" y="5136850"/>
            <a:ext cx="3505536" cy="1609770"/>
          </a:xfrm>
          <a:prstGeom prst="rect">
            <a:avLst/>
          </a:prstGeom>
          <a:solidFill>
            <a:schemeClr val="accent3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GB" sz="1600" b="1"/>
          </a:p>
          <a:p>
            <a:pPr algn="ctr"/>
            <a:endParaRPr lang="en-GB" sz="1600" b="1">
              <a:latin typeface="Arial"/>
              <a:cs typeface="Arial"/>
            </a:endParaRPr>
          </a:p>
          <a:p>
            <a:r>
              <a:rPr lang="en-GB" b="1">
                <a:solidFill>
                  <a:schemeClr val="tx1"/>
                </a:solidFill>
                <a:latin typeface="Arial"/>
                <a:cs typeface="Arial"/>
              </a:rPr>
              <a:t>Prayer and </a:t>
            </a:r>
          </a:p>
          <a:p>
            <a:r>
              <a:rPr lang="en-GB" b="1">
                <a:solidFill>
                  <a:schemeClr val="tx1"/>
                </a:solidFill>
                <a:latin typeface="Arial"/>
                <a:cs typeface="Arial"/>
              </a:rPr>
              <a:t>contemplation</a:t>
            </a:r>
            <a:endParaRPr lang="en-GB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4" name="Picture 3" descr="A qr code link to the university page where you can learn more about prayer, contemplation and faith based suppor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087" y="5215095"/>
            <a:ext cx="1472125" cy="1457748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77BC4190-22BF-BEE8-D345-30339DE0AADE}"/>
              </a:ext>
            </a:extLst>
          </p:cNvPr>
          <p:cNvSpPr txBox="1"/>
          <p:nvPr/>
        </p:nvSpPr>
        <p:spPr>
          <a:xfrm>
            <a:off x="8582953" y="4414477"/>
            <a:ext cx="3397991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>
                <a:latin typeface="Arial"/>
                <a:cs typeface="Arial"/>
              </a:rPr>
              <a:t>Chaplaincy, Emmanuel Centre</a:t>
            </a:r>
          </a:p>
        </p:txBody>
      </p:sp>
      <p:sp>
        <p:nvSpPr>
          <p:cNvPr id="8" name="Rectangle 7"/>
          <p:cNvSpPr/>
          <p:nvPr/>
        </p:nvSpPr>
        <p:spPr>
          <a:xfrm>
            <a:off x="848821" y="6272166"/>
            <a:ext cx="5288627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285750" indent="-285750"/>
            <a:r>
              <a:rPr lang="en-GB" altLang="en-US" b="1" kern="0">
                <a:solidFill>
                  <a:srgbClr val="0070C0"/>
                </a:solidFill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Prayer, contemplation and faith based support</a:t>
            </a:r>
            <a:endParaRPr lang="en-GB" altLang="en-US" b="1" kern="0">
              <a:solidFill>
                <a:srgbClr val="0070C0"/>
              </a:solidFill>
              <a:latin typeface="Arial"/>
              <a:cs typeface="Arial"/>
            </a:endParaRPr>
          </a:p>
        </p:txBody>
      </p:sp>
      <p:pic>
        <p:nvPicPr>
          <p:cNvPr id="2" name="Picture 1" descr="A building with a clock tower&#10;&#10;Description automatically generated">
            <a:extLst>
              <a:ext uri="{FF2B5EF4-FFF2-40B4-BE49-F238E27FC236}">
                <a16:creationId xmlns:a16="http://schemas.microsoft.com/office/drawing/2014/main" id="{FC59F780-9359-4E4A-7EC5-70F68F5A80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94337" y="1872838"/>
            <a:ext cx="3054597" cy="235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389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192" y="633587"/>
            <a:ext cx="9385641" cy="1325563"/>
          </a:xfrm>
        </p:spPr>
        <p:txBody>
          <a:bodyPr/>
          <a:lstStyle/>
          <a:p>
            <a:r>
              <a:rPr lang="en-GB"/>
              <a:t>LUU Help &amp; Support</a:t>
            </a:r>
          </a:p>
        </p:txBody>
      </p:sp>
      <p:sp>
        <p:nvSpPr>
          <p:cNvPr id="9" name="Rectangle 8"/>
          <p:cNvSpPr/>
          <p:nvPr/>
        </p:nvSpPr>
        <p:spPr>
          <a:xfrm>
            <a:off x="809919" y="1728768"/>
            <a:ext cx="6470991" cy="144655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GB" sz="22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Leeds University Union Help &amp; Support Advisers can help with: 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GB" sz="22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</a:br>
            <a:endParaRPr lang="en-GB" sz="220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32282" y="2610072"/>
            <a:ext cx="3365821" cy="835257"/>
          </a:xfrm>
          <a:prstGeom prst="roundRect">
            <a:avLst/>
          </a:prstGeom>
          <a:solidFill>
            <a:srgbClr val="F6F3F0"/>
          </a:solidFill>
          <a:ln w="28575">
            <a:solidFill>
              <a:schemeClr val="accent3">
                <a:lumMod val="9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Wellbeing and your mental health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524129" y="2604602"/>
            <a:ext cx="3372553" cy="792000"/>
          </a:xfrm>
          <a:prstGeom prst="roundRect">
            <a:avLst/>
          </a:prstGeom>
          <a:solidFill>
            <a:srgbClr val="F6F3F0"/>
          </a:solidFill>
          <a:ln w="28575">
            <a:solidFill>
              <a:schemeClr val="accent3">
                <a:lumMod val="9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Budgeting and your finances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32284" y="3607717"/>
            <a:ext cx="3365819" cy="792000"/>
          </a:xfrm>
          <a:prstGeom prst="roundRect">
            <a:avLst/>
          </a:prstGeom>
          <a:solidFill>
            <a:srgbClr val="F6F3F0"/>
          </a:solidFill>
          <a:ln w="28575">
            <a:solidFill>
              <a:schemeClr val="accent3">
                <a:lumMod val="9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Living in Leeds,</a:t>
            </a:r>
          </a:p>
          <a:p>
            <a:pPr algn="ctr"/>
            <a:r>
              <a:rPr lang="en-GB" sz="14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private-sector accommodation </a:t>
            </a:r>
          </a:p>
          <a:p>
            <a:pPr algn="ctr"/>
            <a:r>
              <a:rPr lang="en-GB" sz="14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and staying safe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537820" y="3560427"/>
            <a:ext cx="3375285" cy="819761"/>
          </a:xfrm>
          <a:prstGeom prst="roundRect">
            <a:avLst/>
          </a:prstGeom>
          <a:solidFill>
            <a:srgbClr val="F6F3F0"/>
          </a:solidFill>
          <a:ln w="28575">
            <a:solidFill>
              <a:schemeClr val="accent3">
                <a:lumMod val="9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Exam support, appeal procedures and studying in Leeds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09192" y="4550405"/>
            <a:ext cx="7083456" cy="468728"/>
          </a:xfrm>
          <a:prstGeom prst="roundRect">
            <a:avLst/>
          </a:prstGeom>
          <a:solidFill>
            <a:srgbClr val="F6F3F0"/>
          </a:solidFill>
          <a:ln w="28575">
            <a:solidFill>
              <a:schemeClr val="accent3">
                <a:lumMod val="9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Student Life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09919" y="5514727"/>
            <a:ext cx="6096000" cy="923330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r>
              <a:rPr lang="en-GB" b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Meet in person       </a:t>
            </a:r>
            <a:r>
              <a:rPr lang="en-GB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Foyer of the Students' Union building </a:t>
            </a:r>
          </a:p>
          <a:p>
            <a:r>
              <a:rPr lang="en-GB" b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Email </a:t>
            </a:r>
            <a:r>
              <a:rPr lang="en-GB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		    </a:t>
            </a:r>
            <a:r>
              <a:rPr lang="en-GB" u="sng">
                <a:latin typeface="Arial" panose="020B0604020202020204" pitchFamily="34" charset="0"/>
                <a:ea typeface="+mn-lt"/>
                <a:cs typeface="Arial" panose="020B0604020202020204" pitchFamily="34" charset="0"/>
                <a:hlinkClick r:id="rId3"/>
              </a:rPr>
              <a:t>advice@luu.leeds.ac.uk</a:t>
            </a:r>
            <a:r>
              <a:rPr lang="en-GB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 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Phone	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	    +44 (</a:t>
            </a:r>
            <a:r>
              <a:rPr lang="en-GB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0)113 3801 400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551342" y="6258027"/>
            <a:ext cx="2403222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 b="1">
                <a:latin typeface="Arial"/>
                <a:cs typeface="Arial"/>
                <a:hlinkClick r:id="rId4"/>
              </a:rPr>
              <a:t>LUU Help &amp; Support</a:t>
            </a:r>
            <a:endParaRPr lang="en-GB" b="1">
              <a:latin typeface="Arial"/>
              <a:cs typeface="Arial"/>
            </a:endParaRPr>
          </a:p>
        </p:txBody>
      </p:sp>
      <p:pic>
        <p:nvPicPr>
          <p:cNvPr id="6" name="Picture 5" descr="Photo of LUU Help&amp;Support team"/>
          <p:cNvPicPr>
            <a:picLocks noChangeAspect="1"/>
          </p:cNvPicPr>
          <p:nvPr/>
        </p:nvPicPr>
        <p:blipFill rotWithShape="1">
          <a:blip r:embed="rId5"/>
          <a:srcRect t="11296" b="7948"/>
          <a:stretch/>
        </p:blipFill>
        <p:spPr>
          <a:xfrm>
            <a:off x="8236399" y="1672319"/>
            <a:ext cx="3718574" cy="1966257"/>
          </a:xfrm>
          <a:prstGeom prst="rect">
            <a:avLst/>
          </a:prstGeom>
        </p:spPr>
      </p:pic>
      <p:pic>
        <p:nvPicPr>
          <p:cNvPr id="7" name="Picture 6" descr="Photo of LUU Help&amp;Support team"/>
          <p:cNvPicPr>
            <a:picLocks noChangeAspect="1"/>
          </p:cNvPicPr>
          <p:nvPr/>
        </p:nvPicPr>
        <p:blipFill rotWithShape="1">
          <a:blip r:embed="rId6"/>
          <a:srcRect t="8335" b="8609"/>
          <a:stretch/>
        </p:blipFill>
        <p:spPr>
          <a:xfrm>
            <a:off x="8251807" y="3899200"/>
            <a:ext cx="3703166" cy="205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679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6466FE7-C875-0654-A450-75BEE5A2DB7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3720" y="810480"/>
            <a:ext cx="7227594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Harassment &amp; Misconduct Team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E67E1E-A89A-5024-B2F3-F5C40B4ACB66}"/>
              </a:ext>
            </a:extLst>
          </p:cNvPr>
          <p:cNvSpPr txBox="1"/>
          <p:nvPr/>
        </p:nvSpPr>
        <p:spPr>
          <a:xfrm>
            <a:off x="537930" y="2131627"/>
            <a:ext cx="7981653" cy="47705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b="1" i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Whatever you’re going through, you’re not alone. Violence, abuse, bullying, harassment, sexual misconduct, and discrimination are never okay.  </a:t>
            </a:r>
          </a:p>
          <a:p>
            <a:pPr algn="l"/>
            <a:endParaRPr lang="en-GB" b="1" i="0">
              <a:solidFill>
                <a:srgbClr val="21252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b="0" i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If it happens to you or someone you know, the Harassment and Misconduct team can help however feels right to you, whether you want to explore support options, make a formal report, or just talk to someone. </a:t>
            </a:r>
          </a:p>
          <a:p>
            <a:pPr algn="l"/>
            <a:endParaRPr lang="en-GB">
              <a:solidFill>
                <a:srgbClr val="2125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b="0" i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We’re here for you every step of the way. </a:t>
            </a:r>
            <a:r>
              <a:rPr lang="en-GB" b="0" i="0" u="none" strike="noStrike">
                <a:solidFill>
                  <a:srgbClr val="91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Complete the disclosure form</a:t>
            </a:r>
            <a:r>
              <a:rPr lang="en-GB" b="0" i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to talk to a specialist advisor.</a:t>
            </a:r>
          </a:p>
          <a:p>
            <a:pPr marL="285750" indent="-285750">
              <a:lnSpc>
                <a:spcPct val="15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Email: 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reportandsupport@leeds.ac.uk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1000"/>
              </a:spcBef>
            </a:pPr>
            <a:endParaRPr lang="en-GB">
              <a:latin typeface="Arial"/>
              <a:ea typeface="Calibri"/>
              <a:cs typeface="Arial"/>
            </a:endParaRPr>
          </a:p>
          <a:p>
            <a:pPr>
              <a:lnSpc>
                <a:spcPct val="150000"/>
              </a:lnSpc>
              <a:spcBef>
                <a:spcPts val="1000"/>
              </a:spcBef>
            </a:pPr>
            <a:endParaRPr lang="en-GB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endParaRPr lang="en-US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1028" name="Picture 4" descr="A computer screen with the report and support webpage.">
            <a:extLst>
              <a:ext uri="{FF2B5EF4-FFF2-40B4-BE49-F238E27FC236}">
                <a16:creationId xmlns:a16="http://schemas.microsoft.com/office/drawing/2014/main" id="{4F44EDC1-8DCC-86F6-7DF3-808BE2CDE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567" y="-208597"/>
            <a:ext cx="3152775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urple rectangular sign with white text with the quote 'You are not alone.'">
            <a:extLst>
              <a:ext uri="{FF2B5EF4-FFF2-40B4-BE49-F238E27FC236}">
                <a16:creationId xmlns:a16="http://schemas.microsoft.com/office/drawing/2014/main" id="{5E14DDF6-64DF-5D2A-CDED-8F2339F8D8D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15" t="4815" r="3552" b="4963"/>
          <a:stretch/>
        </p:blipFill>
        <p:spPr>
          <a:xfrm>
            <a:off x="8259911" y="4053893"/>
            <a:ext cx="3932089" cy="2804107"/>
          </a:xfrm>
          <a:prstGeom prst="rect">
            <a:avLst/>
          </a:prstGeom>
        </p:spPr>
      </p:pic>
      <p:sp>
        <p:nvSpPr>
          <p:cNvPr id="6" name="Rounded Rectangle 17">
            <a:extLst>
              <a:ext uri="{FF2B5EF4-FFF2-40B4-BE49-F238E27FC236}">
                <a16:creationId xmlns:a16="http://schemas.microsoft.com/office/drawing/2014/main" id="{1B6EA9B3-D41B-EA94-6471-9DA4A416F91F}"/>
              </a:ext>
            </a:extLst>
          </p:cNvPr>
          <p:cNvSpPr/>
          <p:nvPr/>
        </p:nvSpPr>
        <p:spPr>
          <a:xfrm>
            <a:off x="415339" y="5629317"/>
            <a:ext cx="6169405" cy="1079673"/>
          </a:xfrm>
          <a:prstGeom prst="roundRect">
            <a:avLst/>
          </a:prstGeom>
          <a:solidFill>
            <a:srgbClr val="F6F3F0"/>
          </a:solidFill>
          <a:ln w="28575">
            <a:solidFill>
              <a:schemeClr val="accent3">
                <a:lumMod val="9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GB">
                <a:latin typeface="Arial"/>
                <a:ea typeface="+mn-lt"/>
                <a:cs typeface="Arial"/>
                <a:hlinkClick r:id="rId7"/>
              </a:rPr>
              <a:t>Staying Safe in Leeds talk and webinars</a:t>
            </a:r>
            <a:r>
              <a:rPr lang="en-GB">
                <a:latin typeface="Arial"/>
                <a:ea typeface="+mn-lt"/>
                <a:cs typeface="Arial"/>
              </a:rPr>
              <a:t>:</a:t>
            </a:r>
          </a:p>
          <a:p>
            <a:pPr marL="285750" indent="-285750">
              <a:buFont typeface="Arial,Sans-Serif"/>
              <a:buChar char="•"/>
            </a:pPr>
            <a:r>
              <a:rPr lang="en-GB">
                <a:latin typeface="Arial"/>
                <a:ea typeface="+mn-lt"/>
                <a:cs typeface="Arial"/>
              </a:rPr>
              <a:t>17 September (in person talk); 2:00 - 2:45</a:t>
            </a:r>
          </a:p>
          <a:p>
            <a:pPr marL="285750" indent="-285750">
              <a:buFont typeface="Arial,Sans-Serif"/>
              <a:buChar char="•"/>
            </a:pPr>
            <a:r>
              <a:rPr lang="en-GB">
                <a:latin typeface="Arial"/>
                <a:ea typeface="+mn-lt"/>
                <a:cs typeface="Arial"/>
              </a:rPr>
              <a:t>18 and 24 September (online webinar); 10:00 - 10:45</a:t>
            </a:r>
            <a:endParaRPr lang="en-GB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4694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6466FE7-C875-0654-A450-75BEE5A2DB7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52795" y="1123618"/>
            <a:ext cx="7227594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DEE8FEB7-BC9D-47E3-8E67-656B18537F29}"/>
              </a:ext>
            </a:extLst>
          </p:cNvPr>
          <p:cNvSpPr txBox="1"/>
          <p:nvPr/>
        </p:nvSpPr>
        <p:spPr>
          <a:xfrm>
            <a:off x="809265" y="2207768"/>
            <a:ext cx="4673600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Any questions?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2">
            <a:extLst>
              <a:ext uri="{FF2B5EF4-FFF2-40B4-BE49-F238E27FC236}">
                <a16:creationId xmlns:a16="http://schemas.microsoft.com/office/drawing/2014/main" id="{DA64BA67-0A02-02CE-088D-CF025ADE1FF7}"/>
              </a:ext>
            </a:extLst>
          </p:cNvPr>
          <p:cNvSpPr txBox="1"/>
          <p:nvPr/>
        </p:nvSpPr>
        <p:spPr>
          <a:xfrm>
            <a:off x="238503" y="3310621"/>
            <a:ext cx="5694410" cy="267765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>
                <a:latin typeface="Arial"/>
                <a:cs typeface="Arial"/>
                <a:hlinkClick r:id="rId3"/>
              </a:rPr>
              <a:t>International Orientation programme</a:t>
            </a:r>
            <a:endParaRPr lang="en-US">
              <a:ea typeface="Calibri"/>
              <a:cs typeface="Calibri"/>
            </a:endParaRPr>
          </a:p>
          <a:p>
            <a:pPr marL="342900" indent="-342900">
              <a:buFont typeface="Wingdings"/>
              <a:buChar char="Ø"/>
            </a:pPr>
            <a:r>
              <a:rPr lang="en-US" sz="2400" b="1">
                <a:latin typeface="Arial"/>
                <a:cs typeface="Arial"/>
              </a:rPr>
              <a:t>Upcoming talks, sessions and events</a:t>
            </a:r>
            <a:endParaRPr lang="en-US">
              <a:ea typeface="Calibri"/>
              <a:cs typeface="Calibri"/>
            </a:endParaRPr>
          </a:p>
          <a:p>
            <a:pPr marL="342900" indent="-342900">
              <a:buFont typeface="Wingdings"/>
              <a:buChar char="Ø"/>
            </a:pPr>
            <a:r>
              <a:rPr lang="en-US" sz="2400" b="1">
                <a:latin typeface="Arial"/>
                <a:cs typeface="Arial"/>
              </a:rPr>
              <a:t>Orientation resources and links from today's session</a:t>
            </a:r>
          </a:p>
          <a:p>
            <a:pPr marL="342900" indent="-342900">
              <a:buFont typeface="Wingdings"/>
              <a:buChar char="Ø"/>
            </a:pP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>
                <a:latin typeface="Arial"/>
                <a:cs typeface="Arial"/>
                <a:hlinkClick r:id="rId4"/>
              </a:rPr>
              <a:t>Feedback form</a:t>
            </a:r>
            <a:endParaRPr lang="en-US" sz="2400" b="1">
              <a:latin typeface="Arial"/>
              <a:cs typeface="Arial"/>
              <a:hlinkClick r:id="rId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D8B8DA9-92FE-FDF9-9DF0-06D1D231B3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99869" y="2295481"/>
            <a:ext cx="3424552" cy="3988526"/>
          </a:xfrm>
          <a:prstGeom prst="rect">
            <a:avLst/>
          </a:prstGeom>
          <a:solidFill>
            <a:schemeClr val="accent3">
              <a:lumMod val="90000"/>
            </a:schemeClr>
          </a:solidFill>
          <a:ln>
            <a:solidFill>
              <a:schemeClr val="accent3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en-GB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">
            <a:extLst>
              <a:ext uri="{FF2B5EF4-FFF2-40B4-BE49-F238E27FC236}">
                <a16:creationId xmlns:a16="http://schemas.microsoft.com/office/drawing/2014/main" id="{131260A5-61B8-7260-E0E4-53401387F241}"/>
              </a:ext>
            </a:extLst>
          </p:cNvPr>
          <p:cNvSpPr txBox="1"/>
          <p:nvPr/>
        </p:nvSpPr>
        <p:spPr>
          <a:xfrm>
            <a:off x="8632414" y="2347994"/>
            <a:ext cx="3350884" cy="83099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Contact the Student Information Service</a:t>
            </a:r>
            <a:r>
              <a:rPr lang="en-US" sz="24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21" name="Picture 20" descr="Qr code link to learn more about welcome hub activities">
            <a:extLst>
              <a:ext uri="{FF2B5EF4-FFF2-40B4-BE49-F238E27FC236}">
                <a16:creationId xmlns:a16="http://schemas.microsoft.com/office/drawing/2014/main" id="{A8547699-0C42-3CE0-CB90-3BC5EB6F0C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3315" y="3252402"/>
            <a:ext cx="2743200" cy="27288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CC4423-B818-C631-E5A5-F80754DE5D58}"/>
              </a:ext>
            </a:extLst>
          </p:cNvPr>
          <p:cNvSpPr txBox="1"/>
          <p:nvPr/>
        </p:nvSpPr>
        <p:spPr>
          <a:xfrm>
            <a:off x="8775370" y="6419315"/>
            <a:ext cx="341734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Arial"/>
                <a:cs typeface="Arial"/>
                <a:hlinkClick r:id="rId6"/>
              </a:rPr>
              <a:t>Student Information Service</a:t>
            </a:r>
            <a:endParaRPr lang="en-US" b="1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004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 title="Emotional"/>
          <p:cNvSpPr/>
          <p:nvPr/>
        </p:nvSpPr>
        <p:spPr>
          <a:xfrm>
            <a:off x="7947161" y="1517473"/>
            <a:ext cx="2790000" cy="2790000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/>
              <a:t>Emotional</a:t>
            </a:r>
            <a:endParaRPr lang="en-GB" sz="3200"/>
          </a:p>
        </p:txBody>
      </p:sp>
      <p:sp>
        <p:nvSpPr>
          <p:cNvPr id="12" name="Oval 11" title="Social"/>
          <p:cNvSpPr/>
          <p:nvPr/>
        </p:nvSpPr>
        <p:spPr>
          <a:xfrm>
            <a:off x="9063491" y="3334901"/>
            <a:ext cx="2790000" cy="2790000"/>
          </a:xfrm>
          <a:prstGeom prst="ellipse">
            <a:avLst/>
          </a:prstGeom>
          <a:solidFill>
            <a:srgbClr val="00B050">
              <a:alpha val="75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800"/>
              <a:t>Social</a:t>
            </a:r>
            <a:endParaRPr lang="en-GB" sz="3200"/>
          </a:p>
        </p:txBody>
      </p:sp>
      <p:sp>
        <p:nvSpPr>
          <p:cNvPr id="13" name="Oval 12" title="Physical"/>
          <p:cNvSpPr/>
          <p:nvPr/>
        </p:nvSpPr>
        <p:spPr>
          <a:xfrm>
            <a:off x="6830831" y="3334901"/>
            <a:ext cx="2790000" cy="2790000"/>
          </a:xfrm>
          <a:prstGeom prst="ellipse">
            <a:avLst/>
          </a:prstGeom>
          <a:solidFill>
            <a:srgbClr val="7030A0">
              <a:alpha val="75000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/>
              <a:t>Physical</a:t>
            </a:r>
          </a:p>
        </p:txBody>
      </p:sp>
      <p:sp>
        <p:nvSpPr>
          <p:cNvPr id="6" name="Rectangle 5"/>
          <p:cNvSpPr/>
          <p:nvPr/>
        </p:nvSpPr>
        <p:spPr>
          <a:xfrm>
            <a:off x="809920" y="4752625"/>
            <a:ext cx="5707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Foresight Mental Capital and Wellbeing Project 2008</a:t>
            </a:r>
            <a:endParaRPr lang="en-GB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5636" y="3364069"/>
            <a:ext cx="52420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“A state of complete physical, mental and social wellbeing and not merely the absence of disease or infirmity”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35636" y="2529511"/>
            <a:ext cx="55558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>
                <a:latin typeface="Arial" panose="020B0604020202020204" pitchFamily="34" charset="0"/>
                <a:cs typeface="Arial" panose="020B0604020202020204" pitchFamily="34" charset="0"/>
              </a:rPr>
              <a:t>Wellbeing</a:t>
            </a:r>
          </a:p>
        </p:txBody>
      </p:sp>
      <p:sp>
        <p:nvSpPr>
          <p:cNvPr id="4" name="Title 1"/>
          <p:cNvSpPr txBox="1">
            <a:spLocks noGrp="1"/>
          </p:cNvSpPr>
          <p:nvPr>
            <p:ph type="title" idx="4294967295"/>
          </p:nvPr>
        </p:nvSpPr>
        <p:spPr>
          <a:xfrm>
            <a:off x="809920" y="956029"/>
            <a:ext cx="7937840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Taking care of yourself</a:t>
            </a:r>
          </a:p>
        </p:txBody>
      </p:sp>
    </p:spTree>
    <p:extLst>
      <p:ext uri="{BB962C8B-B14F-4D97-AF65-F5344CB8AC3E}">
        <p14:creationId xmlns:p14="http://schemas.microsoft.com/office/powerpoint/2010/main" val="3354302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 idx="4294967295"/>
          </p:nvPr>
        </p:nvSpPr>
        <p:spPr>
          <a:xfrm>
            <a:off x="809920" y="965861"/>
            <a:ext cx="7937840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 Connect with people</a:t>
            </a:r>
          </a:p>
        </p:txBody>
      </p:sp>
      <p:sp>
        <p:nvSpPr>
          <p:cNvPr id="8" name="Rectangle 7"/>
          <p:cNvSpPr/>
          <p:nvPr/>
        </p:nvSpPr>
        <p:spPr>
          <a:xfrm>
            <a:off x="748097" y="2099614"/>
            <a:ext cx="6973691" cy="34778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000" b="1">
                <a:latin typeface="Arial"/>
                <a:cs typeface="Arial"/>
              </a:rPr>
              <a:t>Some steps you can take from now:</a:t>
            </a:r>
          </a:p>
          <a:p>
            <a:endParaRPr lang="en-GB" sz="2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>
                <a:latin typeface="Arial"/>
                <a:cs typeface="Arial"/>
              </a:rPr>
              <a:t>Apply for the </a:t>
            </a:r>
            <a:r>
              <a:rPr lang="en-GB" sz="2000">
                <a:latin typeface="Arial"/>
                <a:cs typeface="Arial"/>
                <a:hlinkClick r:id="rId3"/>
              </a:rPr>
              <a:t>Buddy Scheme</a:t>
            </a:r>
            <a:endParaRPr lang="en-GB" sz="2000"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>
                <a:latin typeface="Arial"/>
                <a:cs typeface="Arial"/>
              </a:rPr>
              <a:t>Come to </a:t>
            </a:r>
            <a:r>
              <a:rPr lang="en-GB" sz="2000">
                <a:latin typeface="Arial"/>
                <a:cs typeface="Arial"/>
                <a:hlinkClick r:id="rId4"/>
              </a:rPr>
              <a:t>Global Café</a:t>
            </a:r>
            <a:endParaRPr lang="en-GB" sz="2000"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>
                <a:latin typeface="Arial"/>
                <a:cs typeface="Arial"/>
              </a:rPr>
              <a:t>Join a </a:t>
            </a:r>
            <a:r>
              <a:rPr lang="en-GB" sz="2000">
                <a:latin typeface="Arial"/>
                <a:cs typeface="Arial"/>
                <a:hlinkClick r:id="rId5"/>
              </a:rPr>
              <a:t>Leeds University Union society </a:t>
            </a:r>
            <a:endParaRPr lang="en-GB" sz="2000">
              <a:latin typeface="Arial"/>
              <a:cs typeface="Arial"/>
            </a:endParaRPr>
          </a:p>
          <a:p>
            <a:endParaRPr lang="en-GB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>
                <a:latin typeface="Arial"/>
                <a:cs typeface="Arial"/>
              </a:rPr>
              <a:t>Join the </a:t>
            </a:r>
            <a:r>
              <a:rPr lang="en-GB" sz="2000">
                <a:latin typeface="Arial"/>
                <a:cs typeface="Arial"/>
                <a:hlinkClick r:id="rId6"/>
              </a:rPr>
              <a:t>Feeling at Home in Leeds</a:t>
            </a:r>
            <a:r>
              <a:rPr lang="en-GB" sz="2000">
                <a:latin typeface="Arial"/>
                <a:cs typeface="Arial"/>
              </a:rPr>
              <a:t> workshops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4831" y="6143325"/>
            <a:ext cx="3403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Meet people and get involved</a:t>
            </a:r>
            <a:endParaRPr lang="en-GB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02028" y="4672424"/>
            <a:ext cx="3903132" cy="1931380"/>
          </a:xfrm>
          <a:prstGeom prst="rect">
            <a:avLst/>
          </a:prstGeom>
          <a:solidFill>
            <a:schemeClr val="accent3">
              <a:lumMod val="90000"/>
            </a:schemeClr>
          </a:solidFill>
          <a:ln>
            <a:solidFill>
              <a:schemeClr val="accent3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9" name="Rectangle 8"/>
          <p:cNvSpPr/>
          <p:nvPr/>
        </p:nvSpPr>
        <p:spPr>
          <a:xfrm>
            <a:off x="8428043" y="5182825"/>
            <a:ext cx="18185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Upcoming Global Café events</a:t>
            </a:r>
          </a:p>
        </p:txBody>
      </p:sp>
      <p:pic>
        <p:nvPicPr>
          <p:cNvPr id="3" name="Picture 2" descr="Our ambassadors at a global cafe event">
            <a:extLst>
              <a:ext uri="{FF2B5EF4-FFF2-40B4-BE49-F238E27FC236}">
                <a16:creationId xmlns:a16="http://schemas.microsoft.com/office/drawing/2014/main" id="{170691D3-5D7E-F050-74BE-561DA1CE7D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98971" y="2117596"/>
            <a:ext cx="3907971" cy="2938492"/>
          </a:xfrm>
          <a:prstGeom prst="rect">
            <a:avLst/>
          </a:prstGeom>
        </p:spPr>
      </p:pic>
      <p:pic>
        <p:nvPicPr>
          <p:cNvPr id="5" name="Picture 4" descr="QR code link for more information on how to meet new peopl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041" y="4613039"/>
            <a:ext cx="1910504" cy="189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485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 noGrp="1"/>
          </p:cNvSpPr>
          <p:nvPr>
            <p:ph type="title" idx="4294967295"/>
          </p:nvPr>
        </p:nvSpPr>
        <p:spPr>
          <a:xfrm>
            <a:off x="809920" y="956029"/>
            <a:ext cx="7937840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2. Be physically active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34832" y="2100048"/>
            <a:ext cx="7355233" cy="378565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400" b="1">
                <a:latin typeface="Arial" panose="020B0604020202020204" pitchFamily="34" charset="0"/>
                <a:cs typeface="Arial" panose="020B0604020202020204" pitchFamily="34" charset="0"/>
              </a:rPr>
              <a:t>Some steps you can take from now:</a:t>
            </a:r>
          </a:p>
          <a:p>
            <a:endParaRPr lang="en-GB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Come along to </a:t>
            </a:r>
            <a:r>
              <a:rPr lang="en-GB" sz="2400">
                <a:solidFill>
                  <a:srgbClr val="5B57A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Leeds and You events</a:t>
            </a:r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Check what’s on offer our sports centre </a:t>
            </a: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The Edge </a:t>
            </a:r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Join events offered by </a:t>
            </a: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Get Out and Get Active</a:t>
            </a:r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Follow </a:t>
            </a: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NHS advice </a:t>
            </a: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on things you can do and apps to download 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34831" y="6143325"/>
            <a:ext cx="2339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5 ways to wellbeing</a:t>
            </a:r>
            <a:endParaRPr lang="en-GB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69945" y="1938920"/>
            <a:ext cx="2108933" cy="2294214"/>
          </a:xfrm>
          <a:prstGeom prst="rect">
            <a:avLst/>
          </a:prstGeom>
        </p:spPr>
      </p:pic>
      <p:sp>
        <p:nvSpPr>
          <p:cNvPr id="7" name="Rectangl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67275" y="4655848"/>
            <a:ext cx="3816047" cy="1931380"/>
          </a:xfrm>
          <a:prstGeom prst="rect">
            <a:avLst/>
          </a:prstGeom>
          <a:solidFill>
            <a:schemeClr val="accent3">
              <a:lumMod val="90000"/>
            </a:schemeClr>
          </a:solidFill>
          <a:ln>
            <a:solidFill>
              <a:schemeClr val="accent3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8" name="Rectangle 7"/>
          <p:cNvSpPr/>
          <p:nvPr/>
        </p:nvSpPr>
        <p:spPr>
          <a:xfrm>
            <a:off x="8401290" y="5241184"/>
            <a:ext cx="18185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Leeds </a:t>
            </a:r>
          </a:p>
          <a:p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and You events</a:t>
            </a:r>
          </a:p>
        </p:txBody>
      </p:sp>
      <p:pic>
        <p:nvPicPr>
          <p:cNvPr id="4" name="Picture 3" descr="QR code link to the Leeds and You events websit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603" y="4767209"/>
            <a:ext cx="1745448" cy="174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514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 noGrp="1"/>
          </p:cNvSpPr>
          <p:nvPr>
            <p:ph type="title" idx="4294967295"/>
          </p:nvPr>
        </p:nvSpPr>
        <p:spPr>
          <a:xfrm>
            <a:off x="809920" y="956029"/>
            <a:ext cx="7937840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3. Learn something new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05881" y="2286403"/>
            <a:ext cx="6096000" cy="4524315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r>
              <a:rPr lang="en-GB" sz="2400" b="1">
                <a:latin typeface="Arial"/>
                <a:cs typeface="Arial"/>
              </a:rPr>
              <a:t>Some steps you can take from now:</a:t>
            </a:r>
            <a:br>
              <a:rPr lang="en-GB" sz="2400" b="1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/>
              <a:buChar char="•"/>
            </a:pPr>
            <a:endParaRPr lang="en-GB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>
                <a:latin typeface="Arial"/>
                <a:cs typeface="Arial"/>
              </a:rPr>
              <a:t>Check the </a:t>
            </a:r>
            <a:r>
              <a:rPr lang="en-GB" sz="2400">
                <a:latin typeface="Arial"/>
                <a:cs typeface="Arial"/>
                <a:hlinkClick r:id="rId3"/>
              </a:rPr>
              <a:t>Give it a Go </a:t>
            </a:r>
            <a:r>
              <a:rPr lang="en-GB" sz="2400" b="1">
                <a:latin typeface="Arial"/>
                <a:cs typeface="Arial"/>
                <a:hlinkClick r:id="rId4"/>
              </a:rPr>
              <a:t> </a:t>
            </a:r>
            <a:r>
              <a:rPr lang="en-GB" sz="2400">
                <a:latin typeface="Arial"/>
                <a:cs typeface="Arial"/>
              </a:rPr>
              <a:t>programme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>
                <a:latin typeface="Arial"/>
                <a:cs typeface="Arial"/>
              </a:rPr>
              <a:t>Visit the </a:t>
            </a:r>
            <a:r>
              <a:rPr lang="en-GB" sz="2400">
                <a:latin typeface="Arial"/>
                <a:cs typeface="Arial"/>
                <a:hlinkClick r:id="rId5"/>
              </a:rPr>
              <a:t>Clubs and Societies Fair</a:t>
            </a:r>
            <a:b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>
                <a:latin typeface="Arial"/>
                <a:ea typeface="+mn-lt"/>
                <a:cs typeface="Arial"/>
              </a:rPr>
              <a:t>Go to a </a:t>
            </a:r>
            <a:r>
              <a:rPr lang="en-GB" sz="2400">
                <a:latin typeface="Arial"/>
                <a:ea typeface="+mn-lt"/>
                <a:cs typeface="Arial"/>
                <a:hlinkClick r:id="rId6"/>
              </a:rPr>
              <a:t>Skills@Library</a:t>
            </a:r>
            <a:r>
              <a:rPr lang="en-GB" sz="2400">
                <a:latin typeface="Arial"/>
                <a:ea typeface="+mn-lt"/>
                <a:cs typeface="Arial"/>
              </a:rPr>
              <a:t> workshop </a:t>
            </a:r>
            <a:br>
              <a:rPr lang="en-GB" sz="24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</a:br>
            <a:endParaRPr lang="en-GB" sz="240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4831" y="6143325"/>
            <a:ext cx="2339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5 ways to wellbeing</a:t>
            </a:r>
            <a:endParaRPr lang="en-GB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Graphic of different activites like sports, photography, gardening, knitting etc.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54248" y="2521433"/>
            <a:ext cx="4173502" cy="362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36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 noGrp="1"/>
          </p:cNvSpPr>
          <p:nvPr>
            <p:ph type="title" idx="4294967295"/>
          </p:nvPr>
        </p:nvSpPr>
        <p:spPr>
          <a:xfrm>
            <a:off x="809920" y="956029"/>
            <a:ext cx="7937840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4. Give to others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09919" y="1955021"/>
            <a:ext cx="6566583" cy="415498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200" b="1">
                <a:latin typeface="Arial" panose="020B0604020202020204" pitchFamily="34" charset="0"/>
                <a:cs typeface="Arial" panose="020B0604020202020204" pitchFamily="34" charset="0"/>
              </a:rPr>
              <a:t>Some steps you can take from now:</a:t>
            </a:r>
          </a:p>
          <a:p>
            <a:endParaRPr lang="en-GB" sz="22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>
                <a:latin typeface="Arial" panose="020B0604020202020204" pitchFamily="34" charset="0"/>
                <a:cs typeface="Arial" panose="020B0604020202020204" pitchFamily="34" charset="0"/>
              </a:rPr>
              <a:t>Apply for the </a:t>
            </a:r>
            <a:br>
              <a:rPr lang="en-GB" sz="22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2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Intercultural Ambassadors Programme</a:t>
            </a:r>
            <a:endParaRPr lang="en-GB" sz="2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200" i="1">
                <a:latin typeface="Arial" panose="020B0604020202020204" pitchFamily="34" charset="0"/>
                <a:cs typeface="Arial" panose="020B0604020202020204" pitchFamily="34" charset="0"/>
              </a:rPr>
              <a:t>(applications open 16 September)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>
                <a:latin typeface="Arial" panose="020B0604020202020204" pitchFamily="34" charset="0"/>
                <a:cs typeface="Arial" panose="020B0604020202020204" pitchFamily="34" charset="0"/>
              </a:rPr>
              <a:t>Find out more about </a:t>
            </a:r>
            <a:r>
              <a:rPr lang="en-GB" sz="220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volunteering opportunities</a:t>
            </a:r>
            <a:br>
              <a:rPr lang="en-GB" sz="22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200" b="1">
                <a:latin typeface="Arial" panose="020B0604020202020204" pitchFamily="34" charset="0"/>
                <a:cs typeface="Arial" panose="020B0604020202020204" pitchFamily="34" charset="0"/>
              </a:rPr>
              <a:t>Volunteering Fair: </a:t>
            </a:r>
            <a:br>
              <a:rPr lang="en-GB" sz="22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200" i="1">
                <a:latin typeface="Arial" panose="020B0604020202020204" pitchFamily="34" charset="0"/>
                <a:cs typeface="Arial" panose="020B0604020202020204" pitchFamily="34" charset="0"/>
              </a:rPr>
              <a:t>14 October,</a:t>
            </a:r>
            <a:r>
              <a:rPr lang="en-GB" sz="2200" i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en-GB" sz="22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Riley Smith Theatre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>
                <a:latin typeface="Arial" panose="020B0604020202020204" pitchFamily="34" charset="0"/>
                <a:cs typeface="Arial" panose="020B0604020202020204" pitchFamily="34" charset="0"/>
              </a:rPr>
              <a:t>Apply for </a:t>
            </a:r>
            <a:r>
              <a:rPr lang="en-GB" sz="220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Writing Back </a:t>
            </a:r>
            <a:br>
              <a:rPr lang="en-GB" sz="220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</a:br>
            <a:endParaRPr lang="en-GB" sz="2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4831" y="6143325"/>
            <a:ext cx="2339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5 ways to wellbeing</a:t>
            </a:r>
            <a:endParaRPr lang="en-GB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Photo of some of our previous intercultural ambassadors">
            <a:extLst>
              <a:ext uri="{FF2B5EF4-FFF2-40B4-BE49-F238E27FC236}">
                <a16:creationId xmlns:a16="http://schemas.microsoft.com/office/drawing/2014/main" id="{D6E9C960-2C7A-4314-1582-A8E26B4DEC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37732" y="2072915"/>
            <a:ext cx="4421981" cy="293531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CF134C4-407D-D5C3-6D67-FD44D9A82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35459" y="5007526"/>
            <a:ext cx="4428761" cy="1312926"/>
          </a:xfrm>
          <a:prstGeom prst="rect">
            <a:avLst/>
          </a:prstGeom>
          <a:solidFill>
            <a:schemeClr val="accent3">
              <a:lumMod val="90000"/>
            </a:schemeClr>
          </a:solidFill>
          <a:ln>
            <a:solidFill>
              <a:schemeClr val="accent3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600" b="1">
              <a:cs typeface="Arial"/>
            </a:endParaRPr>
          </a:p>
        </p:txBody>
      </p:sp>
      <p:pic>
        <p:nvPicPr>
          <p:cNvPr id="5" name="Picture 4" descr="QR code to learn more about the intercultural ambassadors programme">
            <a:extLst>
              <a:ext uri="{FF2B5EF4-FFF2-40B4-BE49-F238E27FC236}">
                <a16:creationId xmlns:a16="http://schemas.microsoft.com/office/drawing/2014/main" id="{C27A78C7-6639-7FEE-2A3A-27347F8029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78191" y="4096470"/>
            <a:ext cx="2161454" cy="2142403"/>
          </a:xfrm>
          <a:prstGeom prst="rect">
            <a:avLst/>
          </a:prstGeom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5DA57347-BDA3-46EF-CD19-9B09EDA71DC2}"/>
              </a:ext>
            </a:extLst>
          </p:cNvPr>
          <p:cNvSpPr txBox="1"/>
          <p:nvPr/>
        </p:nvSpPr>
        <p:spPr>
          <a:xfrm>
            <a:off x="9966036" y="5163126"/>
            <a:ext cx="1796474" cy="107721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>
                <a:latin typeface="Arial" panose="020B0604020202020204" pitchFamily="34" charset="0"/>
                <a:cs typeface="Arial" panose="020B0604020202020204" pitchFamily="34" charset="0"/>
              </a:rPr>
              <a:t>Find out more:</a:t>
            </a:r>
            <a:br>
              <a:rPr lang="en-GB" sz="1600" b="1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b="1">
                <a:latin typeface="Arial" panose="020B0604020202020204" pitchFamily="34" charset="0"/>
                <a:cs typeface="Arial" panose="020B0604020202020204" pitchFamily="34" charset="0"/>
              </a:rPr>
              <a:t>Intercultural Ambassadors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053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 noGrp="1"/>
          </p:cNvSpPr>
          <p:nvPr>
            <p:ph type="title" idx="4294967295"/>
          </p:nvPr>
        </p:nvSpPr>
        <p:spPr>
          <a:xfrm>
            <a:off x="809920" y="956029"/>
            <a:ext cx="7937840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5. Take notice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34831" y="2359802"/>
            <a:ext cx="7753850" cy="7078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Take time to stop and be aware of your surroundings and pay attention to your thoughts and feelings. 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34831" y="3361753"/>
            <a:ext cx="6763249" cy="224676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Some steps you can take from now:</a:t>
            </a:r>
          </a:p>
          <a:p>
            <a:endParaRPr lang="en-GB" sz="2000" b="1"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Record your thoughts and feelings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Download our </a:t>
            </a: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University mindfulness MP3 recordings</a:t>
            </a:r>
            <a:endParaRPr lang="en-GB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Attend a </a:t>
            </a: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Student Counselling and Wellbeing workshop</a:t>
            </a:r>
            <a:endParaRPr lang="en-GB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4831" y="6143325"/>
            <a:ext cx="2339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5 ways to wellbeing</a:t>
            </a:r>
            <a:endParaRPr lang="en-GB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Quote &quot;Be kind to your mind&quot;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49821" y="1618810"/>
            <a:ext cx="274320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674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9DF09-D5C8-0574-592D-5282F3BD90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316" y="1538748"/>
            <a:ext cx="6185806" cy="2385541"/>
          </a:xfrm>
        </p:spPr>
        <p:txBody>
          <a:bodyPr/>
          <a:lstStyle/>
          <a:p>
            <a:r>
              <a:rPr lang="en-US" sz="7200">
                <a:cs typeface="Times New Roman"/>
              </a:rPr>
              <a:t>Support Services</a:t>
            </a:r>
          </a:p>
        </p:txBody>
      </p:sp>
    </p:spTree>
    <p:extLst>
      <p:ext uri="{BB962C8B-B14F-4D97-AF65-F5344CB8AC3E}">
        <p14:creationId xmlns:p14="http://schemas.microsoft.com/office/powerpoint/2010/main" val="1293933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 noGrp="1"/>
          </p:cNvSpPr>
          <p:nvPr>
            <p:ph type="title" idx="4294967295"/>
          </p:nvPr>
        </p:nvSpPr>
        <p:spPr>
          <a:xfrm>
            <a:off x="809920" y="956029"/>
            <a:ext cx="7937840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Student Counselling and Wellbeing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734831" y="2306919"/>
            <a:ext cx="59022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Free, confidential, specialist support from an experienced team of counsellors, mental health advisers and wellbeing practitioners in addition to online resources for you to access in your own time.  </a:t>
            </a:r>
          </a:p>
        </p:txBody>
      </p:sp>
      <p:sp>
        <p:nvSpPr>
          <p:cNvPr id="10" name="Rectangle 9"/>
          <p:cNvSpPr/>
          <p:nvPr/>
        </p:nvSpPr>
        <p:spPr>
          <a:xfrm>
            <a:off x="734831" y="3776551"/>
            <a:ext cx="7753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Stress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34831" y="4157784"/>
            <a:ext cx="7753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Homesickness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34831" y="4522805"/>
            <a:ext cx="7753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Academic problems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703319" y="3771145"/>
            <a:ext cx="7753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Feeling sad for no reason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03319" y="4146675"/>
            <a:ext cx="7753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Culture shock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03319" y="4493301"/>
            <a:ext cx="7753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Life events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760181" y="4902701"/>
            <a:ext cx="7753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and more…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72079" y="5388270"/>
            <a:ext cx="3939677" cy="624840"/>
          </a:xfrm>
          <a:prstGeom prst="roundRect">
            <a:avLst/>
          </a:prstGeom>
          <a:solidFill>
            <a:srgbClr val="F6F3F0"/>
          </a:solidFill>
          <a:ln w="28575">
            <a:solidFill>
              <a:schemeClr val="accent3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We’re here to help you</a:t>
            </a:r>
          </a:p>
        </p:txBody>
      </p:sp>
      <p:sp>
        <p:nvSpPr>
          <p:cNvPr id="4" name="Rectangle 3"/>
          <p:cNvSpPr/>
          <p:nvPr/>
        </p:nvSpPr>
        <p:spPr>
          <a:xfrm>
            <a:off x="672079" y="6177192"/>
            <a:ext cx="40533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Student Counselling and Wellbeing</a:t>
            </a:r>
            <a:endParaRPr lang="en-GB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65832" y="4664340"/>
            <a:ext cx="3816047" cy="1931380"/>
          </a:xfrm>
          <a:prstGeom prst="rect">
            <a:avLst/>
          </a:prstGeom>
          <a:solidFill>
            <a:schemeClr val="accent3">
              <a:lumMod val="90000"/>
            </a:schemeClr>
          </a:solidFill>
          <a:ln>
            <a:solidFill>
              <a:schemeClr val="accent3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20" name="Rectangle 19"/>
          <p:cNvSpPr/>
          <p:nvPr/>
        </p:nvSpPr>
        <p:spPr>
          <a:xfrm>
            <a:off x="8376218" y="4999857"/>
            <a:ext cx="18185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Student Counselling and </a:t>
            </a:r>
          </a:p>
          <a:p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Wellbeing</a:t>
            </a:r>
          </a:p>
        </p:txBody>
      </p:sp>
      <p:pic>
        <p:nvPicPr>
          <p:cNvPr id="6" name="Picture 5" descr="QR code link to the student counselling and wellbeing websit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574" y="4772977"/>
            <a:ext cx="1723856" cy="1723856"/>
          </a:xfrm>
          <a:prstGeom prst="rect">
            <a:avLst/>
          </a:prstGeom>
        </p:spPr>
      </p:pic>
      <p:pic>
        <p:nvPicPr>
          <p:cNvPr id="21" name="Picture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8360" y="1641707"/>
            <a:ext cx="2907888" cy="293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547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EFFFF"/>
      </a:lt2>
      <a:accent1>
        <a:srgbClr val="FF610A"/>
      </a:accent1>
      <a:accent2>
        <a:srgbClr val="FFF0E2"/>
      </a:accent2>
      <a:accent3>
        <a:srgbClr val="9CEDFF"/>
      </a:accent3>
      <a:accent4>
        <a:srgbClr val="EAEAEA"/>
      </a:accent4>
      <a:accent5>
        <a:srgbClr val="D5D5D5"/>
      </a:accent5>
      <a:accent6>
        <a:srgbClr val="C0C0C0"/>
      </a:accent6>
      <a:hlink>
        <a:srgbClr val="0037FB"/>
      </a:hlink>
      <a:folHlink>
        <a:srgbClr val="002234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E0A73BF23260498FB956A3F2857341" ma:contentTypeVersion="19" ma:contentTypeDescription="Create a new document." ma:contentTypeScope="" ma:versionID="d60ffb2860ddb007726ea967b5456cb9">
  <xsd:schema xmlns:xsd="http://www.w3.org/2001/XMLSchema" xmlns:xs="http://www.w3.org/2001/XMLSchema" xmlns:p="http://schemas.microsoft.com/office/2006/metadata/properties" xmlns:ns2="26a40760-a18b-4c23-8731-54ad71238559" xmlns:ns3="b207b05a-4463-4a74-aa48-267cd44e53b2" targetNamespace="http://schemas.microsoft.com/office/2006/metadata/properties" ma:root="true" ma:fieldsID="8cc24a98389015a22a42f789ec7a7b78" ns2:_="" ns3:_="">
    <xsd:import namespace="26a40760-a18b-4c23-8731-54ad71238559"/>
    <xsd:import namespace="b207b05a-4463-4a74-aa48-267cd44e53b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a40760-a18b-4c23-8731-54ad712385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b3a19cb6-1b10-4512-a12b-f76e45842a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07b05a-4463-4a74-aa48-267cd44e53b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f378a099-9d03-4745-9ef9-ff1f438c7f89}" ma:internalName="TaxCatchAll" ma:showField="CatchAllData" ma:web="b207b05a-4463-4a74-aa48-267cd44e53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207b05a-4463-4a74-aa48-267cd44e53b2" xsi:nil="true"/>
    <_Flow_SignoffStatus xmlns="26a40760-a18b-4c23-8731-54ad71238559" xsi:nil="true"/>
    <lcf76f155ced4ddcb4097134ff3c332f xmlns="26a40760-a18b-4c23-8731-54ad71238559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E649668-BE2F-4C06-99C6-67BD5B504962}">
  <ds:schemaRefs>
    <ds:schemaRef ds:uri="26a40760-a18b-4c23-8731-54ad71238559"/>
    <ds:schemaRef ds:uri="b207b05a-4463-4a74-aa48-267cd44e53b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23D551F-CBC1-4F8C-9FF0-924E6404A74F}">
  <ds:schemaRefs>
    <ds:schemaRef ds:uri="26a40760-a18b-4c23-8731-54ad71238559"/>
    <ds:schemaRef ds:uri="b207b05a-4463-4a74-aa48-267cd44e53b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642810B-C6A2-4A13-8F40-A1946FA4EF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15</Slides>
  <Notes>15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Understanding Wellbeing </vt:lpstr>
      <vt:lpstr>Taking care of yourself</vt:lpstr>
      <vt:lpstr>1. Connect with people</vt:lpstr>
      <vt:lpstr>2. Be physically active</vt:lpstr>
      <vt:lpstr>3. Learn something new</vt:lpstr>
      <vt:lpstr>4. Give to others</vt:lpstr>
      <vt:lpstr>5. Take notice</vt:lpstr>
      <vt:lpstr>Support Services</vt:lpstr>
      <vt:lpstr>Student Counselling and Wellbeing</vt:lpstr>
      <vt:lpstr>Disability</vt:lpstr>
      <vt:lpstr>Disability Services</vt:lpstr>
      <vt:lpstr>Faith based support</vt:lpstr>
      <vt:lpstr>LUU Help &amp; Support</vt:lpstr>
      <vt:lpstr>Harassment &amp; Misconduct Team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Casey Dickinson</dc:creator>
  <cp:revision>24</cp:revision>
  <dcterms:created xsi:type="dcterms:W3CDTF">2017-03-28T10:31:45Z</dcterms:created>
  <dcterms:modified xsi:type="dcterms:W3CDTF">2024-09-03T09:57:15Z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0x010100E6E0A73BF23260498FB956A3F2857341</vt:lpwstr>
  </property>
  <property fmtid="{D5CDD505-2E9C-101B-9397-08002B2CF9AE}" pid="3" name="MediaServiceImageTags">
    <vt:lpwstr/>
  </property>
</Properties>
</file>