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9"/>
  </p:notesMasterIdLst>
  <p:sldIdLst>
    <p:sldId id="285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A376877-B2C2-1041-61BB-9ECA8C7144DC}" name="Katy Lovelace" initials="KL" userId="S::diskgr1@leeds.ac.uk::c5b66831-b1a1-4978-b15f-c2457efecc21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6F3FE6F-A418-8BF5-0EA1-1D8BF1B026BC}" v="23" dt="2024-09-02T09:05:30.624"/>
    <p1510:client id="{DE017C20-72D2-DF3C-4285-8EC7BFD2E1F9}" v="2" dt="2024-09-03T09:09:52.535"/>
    <p1510:client id="{F4A42B5F-11F9-F595-17D8-AAF0A9DB26B5}" v="16" dt="2024-09-03T09:24:59.778"/>
  </p1510:revLst>
</p1510:revInfo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–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84E427A-3D55-4303-BF80-6455036E1DE7}" styleName="Themed Style 1 –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–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69012ECD-51FC-41F1-AA8D-1B2483CD663E}" styleName="Light Style 2 –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pos="384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88D59F-84DF-0C4A-A564-05F3AC6AA4FC}" type="datetimeFigureOut">
              <a:rPr lang="en-US" smtClean="0"/>
              <a:t>9/3/2024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BC607B-BC83-1C44-A501-8F981FF414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4840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1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BC607B-BC83-1C44-A501-8F981FF4146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4969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GB" baseline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4F1728-5B6D-41B2-A57D-C0653C971DA0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11027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  <a:p>
            <a:endParaRPr lang="en-GB" baseline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4F1728-5B6D-41B2-A57D-C0653C971DA0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63754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1" dirty="0">
              <a:ea typeface="Calibri"/>
              <a:cs typeface="Calibri"/>
            </a:endParaRPr>
          </a:p>
          <a:p>
            <a:endParaRPr lang="en-GB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4F1728-5B6D-41B2-A57D-C0653C971DA0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99904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1" baseline="0" dirty="0">
              <a:ea typeface="Calibri"/>
              <a:cs typeface="Calibri"/>
            </a:endParaRPr>
          </a:p>
          <a:p>
            <a:endParaRPr lang="en-GB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4F1728-5B6D-41B2-A57D-C0653C971DA0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43185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 b="1">
              <a:ea typeface="Calibri"/>
              <a:cs typeface="Calibri"/>
            </a:endParaRPr>
          </a:p>
          <a:p>
            <a:endParaRPr lang="en-GB" strike="sngStrike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4F1728-5B6D-41B2-A57D-C0653C971DA0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21428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1" dirty="0">
              <a:ea typeface="Calibri"/>
              <a:cs typeface="Calibri"/>
            </a:endParaRPr>
          </a:p>
          <a:p>
            <a:endParaRPr lang="en-US" sz="1200" b="0" i="0" kern="120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pPr fontAlgn="base"/>
            <a:endParaRPr lang="en-US"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4F1728-5B6D-41B2-A57D-C0653C971DA0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21139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1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4F1728-5B6D-41B2-A57D-C0653C971DA0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5400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  <a:p>
            <a:r>
              <a:rPr lang="en-GB" dirty="0"/>
              <a:t>Now that we have a better idea of what these abbreviations mean, we’re going to see when you use each service depending on the medical problem you might have.</a:t>
            </a:r>
            <a:endParaRPr lang="en-GB" dirty="0">
              <a:ea typeface="Calibri"/>
              <a:cs typeface="Calibri"/>
            </a:endParaRPr>
          </a:p>
          <a:p>
            <a:endParaRPr lang="en-GB"/>
          </a:p>
          <a:p>
            <a:endParaRPr lang="en-GB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4F1728-5B6D-41B2-A57D-C0653C971DA0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17156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4F1728-5B6D-41B2-A57D-C0653C971DA0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33477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1" dirty="0">
              <a:ea typeface="Calibri"/>
              <a:cs typeface="Calibri"/>
            </a:endParaRPr>
          </a:p>
          <a:p>
            <a:endParaRPr lang="en-GB"/>
          </a:p>
          <a:p>
            <a:endParaRPr lang="en-GB"/>
          </a:p>
          <a:p>
            <a:endParaRPr lang="en-GB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4F1728-5B6D-41B2-A57D-C0653C971DA0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88636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1" baseline="0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4F1728-5B6D-41B2-A57D-C0653C971DA0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36948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GB" b="1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4F1728-5B6D-41B2-A57D-C0653C971DA0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3960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GB" b="1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4F1728-5B6D-41B2-A57D-C0653C971DA0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93643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24506FB-8C9B-2A91-B496-3059E67E6B4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5328" y="908664"/>
            <a:ext cx="5760672" cy="1800251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5328" y="3248978"/>
            <a:ext cx="5760672" cy="3060357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5" name="Picture 4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7C4818BB-8337-FFEE-A6BB-184FDB6BE6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0360" y="247956"/>
            <a:ext cx="1435064" cy="289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314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21359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328" y="818652"/>
            <a:ext cx="4320504" cy="117018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75916" y="818651"/>
            <a:ext cx="5760672" cy="54906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35328" y="2708916"/>
            <a:ext cx="4320504" cy="360042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741878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A78F2D-45C9-16DA-3423-8477D8C4599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096000" y="0"/>
            <a:ext cx="6096000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0283D3C-78EB-6DE0-072A-372628BCA8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28" y="818652"/>
            <a:ext cx="4320504" cy="117018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6C3CB477-D4AE-A9C4-2A41-05E577AF0B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35328" y="2708916"/>
            <a:ext cx="4320504" cy="360042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2A8A1969-8F81-EADF-7316-0D8B4BA375D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0360" y="247956"/>
            <a:ext cx="1435064" cy="289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7747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5A6936B-F262-3F11-75AD-050EAB9F941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096000" y="0"/>
            <a:ext cx="60960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73906421-9D62-F47D-FA35-BA1F8061757F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6096000" y="3429000"/>
            <a:ext cx="60960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58E3467-AA2D-199D-73E9-332C4A724B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28" y="818652"/>
            <a:ext cx="4320504" cy="117018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263860D1-0CDB-3BE7-EC95-0686A8FBA0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35328" y="2708916"/>
            <a:ext cx="4320504" cy="360042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B31B3DBD-9DBE-B604-FA9E-127F47B6B7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0360" y="247956"/>
            <a:ext cx="1435064" cy="289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3809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all Out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>
            <a:extLst>
              <a:ext uri="{FF2B5EF4-FFF2-40B4-BE49-F238E27FC236}">
                <a16:creationId xmlns:a16="http://schemas.microsoft.com/office/drawing/2014/main" id="{22577E0C-E362-C3EC-CFE6-BE42E738494A}"/>
              </a:ext>
            </a:extLst>
          </p:cNvPr>
          <p:cNvSpPr/>
          <p:nvPr userDrawn="1"/>
        </p:nvSpPr>
        <p:spPr>
          <a:xfrm>
            <a:off x="8037512" y="2903884"/>
            <a:ext cx="4154488" cy="3953334"/>
          </a:xfrm>
          <a:custGeom>
            <a:avLst/>
            <a:gdLst>
              <a:gd name="connsiteX0" fmla="*/ 725063 w 1876203"/>
              <a:gd name="connsiteY0" fmla="*/ 0 h 1785360"/>
              <a:gd name="connsiteX1" fmla="*/ 690032 w 1876203"/>
              <a:gd name="connsiteY1" fmla="*/ 496024 h 1785360"/>
              <a:gd name="connsiteX2" fmla="*/ 259882 w 1876203"/>
              <a:gd name="connsiteY2" fmla="*/ 237016 h 1785360"/>
              <a:gd name="connsiteX3" fmla="*/ 501842 w 1876203"/>
              <a:gd name="connsiteY3" fmla="*/ 675211 h 1785360"/>
              <a:gd name="connsiteX4" fmla="*/ 0 w 1876203"/>
              <a:gd name="connsiteY4" fmla="*/ 686614 h 1785360"/>
              <a:gd name="connsiteX5" fmla="*/ 440741 w 1876203"/>
              <a:gd name="connsiteY5" fmla="*/ 927703 h 1785360"/>
              <a:gd name="connsiteX6" fmla="*/ 27699 w 1876203"/>
              <a:gd name="connsiteY6" fmla="*/ 1206259 h 1785360"/>
              <a:gd name="connsiteX7" fmla="*/ 527911 w 1876203"/>
              <a:gd name="connsiteY7" fmla="*/ 1173679 h 1785360"/>
              <a:gd name="connsiteX8" fmla="*/ 334018 w 1876203"/>
              <a:gd name="connsiteY8" fmla="*/ 1630607 h 1785360"/>
              <a:gd name="connsiteX9" fmla="*/ 623229 w 1876203"/>
              <a:gd name="connsiteY9" fmla="*/ 1418026 h 1785360"/>
              <a:gd name="connsiteX10" fmla="*/ 623229 w 1876203"/>
              <a:gd name="connsiteY10" fmla="*/ 1785360 h 1785360"/>
              <a:gd name="connsiteX11" fmla="*/ 1876203 w 1876203"/>
              <a:gd name="connsiteY11" fmla="*/ 1785360 h 1785360"/>
              <a:gd name="connsiteX12" fmla="*/ 1876203 w 1876203"/>
              <a:gd name="connsiteY12" fmla="*/ 532676 h 1785360"/>
              <a:gd name="connsiteX13" fmla="*/ 1530780 w 1876203"/>
              <a:gd name="connsiteY13" fmla="*/ 532676 h 1785360"/>
              <a:gd name="connsiteX14" fmla="*/ 1661943 w 1876203"/>
              <a:gd name="connsiteY14" fmla="*/ 373036 h 1785360"/>
              <a:gd name="connsiteX15" fmla="*/ 1226090 w 1876203"/>
              <a:gd name="connsiteY15" fmla="*/ 532676 h 1785360"/>
              <a:gd name="connsiteX16" fmla="*/ 1193503 w 1876203"/>
              <a:gd name="connsiteY16" fmla="*/ 532676 h 1785360"/>
              <a:gd name="connsiteX17" fmla="*/ 1247272 w 1876203"/>
              <a:gd name="connsiteY17" fmla="*/ 50498 h 1785360"/>
              <a:gd name="connsiteX18" fmla="*/ 947471 w 1876203"/>
              <a:gd name="connsiteY18" fmla="*/ 447154 h 1785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876203" h="1785360">
                <a:moveTo>
                  <a:pt x="725063" y="0"/>
                </a:moveTo>
                <a:lnTo>
                  <a:pt x="690032" y="496024"/>
                </a:lnTo>
                <a:lnTo>
                  <a:pt x="259882" y="237016"/>
                </a:lnTo>
                <a:lnTo>
                  <a:pt x="501842" y="675211"/>
                </a:lnTo>
                <a:lnTo>
                  <a:pt x="0" y="686614"/>
                </a:lnTo>
                <a:lnTo>
                  <a:pt x="440741" y="927703"/>
                </a:lnTo>
                <a:lnTo>
                  <a:pt x="27699" y="1206259"/>
                </a:lnTo>
                <a:lnTo>
                  <a:pt x="527911" y="1173679"/>
                </a:lnTo>
                <a:lnTo>
                  <a:pt x="334018" y="1630607"/>
                </a:lnTo>
                <a:lnTo>
                  <a:pt x="623229" y="1418026"/>
                </a:lnTo>
                <a:lnTo>
                  <a:pt x="623229" y="1785360"/>
                </a:lnTo>
                <a:lnTo>
                  <a:pt x="1876203" y="1785360"/>
                </a:lnTo>
                <a:lnTo>
                  <a:pt x="1876203" y="532676"/>
                </a:lnTo>
                <a:lnTo>
                  <a:pt x="1530780" y="532676"/>
                </a:lnTo>
                <a:lnTo>
                  <a:pt x="1661943" y="373036"/>
                </a:lnTo>
                <a:lnTo>
                  <a:pt x="1226090" y="532676"/>
                </a:lnTo>
                <a:lnTo>
                  <a:pt x="1193503" y="532676"/>
                </a:lnTo>
                <a:lnTo>
                  <a:pt x="1247272" y="50498"/>
                </a:lnTo>
                <a:lnTo>
                  <a:pt x="947471" y="447154"/>
                </a:lnTo>
                <a:close/>
              </a:path>
            </a:pathLst>
          </a:custGeom>
          <a:solidFill>
            <a:srgbClr val="55BDAE"/>
          </a:solidFill>
          <a:ln w="813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8F4349-6342-AC89-2633-FB9339FCA8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9920" y="956029"/>
            <a:ext cx="7227593" cy="13255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Add title </a:t>
            </a:r>
            <a:br>
              <a:rPr lang="en-US"/>
            </a:br>
            <a:r>
              <a:rPr lang="en-US"/>
              <a:t>two lines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E08A81-B674-BE47-CBE4-B4A34C1B5D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9624" y="2479248"/>
            <a:ext cx="7227889" cy="3951714"/>
          </a:xfrm>
        </p:spPr>
        <p:txBody>
          <a:bodyPr numCol="2" spcCol="21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 b="1">
                <a:solidFill>
                  <a:schemeClr val="tx1"/>
                </a:solidFill>
              </a:defRPr>
            </a:lvl2pPr>
            <a:lvl3pPr>
              <a:defRPr b="0">
                <a:solidFill>
                  <a:schemeClr val="tx1"/>
                </a:solidFill>
              </a:defRPr>
            </a:lvl3pPr>
            <a:lvl4pPr>
              <a:defRPr b="0">
                <a:solidFill>
                  <a:schemeClr val="tx1"/>
                </a:solidFill>
              </a:defRPr>
            </a:lvl4pPr>
            <a:lvl5pPr>
              <a:defRPr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4BA06A-E3CB-9B58-FA98-C6EB9DA913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solidFill>
                  <a:schemeClr val="bg2"/>
                </a:solidFill>
              </a:defRPr>
            </a:lvl1pPr>
          </a:lstStyle>
          <a:p>
            <a:fld id="{5C6AA07F-C62B-D845-AA0A-7E6883DBEE2A}" type="datetimeFigureOut">
              <a:rPr lang="en-US" smtClean="0"/>
              <a:pPr/>
              <a:t>9/3/2024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4E6173-A3A0-6CDF-F8B5-39A1751F47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5480CF-DF2D-866D-E61F-4BD0FD1887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solidFill>
                  <a:schemeClr val="bg2"/>
                </a:solidFill>
              </a:defRPr>
            </a:lvl1pPr>
          </a:lstStyle>
          <a:p>
            <a:fld id="{B4DB26A7-6801-4E45-A230-3FC8D35F5FB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902E974-C92F-23A0-2C2A-3F3227718A70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9544050" y="4357689"/>
            <a:ext cx="2221365" cy="2062162"/>
          </a:xfrm>
        </p:spPr>
        <p:txBody>
          <a:bodyPr numCol="1" spcCol="216000"/>
          <a:lstStyle>
            <a:lvl1pPr>
              <a:defRPr sz="1800">
                <a:solidFill>
                  <a:schemeClr val="tx1"/>
                </a:solidFill>
                <a:latin typeface="+mn-lt"/>
              </a:defRPr>
            </a:lvl1pPr>
            <a:lvl2pPr>
              <a:defRPr b="1">
                <a:solidFill>
                  <a:schemeClr val="tx1"/>
                </a:solidFill>
              </a:defRPr>
            </a:lvl2pPr>
            <a:lvl3pPr>
              <a:defRPr b="1">
                <a:solidFill>
                  <a:schemeClr val="tx1"/>
                </a:solidFill>
              </a:defRPr>
            </a:lvl3pPr>
            <a:lvl4pPr>
              <a:defRPr b="1">
                <a:solidFill>
                  <a:schemeClr val="tx1"/>
                </a:solidFill>
              </a:defRPr>
            </a:lvl4pPr>
            <a:lvl5pPr>
              <a:defRPr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38560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24506FB-8C9B-2A91-B496-3059E67E6B4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5328" y="908664"/>
            <a:ext cx="5040576" cy="1800251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5328" y="3248978"/>
            <a:ext cx="5040576" cy="3060357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5" name="Picture 4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7C4818BB-8337-FFEE-A6BB-184FDB6BE6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0360" y="247956"/>
            <a:ext cx="1435064" cy="289889"/>
          </a:xfrm>
          <a:prstGeom prst="rect">
            <a:avLst/>
          </a:prstGeom>
        </p:spPr>
      </p:pic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9855E361-6BF2-AAE7-F0C3-5246FAF91CF1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6096000" y="0"/>
            <a:ext cx="6096000" cy="68579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9867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078967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44D61D1-7F7D-7185-9712-DEFFDA6D0EB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12C7062E-0A41-6272-4818-89EFF9B186A2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8976336" y="0"/>
            <a:ext cx="3215664" cy="68579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pic>
        <p:nvPicPr>
          <p:cNvPr id="6" name="Picture 5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D8CE7E68-FE6E-D678-2C07-60862F461AA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0360" y="247956"/>
            <a:ext cx="1435064" cy="289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4124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1239" y="1268713"/>
            <a:ext cx="7200840" cy="2873714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8691" y="4869169"/>
            <a:ext cx="7213388" cy="144016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45753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E530919-CE1F-B641-7283-BDF94A95567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1239" y="1268713"/>
            <a:ext cx="7200840" cy="2873714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8691" y="4869169"/>
            <a:ext cx="7213388" cy="144016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DF22AE70-AA1F-08F4-CC62-521976E12E61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8976384" y="0"/>
            <a:ext cx="3215616" cy="68579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pic>
        <p:nvPicPr>
          <p:cNvPr id="6" name="Picture 5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7423CA2A-2BDE-652D-E3DA-90081141F2B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0360" y="247956"/>
            <a:ext cx="1435064" cy="289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5129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0360" y="1268263"/>
            <a:ext cx="7919720" cy="70989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0360" y="2708904"/>
            <a:ext cx="5035556" cy="36004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0" y="2708904"/>
            <a:ext cx="5035556" cy="36004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738001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5231" y="2348838"/>
            <a:ext cx="5040589" cy="70389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5903" y="2348838"/>
            <a:ext cx="5040589" cy="70389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0BD4AC8-EE86-66E4-3646-DCE7BF033A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360" y="1268263"/>
            <a:ext cx="7919720" cy="70989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D19E811-96F8-9B5D-034D-6B8019352923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340360" y="3423418"/>
            <a:ext cx="5035556" cy="28859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A82B8EB9-C43A-FE87-AED3-68989D699D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3423418"/>
            <a:ext cx="5035556" cy="28859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628523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232" y="1268712"/>
            <a:ext cx="7919720" cy="70989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949870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0360" y="908664"/>
            <a:ext cx="7919720" cy="10801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0360" y="2719705"/>
            <a:ext cx="7919720" cy="36004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7913541E-E411-411F-8CC3-6D56FF94E516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340360" y="247956"/>
            <a:ext cx="1435064" cy="289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10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50" r:id="rId3"/>
    <p:sldLayoutId id="2147483659" r:id="rId4"/>
    <p:sldLayoutId id="2147483651" r:id="rId5"/>
    <p:sldLayoutId id="2147483660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8" r:id="rId12"/>
    <p:sldLayoutId id="2147483657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students.leeds.ac.uk/registerwithadoctor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hs.uk/nhs-services/gps/gp-appointments-and-bookings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0.png"/><Relationship Id="rId4" Type="http://schemas.openxmlformats.org/officeDocument/2006/relationships/hyperlink" Target="https://www.nhs.uk/nhs-services/prescriptions-and-pharmacies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students.leeds.ac.uk/registerwithadoctor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9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hs.uk/nhs-services/dentists/dental-costs/understanding-nhs-dental-charges/" TargetMode="External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Relationship Id="rId6" Type="http://schemas.openxmlformats.org/officeDocument/2006/relationships/hyperlink" Target="https://students.leeds.ac.uk/registerwithadoctor" TargetMode="External"/><Relationship Id="rId5" Type="http://schemas.openxmlformats.org/officeDocument/2006/relationships/hyperlink" Target="https://www.nhs.uk/service-search/find-a-dentist" TargetMode="External"/><Relationship Id="rId4" Type="http://schemas.openxmlformats.org/officeDocument/2006/relationships/hyperlink" Target="https://www.nhs.uk/nhs-services/dentists/who-is-entitled-to-free-nhs-dental-treatment-in-england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minerva.leeds.ac.uk/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3.png"/><Relationship Id="rId4" Type="http://schemas.openxmlformats.org/officeDocument/2006/relationships/hyperlink" Target="https://students.leeds.ac.uk/info/1000094/health_services_and_how_to_use_them/763/who_to_tell_when_you_are_ill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4" Type="http://schemas.openxmlformats.org/officeDocument/2006/relationships/hyperlink" Target="https://students.leeds.ac.uk/info/1000100/international-orientation/1704/international-orientation-resources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students.leeds.ac.uk/healthcare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hyperlink" Target="https://students.leeds.ac.uk/healthcare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students.leeds.ac.uk/healthandimmigration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students.leeds.ac.uk/healthandimmigration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hs.uk/service-search/find-a-gp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8.png"/><Relationship Id="rId5" Type="http://schemas.openxmlformats.org/officeDocument/2006/relationships/hyperlink" Target="https://students.leeds.ac.uk/registerwithadoctor" TargetMode="External"/><Relationship Id="rId4" Type="http://schemas.openxmlformats.org/officeDocument/2006/relationships/hyperlink" Target="https://www.leedsstudentmedicalpractice.co.uk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2F4F6AD-D1B4-3B49-E847-A3879AD890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Healthcare and </a:t>
            </a:r>
            <a:br>
              <a:rPr lang="en-US"/>
            </a:br>
            <a:r>
              <a:rPr lang="en-US"/>
              <a:t>Wellbeing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8EE2F08-3B2A-61C8-C3C1-E9D3761396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>
                <a:solidFill>
                  <a:schemeClr val="tx1"/>
                </a:solidFill>
                <a:latin typeface="Arial"/>
                <a:cs typeface="Arial"/>
              </a:rPr>
              <a:t>International Orientation</a:t>
            </a:r>
          </a:p>
          <a:p>
            <a:endParaRPr lang="en-US">
              <a:solidFill>
                <a:schemeClr val="tx1"/>
              </a:solidFill>
              <a:latin typeface="Arial"/>
              <a:cs typeface="Arial"/>
            </a:endParaRPr>
          </a:p>
          <a:p>
            <a:r>
              <a:rPr lang="en-US" sz="2000" i="1">
                <a:solidFill>
                  <a:schemeClr val="tx1"/>
                </a:solidFill>
                <a:latin typeface="Arial"/>
                <a:cs typeface="Arial"/>
              </a:rPr>
              <a:t>Brought to you by the International Student Office and Student Information Service</a:t>
            </a:r>
            <a:endParaRPr lang="en-US" sz="2000" i="1">
              <a:solidFill>
                <a:schemeClr val="tx1"/>
              </a:solidFill>
            </a:endParaRPr>
          </a:p>
          <a:p>
            <a:endParaRPr lang="en-US"/>
          </a:p>
        </p:txBody>
      </p:sp>
      <p:pic>
        <p:nvPicPr>
          <p:cNvPr id="7" name="Picture Placeholder 6" descr="Two people sitting on a bench talking and laughing."/>
          <p:cNvPicPr>
            <a:picLocks noGrp="1" noChangeAspect="1"/>
          </p:cNvPicPr>
          <p:nvPr>
            <p:ph type="pic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90" t="-125" r="44044" b="125"/>
          <a:stretch/>
        </p:blipFill>
        <p:spPr>
          <a:xfrm>
            <a:off x="8995348" y="0"/>
            <a:ext cx="3215616" cy="6857999"/>
          </a:xfrm>
          <a:solidFill>
            <a:schemeClr val="accent4"/>
          </a:solidFill>
        </p:spPr>
      </p:pic>
    </p:spTree>
    <p:extLst>
      <p:ext uri="{BB962C8B-B14F-4D97-AF65-F5344CB8AC3E}">
        <p14:creationId xmlns:p14="http://schemas.microsoft.com/office/powerpoint/2010/main" val="23293314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 noGrp="1"/>
          </p:cNvSpPr>
          <p:nvPr>
            <p:ph type="title" idx="4294967295"/>
          </p:nvPr>
        </p:nvSpPr>
        <p:spPr>
          <a:xfrm>
            <a:off x="809920" y="956029"/>
            <a:ext cx="7430995" cy="132556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Register with a GP surgery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8D4D0A1A-019E-6A70-E4AD-4B1B3820B290}"/>
              </a:ext>
            </a:extLst>
          </p:cNvPr>
          <p:cNvSpPr txBox="1">
            <a:spLocks/>
          </p:cNvSpPr>
          <p:nvPr/>
        </p:nvSpPr>
        <p:spPr>
          <a:xfrm>
            <a:off x="787752" y="1849464"/>
            <a:ext cx="7249761" cy="105777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tabLst/>
              <a:defRPr sz="2400" b="0" i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tabLst/>
              <a:defRPr sz="1600" b="1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tabLst/>
              <a:defRPr sz="16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3663" indent="-936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/>
              <a:defRPr sz="16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975" indent="-873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/>
              <a:defRPr sz="16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>
                <a:latin typeface="Arial"/>
                <a:cs typeface="Arial"/>
              </a:rPr>
              <a:t>I’ve found a GP surgery, now what?</a:t>
            </a:r>
            <a:endParaRPr lang="en-US" sz="1800">
              <a:latin typeface="Arial"/>
              <a:cs typeface="Arial"/>
            </a:endParaRP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8D4D0A1A-019E-6A70-E4AD-4B1B3820B290}"/>
              </a:ext>
            </a:extLst>
          </p:cNvPr>
          <p:cNvSpPr txBox="1">
            <a:spLocks/>
          </p:cNvSpPr>
          <p:nvPr/>
        </p:nvSpPr>
        <p:spPr>
          <a:xfrm>
            <a:off x="789325" y="4619352"/>
            <a:ext cx="6381062" cy="452317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tabLst/>
              <a:defRPr sz="2400" b="0" i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tabLst/>
              <a:defRPr sz="1600" b="1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tabLst/>
              <a:defRPr sz="16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3663" indent="-936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/>
              <a:defRPr sz="16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975" indent="-873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/>
              <a:defRPr sz="16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>
                <a:latin typeface="Arial" panose="020B0604020202020204" pitchFamily="34" charset="0"/>
                <a:cs typeface="Arial" panose="020B0604020202020204" pitchFamily="34" charset="0"/>
              </a:rPr>
              <a:t>What do I need to ask ? </a:t>
            </a:r>
            <a:endParaRPr 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8D4D0A1A-019E-6A70-E4AD-4B1B3820B290}"/>
              </a:ext>
            </a:extLst>
          </p:cNvPr>
          <p:cNvSpPr txBox="1">
            <a:spLocks/>
          </p:cNvSpPr>
          <p:nvPr/>
        </p:nvSpPr>
        <p:spPr>
          <a:xfrm>
            <a:off x="787753" y="5112858"/>
            <a:ext cx="8464445" cy="1387286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tabLst/>
              <a:defRPr sz="2400" b="0" i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tabLst/>
              <a:defRPr sz="1600" b="1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tabLst/>
              <a:defRPr sz="16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3663" indent="-936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/>
              <a:defRPr sz="16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975" indent="-873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/>
              <a:defRPr sz="16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+mj-lt"/>
              <a:buAutoNum type="arabicPeriod"/>
            </a:pPr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How long will it take to process my registration?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How will I know that I’ve been registered?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How do I book an appointment with a doctor?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037513" y="6305251"/>
            <a:ext cx="40959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Register with a doctor and a dentist</a:t>
            </a:r>
            <a:endParaRPr lang="en-GB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9215920" y="1695236"/>
            <a:ext cx="2555822" cy="4078840"/>
          </a:xfrm>
          <a:prstGeom prst="rect">
            <a:avLst/>
          </a:prstGeom>
          <a:solidFill>
            <a:schemeClr val="accent3">
              <a:lumMod val="90000"/>
            </a:schemeClr>
          </a:solidFill>
          <a:ln>
            <a:solidFill>
              <a:schemeClr val="accent3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Register with a  doctor</a:t>
            </a:r>
          </a:p>
        </p:txBody>
      </p:sp>
      <p:pic>
        <p:nvPicPr>
          <p:cNvPr id="16" name="Picture 15" descr="QR code link to website for more information on how to register with a doctor and a dentist in the UK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9322" y="1900719"/>
            <a:ext cx="2149018" cy="2149018"/>
          </a:xfrm>
          <a:prstGeom prst="rect">
            <a:avLst/>
          </a:prstGeom>
        </p:spPr>
      </p:pic>
      <p:sp>
        <p:nvSpPr>
          <p:cNvPr id="5" name="Arrow: Right 4">
            <a:extLst>
              <a:ext uri="{FF2B5EF4-FFF2-40B4-BE49-F238E27FC236}">
                <a16:creationId xmlns:a16="http://schemas.microsoft.com/office/drawing/2014/main" id="{F9595F17-3D5D-E602-D878-3D212D913A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04964" y="2452665"/>
            <a:ext cx="265546" cy="196273"/>
          </a:xfrm>
          <a:prstGeom prst="rightArrow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91FE15C-3EB4-3632-EC20-D50F12DA2AB5}"/>
              </a:ext>
            </a:extLst>
          </p:cNvPr>
          <p:cNvSpPr txBox="1"/>
          <p:nvPr/>
        </p:nvSpPr>
        <p:spPr>
          <a:xfrm>
            <a:off x="1262743" y="2329543"/>
            <a:ext cx="6155635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Check on the surgery website how to register. Call if you're not sure.</a:t>
            </a:r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448D0F46-E093-7E86-2480-C4EBC4742C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04964" y="3236436"/>
            <a:ext cx="265546" cy="196273"/>
          </a:xfrm>
          <a:prstGeom prst="rightArrow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E83FDF5-2B8E-332A-3FD4-2FC02BA61D53}"/>
              </a:ext>
            </a:extLst>
          </p:cNvPr>
          <p:cNvSpPr txBox="1"/>
          <p:nvPr/>
        </p:nvSpPr>
        <p:spPr>
          <a:xfrm>
            <a:off x="1262743" y="3091542"/>
            <a:ext cx="6323516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Check whether you need to provide any documents for the registration process</a:t>
            </a: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88C539AD-9314-4ED0-3E44-1D86F356A6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83192" y="4041979"/>
            <a:ext cx="265546" cy="196273"/>
          </a:xfrm>
          <a:prstGeom prst="rightArrow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F977F64-7A81-2319-6071-E63FC6115887}"/>
              </a:ext>
            </a:extLst>
          </p:cNvPr>
          <p:cNvSpPr txBox="1"/>
          <p:nvPr/>
        </p:nvSpPr>
        <p:spPr>
          <a:xfrm>
            <a:off x="1262743" y="3820885"/>
            <a:ext cx="6323516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Complete your registration for you and any family members with you in Leeds </a:t>
            </a:r>
          </a:p>
        </p:txBody>
      </p:sp>
    </p:spTree>
    <p:extLst>
      <p:ext uri="{BB962C8B-B14F-4D97-AF65-F5344CB8AC3E}">
        <p14:creationId xmlns:p14="http://schemas.microsoft.com/office/powerpoint/2010/main" val="1422402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5" grpId="0" animBg="1"/>
      <p:bldP spid="6" grpId="0"/>
      <p:bldP spid="7" grpId="0" animBg="1"/>
      <p:bldP spid="8" grpId="0"/>
      <p:bldP spid="9" grpId="0" animBg="1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766128" y="739786"/>
            <a:ext cx="6360488" cy="137811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kumimoji="0" lang="en-GB" sz="4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GP appointments</a:t>
            </a:r>
            <a:r>
              <a:rPr lang="en-GB">
                <a:latin typeface="Arial"/>
                <a:cs typeface="Arial"/>
              </a:rPr>
              <a:t> </a:t>
            </a:r>
            <a:br>
              <a:rPr lang="en-GB" sz="4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800">
                <a:latin typeface="Arial"/>
                <a:cs typeface="Arial"/>
              </a:rPr>
              <a:t>What</a:t>
            </a:r>
            <a:r>
              <a:rPr kumimoji="0" lang="en-GB" sz="28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 to expect</a:t>
            </a:r>
          </a:p>
        </p:txBody>
      </p:sp>
      <p:sp>
        <p:nvSpPr>
          <p:cNvPr id="4" name="Rectangle 3"/>
          <p:cNvSpPr/>
          <p:nvPr/>
        </p:nvSpPr>
        <p:spPr>
          <a:xfrm>
            <a:off x="768731" y="2126508"/>
            <a:ext cx="762181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>
                <a:latin typeface="Arial" panose="020B0604020202020204" pitchFamily="34" charset="0"/>
                <a:cs typeface="Arial" panose="020B0604020202020204" pitchFamily="34" charset="0"/>
              </a:rPr>
              <a:t>Find out more about </a:t>
            </a:r>
            <a:r>
              <a:rPr lang="en-GB" b="1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booking and cancelling your GP appointments</a:t>
            </a:r>
            <a:endParaRPr lang="en-GB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68731" y="2546309"/>
            <a:ext cx="7483848" cy="1754326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An appointment may be offered: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By phone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Face-to-face</a:t>
            </a:r>
          </a:p>
          <a:p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If you have a phone consultation, your GP will assess your situation and decide whether you need to be seen face-to-face.</a:t>
            </a:r>
          </a:p>
        </p:txBody>
      </p:sp>
      <p:sp>
        <p:nvSpPr>
          <p:cNvPr id="5" name="Rectangle 4"/>
          <p:cNvSpPr/>
          <p:nvPr/>
        </p:nvSpPr>
        <p:spPr>
          <a:xfrm>
            <a:off x="737839" y="4454067"/>
            <a:ext cx="8041511" cy="1754326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GB" b="1">
                <a:latin typeface="Arial" panose="020B0604020202020204" pitchFamily="34" charset="0"/>
                <a:cs typeface="Arial" panose="020B0604020202020204" pitchFamily="34" charset="0"/>
              </a:rPr>
              <a:t>Depending on your condition, your GP may:</a:t>
            </a:r>
          </a:p>
          <a:p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Prescribe medication to resolve your problem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Refer you for tests or more consultations (including hospital, if necessary)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Give ongoing treatment for any long-standing condition.</a:t>
            </a:r>
            <a:br>
              <a:rPr lang="en-GB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49B98A2-19A6-7FB2-40A3-2BE848ED4801}"/>
              </a:ext>
            </a:extLst>
          </p:cNvPr>
          <p:cNvSpPr/>
          <p:nvPr/>
        </p:nvSpPr>
        <p:spPr>
          <a:xfrm>
            <a:off x="735780" y="6120170"/>
            <a:ext cx="8041511" cy="36933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Find out more about </a:t>
            </a:r>
            <a:r>
              <a:rPr lang="en-GB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prescription charges and exemptions</a:t>
            </a:r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209"/>
          <a:stretch/>
        </p:blipFill>
        <p:spPr>
          <a:xfrm>
            <a:off x="8777291" y="2590679"/>
            <a:ext cx="3238500" cy="3306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199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 noGrp="1"/>
          </p:cNvSpPr>
          <p:nvPr>
            <p:ph type="title" idx="4294967295"/>
          </p:nvPr>
        </p:nvSpPr>
        <p:spPr>
          <a:xfrm>
            <a:off x="809920" y="956029"/>
            <a:ext cx="7227593" cy="132556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Dental care and your visa </a:t>
            </a:r>
          </a:p>
        </p:txBody>
      </p:sp>
      <p:sp>
        <p:nvSpPr>
          <p:cNvPr id="4" name="Rectangle 3"/>
          <p:cNvSpPr/>
          <p:nvPr/>
        </p:nvSpPr>
        <p:spPr>
          <a:xfrm>
            <a:off x="756591" y="1958426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GB" sz="20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b="1">
                <a:latin typeface="Arial" panose="020B0604020202020204" pitchFamily="34" charset="0"/>
                <a:cs typeface="Arial" panose="020B0604020202020204" pitchFamily="34" charset="0"/>
              </a:rPr>
              <a:t>Visa for less than 6 months</a:t>
            </a:r>
          </a:p>
        </p:txBody>
      </p:sp>
      <p:sp>
        <p:nvSpPr>
          <p:cNvPr id="6" name="Rectangle 5"/>
          <p:cNvSpPr/>
          <p:nvPr/>
        </p:nvSpPr>
        <p:spPr>
          <a:xfrm>
            <a:off x="756591" y="2590466"/>
            <a:ext cx="6096000" cy="1323439"/>
          </a:xfrm>
          <a:prstGeom prst="rect">
            <a:avLst/>
          </a:prstGeom>
        </p:spPr>
        <p:txBody>
          <a:bodyPr lIns="91440" tIns="45720" rIns="91440" bIns="45720" anchor="t">
            <a:spAutoFit/>
          </a:bodyPr>
          <a:lstStyle/>
          <a:p>
            <a:endParaRPr lang="en-GB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>
                <a:latin typeface="Arial" panose="020B0604020202020204" pitchFamily="34" charset="0"/>
                <a:cs typeface="Arial" panose="020B0604020202020204" pitchFamily="34" charset="0"/>
              </a:rPr>
              <a:t>Cannot access NHS dental care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>
                <a:latin typeface="Arial" panose="020B0604020202020204" pitchFamily="34" charset="0"/>
                <a:cs typeface="Arial" panose="020B0604020202020204" pitchFamily="34" charset="0"/>
              </a:rPr>
              <a:t>Arrange private dental treatment and </a:t>
            </a:r>
            <a:br>
              <a:rPr lang="en-GB" sz="20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000">
                <a:latin typeface="Arial" panose="020B0604020202020204" pitchFamily="34" charset="0"/>
                <a:cs typeface="Arial" panose="020B0604020202020204" pitchFamily="34" charset="0"/>
              </a:rPr>
              <a:t>claim costs from your insurance provider</a:t>
            </a:r>
          </a:p>
        </p:txBody>
      </p:sp>
      <p:sp>
        <p:nvSpPr>
          <p:cNvPr id="5" name="Rectangle 4"/>
          <p:cNvSpPr/>
          <p:nvPr/>
        </p:nvSpPr>
        <p:spPr>
          <a:xfrm>
            <a:off x="842622" y="4035388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GB" sz="20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b="1">
                <a:latin typeface="Arial" panose="020B0604020202020204" pitchFamily="34" charset="0"/>
                <a:cs typeface="Arial" panose="020B0604020202020204" pitchFamily="34" charset="0"/>
              </a:rPr>
              <a:t>Visa for more than 6 months </a:t>
            </a:r>
          </a:p>
        </p:txBody>
      </p:sp>
      <p:sp>
        <p:nvSpPr>
          <p:cNvPr id="7" name="Rectangle 6"/>
          <p:cNvSpPr/>
          <p:nvPr/>
        </p:nvSpPr>
        <p:spPr>
          <a:xfrm>
            <a:off x="808036" y="4561651"/>
            <a:ext cx="6096000" cy="1015663"/>
          </a:xfrm>
          <a:prstGeom prst="rect">
            <a:avLst/>
          </a:prstGeom>
        </p:spPr>
        <p:txBody>
          <a:bodyPr lIns="91440" tIns="45720" rIns="91440" bIns="45720" anchor="t">
            <a:spAutoFit/>
          </a:bodyPr>
          <a:lstStyle/>
          <a:p>
            <a:endParaRPr lang="en-GB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>
                <a:latin typeface="Arial" panose="020B0604020202020204" pitchFamily="34" charset="0"/>
                <a:cs typeface="Arial" panose="020B0604020202020204" pitchFamily="34" charset="0"/>
              </a:rPr>
              <a:t>Can access NHS dental care for services offered by NHS dentists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803628" y="6114726"/>
            <a:ext cx="40959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Register with a doctor and a dentist</a:t>
            </a:r>
            <a:endParaRPr lang="en-GB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 descr="Graphic of a dental examinatio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7112" y="2320922"/>
            <a:ext cx="5104888" cy="4576408"/>
          </a:xfrm>
          <a:prstGeom prst="rect">
            <a:avLst/>
          </a:prstGeom>
        </p:spPr>
      </p:pic>
      <p:pic>
        <p:nvPicPr>
          <p:cNvPr id="2" name="Picture 1" descr="QR code link for more information on how to register with a doctor/dentist">
            <a:extLst>
              <a:ext uri="{FF2B5EF4-FFF2-40B4-BE49-F238E27FC236}">
                <a16:creationId xmlns:a16="http://schemas.microsoft.com/office/drawing/2014/main" id="{E32070DB-EC04-DE0B-C811-F6211B6E9D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71314" y="4746171"/>
            <a:ext cx="1894115" cy="1894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90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 noGrp="1"/>
          </p:cNvSpPr>
          <p:nvPr>
            <p:ph type="title" idx="4294967295"/>
          </p:nvPr>
        </p:nvSpPr>
        <p:spPr>
          <a:xfrm>
            <a:off x="851014" y="654265"/>
            <a:ext cx="11095765" cy="132556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Comparing NHS and Private Dental care</a:t>
            </a:r>
          </a:p>
        </p:txBody>
      </p:sp>
      <p:sp>
        <p:nvSpPr>
          <p:cNvPr id="6" name="Rectangle 5"/>
          <p:cNvSpPr/>
          <p:nvPr/>
        </p:nvSpPr>
        <p:spPr>
          <a:xfrm>
            <a:off x="809920" y="1943254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b="1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NHS dental care</a:t>
            </a:r>
            <a:endParaRPr lang="en-GB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92923" y="2309941"/>
            <a:ext cx="5098221" cy="424731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Only for students who have paid the International Health Surcharge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,Sans-Serif" panose="020B0604020202020204" pitchFamily="34" charset="0"/>
              <a:buChar char="•"/>
            </a:pPr>
            <a:r>
              <a:rPr lang="en-GB">
                <a:latin typeface="Arial" panose="020B0604020202020204" pitchFamily="34" charset="0"/>
                <a:ea typeface="+mn-lt"/>
                <a:cs typeface="Arial" panose="020B0604020202020204" pitchFamily="34" charset="0"/>
                <a:hlinkClick r:id="rId3"/>
              </a:rPr>
              <a:t>Fixed charges</a:t>
            </a:r>
            <a:r>
              <a:rPr lang="en-GB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 for treatment, unless you qualify for </a:t>
            </a:r>
            <a:r>
              <a:rPr lang="en-GB">
                <a:latin typeface="Arial" panose="020B0604020202020204" pitchFamily="34" charset="0"/>
                <a:ea typeface="+mn-lt"/>
                <a:cs typeface="Arial" panose="020B0604020202020204" pitchFamily="34" charset="0"/>
                <a:hlinkClick r:id="rId4"/>
              </a:rPr>
              <a:t>dental charge exemption</a:t>
            </a:r>
            <a:r>
              <a:rPr lang="en-GB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 (children and pregnant women get free treatment)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Longer wait for non-urgent appointments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Only treatment that’s clinically necessary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You must register with a practice. Only some dentists are accepting new NHS patients so start looking for a dentist now.</a:t>
            </a:r>
            <a:br>
              <a:rPr lang="en-GB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</a:br>
            <a:r>
              <a:rPr lang="en-GB" b="1">
                <a:latin typeface="Arial" panose="020B0604020202020204" pitchFamily="34" charset="0"/>
                <a:ea typeface="+mn-lt"/>
                <a:cs typeface="Arial" panose="020B0604020202020204" pitchFamily="34" charset="0"/>
                <a:hlinkClick r:id="rId5"/>
              </a:rPr>
              <a:t>Search for an NHS dentist </a:t>
            </a:r>
            <a:r>
              <a:rPr lang="en-GB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 </a:t>
            </a:r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540900" y="1939876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b="1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Private dental care</a:t>
            </a:r>
            <a:endParaRPr lang="en-GB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538422" y="2373795"/>
            <a:ext cx="5653578" cy="286232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Available to everyone</a:t>
            </a:r>
            <a:br>
              <a:rPr lang="en-GB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Normally more expensive than NHS dental care and not free for children. Costs set by individual dentists and can change from practice to practice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Shorter waiting times for appointments</a:t>
            </a:r>
            <a:br>
              <a:rPr lang="en-GB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All treatments, including cosmetic</a:t>
            </a:r>
          </a:p>
        </p:txBody>
      </p:sp>
      <p:sp>
        <p:nvSpPr>
          <p:cNvPr id="8" name="Rectangle 7"/>
          <p:cNvSpPr/>
          <p:nvPr/>
        </p:nvSpPr>
        <p:spPr>
          <a:xfrm>
            <a:off x="6693146" y="5858946"/>
            <a:ext cx="30033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Register with a doctor and a dentist</a:t>
            </a:r>
            <a:endParaRPr lang="en-GB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24970" y="5269110"/>
            <a:ext cx="2667030" cy="1598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7556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809920" y="956029"/>
            <a:ext cx="7227593" cy="132556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Who to tell when you’re ill</a:t>
            </a:r>
          </a:p>
        </p:txBody>
      </p:sp>
      <p:sp>
        <p:nvSpPr>
          <p:cNvPr id="3" name="Rectangle 2"/>
          <p:cNvSpPr/>
          <p:nvPr/>
        </p:nvSpPr>
        <p:spPr>
          <a:xfrm>
            <a:off x="809919" y="2081537"/>
            <a:ext cx="936077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en-GB" altLang="en-US" sz="20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you’re ill for up to 5 days</a:t>
            </a:r>
          </a:p>
        </p:txBody>
      </p:sp>
      <p:sp>
        <p:nvSpPr>
          <p:cNvPr id="4" name="Rectangle 3"/>
          <p:cNvSpPr/>
          <p:nvPr/>
        </p:nvSpPr>
        <p:spPr>
          <a:xfrm>
            <a:off x="809919" y="2568031"/>
            <a:ext cx="93607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 Self-certify your illness through </a:t>
            </a:r>
            <a:r>
              <a:rPr lang="en-GB">
                <a:latin typeface="Arial" panose="020B0604020202020204" pitchFamily="34" charset="0"/>
                <a:cs typeface="Arial" panose="020B0604020202020204" pitchFamily="34" charset="0"/>
                <a:hlinkClick r:id="rId3" tooltip="Minerva link"/>
              </a:rPr>
              <a:t>Minerva</a:t>
            </a: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 on your return</a:t>
            </a:r>
            <a:endParaRPr lang="en-GB" altLang="en-US" sz="20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52410" y="3109362"/>
            <a:ext cx="608818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en-GB" altLang="en-US" sz="20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you’re ill for more than 7 days </a:t>
            </a:r>
            <a:br>
              <a:rPr lang="en-GB" altLang="en-US" sz="20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en-US" sz="20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 you have to miss an exam or assessment</a:t>
            </a:r>
          </a:p>
        </p:txBody>
      </p:sp>
      <p:sp>
        <p:nvSpPr>
          <p:cNvPr id="6" name="Rectangle 5"/>
          <p:cNvSpPr/>
          <p:nvPr/>
        </p:nvSpPr>
        <p:spPr>
          <a:xfrm>
            <a:off x="795542" y="4018651"/>
            <a:ext cx="6771735" cy="64633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Tell your Student Support team in your School as soon as possible and find out:</a:t>
            </a:r>
          </a:p>
        </p:txBody>
      </p:sp>
      <p:sp>
        <p:nvSpPr>
          <p:cNvPr id="10" name="Rectangle 9"/>
          <p:cNvSpPr/>
          <p:nvPr/>
        </p:nvSpPr>
        <p:spPr>
          <a:xfrm>
            <a:off x="809919" y="4644223"/>
            <a:ext cx="82135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How you report your absence</a:t>
            </a:r>
          </a:p>
        </p:txBody>
      </p:sp>
      <p:sp>
        <p:nvSpPr>
          <p:cNvPr id="7" name="Rectangle 6"/>
          <p:cNvSpPr/>
          <p:nvPr/>
        </p:nvSpPr>
        <p:spPr>
          <a:xfrm>
            <a:off x="802106" y="5085129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What support the School can offer </a:t>
            </a:r>
          </a:p>
        </p:txBody>
      </p:sp>
      <p:sp>
        <p:nvSpPr>
          <p:cNvPr id="9" name="Rectangle 8"/>
          <p:cNvSpPr/>
          <p:nvPr/>
        </p:nvSpPr>
        <p:spPr>
          <a:xfrm>
            <a:off x="795542" y="5569808"/>
            <a:ext cx="6513322" cy="646331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What documents you need to provide to certify your illness </a:t>
            </a:r>
            <a:br>
              <a:rPr lang="en-GB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023477" y="6195454"/>
            <a:ext cx="30315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Who to tell when you’re ill</a:t>
            </a:r>
            <a:endParaRPr lang="en-GB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9215920" y="1695236"/>
            <a:ext cx="2555822" cy="4078840"/>
          </a:xfrm>
          <a:prstGeom prst="rect">
            <a:avLst/>
          </a:prstGeom>
          <a:solidFill>
            <a:schemeClr val="accent3">
              <a:lumMod val="90000"/>
            </a:schemeClr>
          </a:solidFill>
          <a:ln>
            <a:solidFill>
              <a:schemeClr val="accent3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  <a:p>
            <a:pPr algn="ctr"/>
            <a:endParaRPr lang="en-GB"/>
          </a:p>
          <a:p>
            <a:pPr algn="ctr"/>
            <a:endParaRPr lang="en-GB"/>
          </a:p>
          <a:p>
            <a:pPr algn="ctr"/>
            <a:endParaRPr lang="en-GB"/>
          </a:p>
          <a:p>
            <a:pPr algn="ctr"/>
            <a:endParaRPr lang="en-GB"/>
          </a:p>
          <a:p>
            <a:pPr algn="ctr"/>
            <a:endParaRPr lang="en-GB"/>
          </a:p>
          <a:p>
            <a:pPr algn="ctr"/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to tell when you’re ill</a:t>
            </a:r>
          </a:p>
        </p:txBody>
      </p:sp>
      <p:pic>
        <p:nvPicPr>
          <p:cNvPr id="12" name="Picture 11" descr="QR code link to get more information on how to report your illnes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1039" y="1894377"/>
            <a:ext cx="2265583" cy="2265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195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10" grpId="0"/>
      <p:bldP spid="7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Before we start</a:t>
            </a:r>
          </a:p>
        </p:txBody>
      </p:sp>
      <p:pic>
        <p:nvPicPr>
          <p:cNvPr id="14" name="Picture 13" descr="Picture of navigation bar in Teams meeting showing location of Camera and Microphone buttons, and Chat and Reaction buttons.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920" y="3217617"/>
            <a:ext cx="7543800" cy="809625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809920" y="4840774"/>
            <a:ext cx="11070243" cy="132343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altLang="en-US" sz="2000">
                <a:solidFill>
                  <a:srgbClr val="000000"/>
                </a:solidFill>
                <a:latin typeface="Arial"/>
                <a:cs typeface="Arial"/>
              </a:rPr>
              <a:t>Time for questions at the end of the presentation</a:t>
            </a: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altLang="en-US" sz="2000">
                <a:solidFill>
                  <a:srgbClr val="000000"/>
                </a:solidFill>
                <a:latin typeface="Arial"/>
                <a:cs typeface="Arial"/>
              </a:rPr>
              <a:t>You’ll be asked to interact with us during the presentation – use the chat function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>
                <a:solidFill>
                  <a:srgbClr val="000000"/>
                </a:solidFill>
                <a:latin typeface="Arial"/>
                <a:cs typeface="Arial"/>
              </a:rPr>
              <a:t>Click on the weblinks or use the QR codes on the slides, or after the webinar go to our </a:t>
            </a:r>
            <a:r>
              <a:rPr lang="en-GB" sz="2000">
                <a:solidFill>
                  <a:srgbClr val="000000"/>
                </a:solidFill>
                <a:latin typeface="Arial"/>
                <a:cs typeface="Arial"/>
                <a:hlinkClick r:id="rId4"/>
              </a:rPr>
              <a:t>International Orientation Resources webpage</a:t>
            </a:r>
          </a:p>
        </p:txBody>
      </p:sp>
      <p:sp>
        <p:nvSpPr>
          <p:cNvPr id="18" name="Rectangle 17"/>
          <p:cNvSpPr/>
          <p:nvPr/>
        </p:nvSpPr>
        <p:spPr>
          <a:xfrm>
            <a:off x="809919" y="2281592"/>
            <a:ext cx="11070243" cy="40011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altLang="en-US"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 video and microphone are switched off, please use the chat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F42FB40-1AB7-982E-9099-4C5D3B7518BA}"/>
              </a:ext>
            </a:extLst>
          </p:cNvPr>
          <p:cNvSpPr/>
          <p:nvPr/>
        </p:nvSpPr>
        <p:spPr>
          <a:xfrm>
            <a:off x="1714931" y="2989638"/>
            <a:ext cx="1051087" cy="138300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6523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/>
              <a:t>The National Health Service</a:t>
            </a:r>
            <a:br>
              <a:rPr lang="en-GB"/>
            </a:br>
            <a:endParaRPr lang="en-GB"/>
          </a:p>
        </p:txBody>
      </p:sp>
      <p:sp>
        <p:nvSpPr>
          <p:cNvPr id="8" name="Rounded Rectangle 7"/>
          <p:cNvSpPr/>
          <p:nvPr/>
        </p:nvSpPr>
        <p:spPr>
          <a:xfrm>
            <a:off x="1179868" y="2133114"/>
            <a:ext cx="6243485" cy="1163791"/>
          </a:xfrm>
          <a:prstGeom prst="roundRect">
            <a:avLst/>
          </a:prstGeom>
          <a:solidFill>
            <a:srgbClr val="F6F3F0"/>
          </a:solidFill>
          <a:ln w="28575">
            <a:solidFill>
              <a:schemeClr val="accent3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institution at the heart of British culture</a:t>
            </a:r>
          </a:p>
        </p:txBody>
      </p:sp>
      <p:sp>
        <p:nvSpPr>
          <p:cNvPr id="4" name="Rounded Rectangle 5">
            <a:extLst>
              <a:ext uri="{FF2B5EF4-FFF2-40B4-BE49-F238E27FC236}">
                <a16:creationId xmlns:a16="http://schemas.microsoft.com/office/drawing/2014/main" id="{04478300-F987-0031-8F1C-9416A098C939}"/>
              </a:ext>
            </a:extLst>
          </p:cNvPr>
          <p:cNvSpPr/>
          <p:nvPr/>
        </p:nvSpPr>
        <p:spPr>
          <a:xfrm>
            <a:off x="1179869" y="3585474"/>
            <a:ext cx="6243485" cy="1169707"/>
          </a:xfrm>
          <a:prstGeom prst="roundRect">
            <a:avLst/>
          </a:prstGeom>
          <a:solidFill>
            <a:srgbClr val="F6F3F0"/>
          </a:solidFill>
          <a:ln w="28575">
            <a:solidFill>
              <a:schemeClr val="accent3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Public, government-sponsored </a:t>
            </a:r>
          </a:p>
          <a:p>
            <a:pPr algn="ctr"/>
            <a:r>
              <a:rPr lang="en-GB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universal healthcare system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179870" y="4958292"/>
            <a:ext cx="6243485" cy="1240656"/>
          </a:xfrm>
          <a:prstGeom prst="roundRect">
            <a:avLst/>
          </a:prstGeom>
          <a:solidFill>
            <a:srgbClr val="F6F3F0"/>
          </a:solidFill>
          <a:ln w="28575">
            <a:solidFill>
              <a:schemeClr val="accent3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Free access to all services for UK residents </a:t>
            </a:r>
            <a:endParaRPr lang="en-US" sz="20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35232" y="6419647"/>
            <a:ext cx="54681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Understanding healthcare and where to get help</a:t>
            </a:r>
            <a:endParaRPr lang="en-GB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Content Placeholder 4" descr="A graphic image of the NHS official logo."/>
          <p:cNvPicPr>
            <a:picLocks noGrp="1" noChangeAspect="1"/>
          </p:cNvPicPr>
          <p:nvPr>
            <p:ph idx="13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6" r="10845"/>
          <a:stretch/>
        </p:blipFill>
        <p:spPr>
          <a:xfrm>
            <a:off x="9580569" y="4601496"/>
            <a:ext cx="2503276" cy="1731143"/>
          </a:xfrm>
        </p:spPr>
      </p:pic>
    </p:spTree>
    <p:extLst>
      <p:ext uri="{BB962C8B-B14F-4D97-AF65-F5344CB8AC3E}">
        <p14:creationId xmlns:p14="http://schemas.microsoft.com/office/powerpoint/2010/main" val="2476784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 txBox="1">
            <a:spLocks noGrp="1"/>
          </p:cNvSpPr>
          <p:nvPr>
            <p:ph type="title" idx="4294967295"/>
          </p:nvPr>
        </p:nvSpPr>
        <p:spPr>
          <a:xfrm>
            <a:off x="809920" y="956029"/>
            <a:ext cx="7227593" cy="132556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Healthcare glossary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1049406" y="2281592"/>
            <a:ext cx="2398796" cy="655608"/>
          </a:xfrm>
          <a:prstGeom prst="roundRect">
            <a:avLst/>
          </a:prstGeom>
          <a:solidFill>
            <a:srgbClr val="F6F3F0"/>
          </a:solidFill>
          <a:ln w="19050">
            <a:solidFill>
              <a:schemeClr val="accent3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GP</a:t>
            </a:r>
            <a:endParaRPr lang="en-GB" sz="24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049406" y="3067298"/>
            <a:ext cx="2398796" cy="1057029"/>
          </a:xfrm>
          <a:prstGeom prst="roundRect">
            <a:avLst/>
          </a:prstGeom>
          <a:solidFill>
            <a:srgbClr val="F6F3F0"/>
          </a:solidFill>
          <a:ln w="19050">
            <a:solidFill>
              <a:schemeClr val="accent3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General</a:t>
            </a:r>
            <a:r>
              <a:rPr lang="en-GB">
                <a:solidFill>
                  <a:schemeClr val="tx1"/>
                </a:solidFill>
                <a:cs typeface="Arial"/>
              </a:rPr>
              <a:t> Practitioner,</a:t>
            </a:r>
          </a:p>
          <a:p>
            <a:pPr algn="ctr"/>
            <a:r>
              <a:rPr lang="en-GB">
                <a:solidFill>
                  <a:schemeClr val="tx1"/>
                </a:solidFill>
                <a:cs typeface="Arial"/>
              </a:rPr>
              <a:t>doctor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3805517" y="2269618"/>
            <a:ext cx="2398796" cy="655608"/>
          </a:xfrm>
          <a:prstGeom prst="roundRect">
            <a:avLst/>
          </a:prstGeom>
          <a:solidFill>
            <a:srgbClr val="F6F3F0"/>
          </a:solidFill>
          <a:ln w="19050">
            <a:solidFill>
              <a:schemeClr val="accent3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>
                <a:solidFill>
                  <a:schemeClr val="tx1"/>
                </a:solidFill>
                <a:cs typeface="Arial"/>
              </a:rPr>
              <a:t>GP </a:t>
            </a:r>
            <a:r>
              <a:rPr lang="en-GB"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Surgery</a:t>
            </a:r>
            <a:endParaRPr lang="en-GB" sz="24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3805517" y="3067297"/>
            <a:ext cx="2398796" cy="1057029"/>
          </a:xfrm>
          <a:prstGeom prst="roundRect">
            <a:avLst/>
          </a:prstGeom>
          <a:solidFill>
            <a:srgbClr val="F6F3F0"/>
          </a:solidFill>
          <a:ln w="19050">
            <a:solidFill>
              <a:schemeClr val="accent3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a GP works</a:t>
            </a:r>
          </a:p>
          <a:p>
            <a:pPr algn="ctr"/>
            <a:r>
              <a:rPr lang="en-GB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(medical centre or medical </a:t>
            </a:r>
            <a:r>
              <a:rPr lang="en-GB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r>
              <a:rPr lang="en-GB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6572514" y="2281592"/>
            <a:ext cx="2398796" cy="655608"/>
          </a:xfrm>
          <a:prstGeom prst="roundRect">
            <a:avLst/>
          </a:prstGeom>
          <a:solidFill>
            <a:srgbClr val="F6F3F0"/>
          </a:solidFill>
          <a:ln w="19050">
            <a:solidFill>
              <a:schemeClr val="accent3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UTC</a:t>
            </a:r>
            <a:endParaRPr lang="en-GB" sz="24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572515" y="3056410"/>
            <a:ext cx="2398796" cy="1057029"/>
          </a:xfrm>
          <a:prstGeom prst="roundRect">
            <a:avLst/>
          </a:prstGeom>
          <a:solidFill>
            <a:srgbClr val="F6F3F0"/>
          </a:solidFill>
          <a:ln w="19050">
            <a:solidFill>
              <a:schemeClr val="accent3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Urgent Treatment Centre</a:t>
            </a:r>
          </a:p>
          <a:p>
            <a:pPr algn="ctr"/>
            <a:r>
              <a:rPr lang="en-GB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(walk-in centre)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9339511" y="2281592"/>
            <a:ext cx="2398796" cy="655608"/>
          </a:xfrm>
          <a:prstGeom prst="roundRect">
            <a:avLst/>
          </a:prstGeom>
          <a:solidFill>
            <a:srgbClr val="F6F3F0"/>
          </a:solidFill>
          <a:ln w="19050">
            <a:solidFill>
              <a:schemeClr val="accent3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A&amp;E</a:t>
            </a:r>
            <a:endParaRPr lang="en-GB" sz="24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9339511" y="3067296"/>
            <a:ext cx="2398796" cy="1057029"/>
          </a:xfrm>
          <a:prstGeom prst="roundRect">
            <a:avLst/>
          </a:prstGeom>
          <a:solidFill>
            <a:srgbClr val="F6F3F0"/>
          </a:solidFill>
          <a:ln w="19050">
            <a:solidFill>
              <a:schemeClr val="accent3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Accident and Emergency </a:t>
            </a:r>
          </a:p>
        </p:txBody>
      </p:sp>
      <p:pic>
        <p:nvPicPr>
          <p:cNvPr id="13" name="Picture 12" descr="Urgent treatment centre with a open everyday sign"/>
          <p:cNvPicPr>
            <a:picLocks noChangeAspect="1"/>
          </p:cNvPicPr>
          <p:nvPr/>
        </p:nvPicPr>
        <p:blipFill rotWithShape="1">
          <a:blip r:embed="rId3"/>
          <a:srcRect t="5910" r="-58"/>
          <a:stretch/>
        </p:blipFill>
        <p:spPr>
          <a:xfrm>
            <a:off x="6767918" y="4270596"/>
            <a:ext cx="1611978" cy="2185842"/>
          </a:xfrm>
          <a:prstGeom prst="rect">
            <a:avLst/>
          </a:prstGeom>
        </p:spPr>
      </p:pic>
      <p:pic>
        <p:nvPicPr>
          <p:cNvPr id="21" name="Picture 20" descr="Doctor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0577" y="4269033"/>
            <a:ext cx="1568563" cy="2019050"/>
          </a:xfrm>
          <a:prstGeom prst="rect">
            <a:avLst/>
          </a:prstGeom>
        </p:spPr>
      </p:pic>
      <p:pic>
        <p:nvPicPr>
          <p:cNvPr id="22" name="Picture 21" descr="Accident and emergency department at the hospital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65225" y="4270596"/>
            <a:ext cx="2467471" cy="2169887"/>
          </a:xfrm>
          <a:prstGeom prst="rect">
            <a:avLst/>
          </a:prstGeom>
        </p:spPr>
      </p:pic>
      <p:pic>
        <p:nvPicPr>
          <p:cNvPr id="23" name="Picture 22" descr="GP surgery with an open monday to friday sig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66726" y="4274572"/>
            <a:ext cx="1515863" cy="2264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900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 noGrp="1"/>
          </p:cNvSpPr>
          <p:nvPr>
            <p:ph type="title" idx="4294967295"/>
          </p:nvPr>
        </p:nvSpPr>
        <p:spPr>
          <a:xfrm>
            <a:off x="809920" y="956029"/>
            <a:ext cx="7227593" cy="132556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Who to contact if you’re ill</a:t>
            </a:r>
          </a:p>
        </p:txBody>
      </p:sp>
      <p:pic>
        <p:nvPicPr>
          <p:cNvPr id="2" name="Picture 8" descr="Graphic design saying this:&#10;&#10;&quot;Self Care, Care for yourself at home.&quot;">
            <a:extLst>
              <a:ext uri="{FF2B5EF4-FFF2-40B4-BE49-F238E27FC236}">
                <a16:creationId xmlns:a16="http://schemas.microsoft.com/office/drawing/2014/main" id="{F130D29B-3F61-4B6D-0BCA-5A10F6808E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517" b="4213"/>
          <a:stretch/>
        </p:blipFill>
        <p:spPr>
          <a:xfrm>
            <a:off x="638471" y="2073349"/>
            <a:ext cx="1772306" cy="3742660"/>
          </a:xfrm>
          <a:prstGeom prst="rect">
            <a:avLst/>
          </a:prstGeom>
        </p:spPr>
      </p:pic>
      <p:pic>
        <p:nvPicPr>
          <p:cNvPr id="3" name="Picture 9" descr="Graphic design saying &quot;Pharmacy, local expert advice&quot;">
            <a:extLst>
              <a:ext uri="{FF2B5EF4-FFF2-40B4-BE49-F238E27FC236}">
                <a16:creationId xmlns:a16="http://schemas.microsoft.com/office/drawing/2014/main" id="{31F34AD1-1A39-347D-336E-0A064FD3CEA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3387" t="3792" r="4473" b="4625"/>
          <a:stretch/>
        </p:blipFill>
        <p:spPr>
          <a:xfrm>
            <a:off x="2509690" y="2091096"/>
            <a:ext cx="1811606" cy="3756811"/>
          </a:xfrm>
          <a:prstGeom prst="rect">
            <a:avLst/>
          </a:prstGeom>
        </p:spPr>
      </p:pic>
      <p:pic>
        <p:nvPicPr>
          <p:cNvPr id="4" name="Picture 11" descr="Graphic design saying &quot;NHS 111 non-emergency help&quot;">
            <a:extLst>
              <a:ext uri="{FF2B5EF4-FFF2-40B4-BE49-F238E27FC236}">
                <a16:creationId xmlns:a16="http://schemas.microsoft.com/office/drawing/2014/main" id="{7F074DBF-0268-5DC0-0BBB-0435BD59E19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258" b="4735"/>
          <a:stretch/>
        </p:blipFill>
        <p:spPr>
          <a:xfrm>
            <a:off x="4463414" y="2105247"/>
            <a:ext cx="1760722" cy="3710762"/>
          </a:xfrm>
          <a:prstGeom prst="rect">
            <a:avLst/>
          </a:prstGeom>
        </p:spPr>
      </p:pic>
      <p:pic>
        <p:nvPicPr>
          <p:cNvPr id="5" name="Picture 12" descr="Graphic design saying &quot;GP Advice Out of Hours: Call 111)">
            <a:extLst>
              <a:ext uri="{FF2B5EF4-FFF2-40B4-BE49-F238E27FC236}">
                <a16:creationId xmlns:a16="http://schemas.microsoft.com/office/drawing/2014/main" id="{90C22507-2635-3927-D19D-F600D23F118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400" t="4245" r="3223" b="5006"/>
          <a:stretch/>
        </p:blipFill>
        <p:spPr>
          <a:xfrm>
            <a:off x="6323049" y="2115878"/>
            <a:ext cx="1672635" cy="3710763"/>
          </a:xfrm>
          <a:prstGeom prst="rect">
            <a:avLst/>
          </a:prstGeom>
        </p:spPr>
      </p:pic>
      <p:pic>
        <p:nvPicPr>
          <p:cNvPr id="6" name="Picture 16" descr="Graphic design saying &quot;UTC Urgent Treatment Centres&quot;">
            <a:extLst>
              <a:ext uri="{FF2B5EF4-FFF2-40B4-BE49-F238E27FC236}">
                <a16:creationId xmlns:a16="http://schemas.microsoft.com/office/drawing/2014/main" id="{4FC578DA-79D5-AE25-E6FC-777CD35D74C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4999" b="3474"/>
          <a:stretch/>
        </p:blipFill>
        <p:spPr>
          <a:xfrm>
            <a:off x="8112434" y="2115878"/>
            <a:ext cx="1737555" cy="3710764"/>
          </a:xfrm>
          <a:prstGeom prst="rect">
            <a:avLst/>
          </a:prstGeom>
        </p:spPr>
      </p:pic>
      <p:pic>
        <p:nvPicPr>
          <p:cNvPr id="7" name="Picture 17" descr="Graphic design saying &quot;A&amp;E or 999 for emergencies only&quot;">
            <a:extLst>
              <a:ext uri="{FF2B5EF4-FFF2-40B4-BE49-F238E27FC236}">
                <a16:creationId xmlns:a16="http://schemas.microsoft.com/office/drawing/2014/main" id="{0326E07B-72F1-DF36-AB71-0DE73B26EDB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812" t="5216" r="-1812" b="3514"/>
          <a:stretch/>
        </p:blipFill>
        <p:spPr>
          <a:xfrm>
            <a:off x="10030736" y="2126512"/>
            <a:ext cx="1760722" cy="373202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323294" y="6301817"/>
            <a:ext cx="54681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>
                <a:latin typeface="Arial" panose="020B0604020202020204" pitchFamily="34" charset="0"/>
                <a:cs typeface="Arial" panose="020B0604020202020204" pitchFamily="34" charset="0"/>
                <a:hlinkClick r:id="rId9"/>
              </a:rPr>
              <a:t>Understanding healthcare and where to get help</a:t>
            </a:r>
            <a:endParaRPr lang="en-GB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1276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 noGrp="1"/>
          </p:cNvSpPr>
          <p:nvPr>
            <p:ph type="title" idx="4294967295"/>
          </p:nvPr>
        </p:nvSpPr>
        <p:spPr>
          <a:xfrm>
            <a:off x="809920" y="956029"/>
            <a:ext cx="7227593" cy="132556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kumimoji="0" lang="en-GB" sz="44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Healthcare and your visa</a:t>
            </a:r>
            <a:br>
              <a:rPr kumimoji="0" lang="en-GB" sz="44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>
                <a:solidFill>
                  <a:srgbClr val="2D2A2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Visa for </a:t>
            </a:r>
            <a:r>
              <a:rPr lang="en-GB" sz="2400" u="sng">
                <a:solidFill>
                  <a:srgbClr val="2D2A2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less than</a:t>
            </a:r>
            <a:r>
              <a:rPr lang="en-GB" sz="2400">
                <a:solidFill>
                  <a:srgbClr val="2D2A2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6 months</a:t>
            </a:r>
            <a:br>
              <a:rPr lang="en-GB" sz="2400">
                <a:solidFill>
                  <a:srgbClr val="2D2A2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endParaRPr kumimoji="0" lang="en-GB" sz="44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09920" y="2398901"/>
            <a:ext cx="686400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altLang="en-US"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You’ll be able to see a GP and receive </a:t>
            </a:r>
            <a:br>
              <a:rPr lang="en-GB" altLang="en-US"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en-US"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A&amp;E treatment for free</a:t>
            </a:r>
          </a:p>
        </p:txBody>
      </p:sp>
      <p:sp>
        <p:nvSpPr>
          <p:cNvPr id="2" name="Rectangle 1"/>
          <p:cNvSpPr/>
          <p:nvPr/>
        </p:nvSpPr>
        <p:spPr>
          <a:xfrm>
            <a:off x="818991" y="2608026"/>
            <a:ext cx="6604000" cy="1015663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GB" altLang="en-US" sz="20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GB" altLang="en-US" sz="20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altLang="en-US"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Specialist appointments, hospital stays are not free</a:t>
            </a:r>
          </a:p>
        </p:txBody>
      </p:sp>
      <p:sp>
        <p:nvSpPr>
          <p:cNvPr id="3" name="Rectangle 2"/>
          <p:cNvSpPr/>
          <p:nvPr/>
        </p:nvSpPr>
        <p:spPr>
          <a:xfrm>
            <a:off x="800681" y="3499132"/>
            <a:ext cx="7066129" cy="707886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GB" altLang="en-US" sz="20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altLang="en-US"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Dental treatment is not free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2A460AC-1EBE-6F69-2205-A32D734AC7F1}"/>
              </a:ext>
            </a:extLst>
          </p:cNvPr>
          <p:cNvSpPr/>
          <p:nvPr/>
        </p:nvSpPr>
        <p:spPr>
          <a:xfrm>
            <a:off x="810392" y="4430757"/>
            <a:ext cx="6222999" cy="707886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altLang="en-US"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is important to have medical insurance to cover you for any treatment that you need to pay for</a:t>
            </a:r>
          </a:p>
        </p:txBody>
      </p:sp>
      <p:sp>
        <p:nvSpPr>
          <p:cNvPr id="4" name="Rectangle 3"/>
          <p:cNvSpPr/>
          <p:nvPr/>
        </p:nvSpPr>
        <p:spPr>
          <a:xfrm>
            <a:off x="821278" y="5339714"/>
            <a:ext cx="6776356" cy="40011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altLang="en-US"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You’ll need to pay for all medications bought in the UK</a:t>
            </a:r>
          </a:p>
        </p:txBody>
      </p:sp>
      <p:sp>
        <p:nvSpPr>
          <p:cNvPr id="5" name="Rectangle 4"/>
          <p:cNvSpPr/>
          <p:nvPr/>
        </p:nvSpPr>
        <p:spPr>
          <a:xfrm>
            <a:off x="824589" y="5849955"/>
            <a:ext cx="6941274" cy="707886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altLang="en-US"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you’re a student from the EU, </a:t>
            </a:r>
            <a:br>
              <a:rPr lang="en-GB" altLang="en-US" sz="20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en-US"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can still use a valid EHIC to access healthcare</a:t>
            </a:r>
          </a:p>
        </p:txBody>
      </p:sp>
      <p:sp>
        <p:nvSpPr>
          <p:cNvPr id="9" name="Rectangle 8"/>
          <p:cNvSpPr/>
          <p:nvPr/>
        </p:nvSpPr>
        <p:spPr>
          <a:xfrm>
            <a:off x="7424666" y="6332639"/>
            <a:ext cx="45320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Healthcare and your immigration status</a:t>
            </a:r>
            <a:endParaRPr lang="en-GB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226806" y="2000035"/>
            <a:ext cx="2555822" cy="3990899"/>
          </a:xfrm>
          <a:prstGeom prst="rect">
            <a:avLst/>
          </a:prstGeom>
          <a:solidFill>
            <a:schemeClr val="accent3">
              <a:lumMod val="90000"/>
            </a:schemeClr>
          </a:solidFill>
          <a:ln>
            <a:solidFill>
              <a:schemeClr val="accent3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Healthcare webpages</a:t>
            </a:r>
          </a:p>
        </p:txBody>
      </p:sp>
      <p:pic>
        <p:nvPicPr>
          <p:cNvPr id="6" name="Picture 5" descr="QR code link to wesbite with more information about healthcare for student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7647" y="2425768"/>
            <a:ext cx="2160563" cy="2160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736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" grpId="0"/>
      <p:bldP spid="3" grpId="0"/>
      <p:bldP spid="7" grpId="0"/>
      <p:bldP spid="4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 noGrp="1"/>
          </p:cNvSpPr>
          <p:nvPr>
            <p:ph type="title" idx="4294967295"/>
          </p:nvPr>
        </p:nvSpPr>
        <p:spPr>
          <a:xfrm>
            <a:off x="809920" y="956029"/>
            <a:ext cx="7227593" cy="132556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kumimoji="0" lang="en-GB" sz="44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Healthcare and your visa</a:t>
            </a:r>
            <a:br>
              <a:rPr kumimoji="0" lang="en-GB" sz="44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800">
                <a:solidFill>
                  <a:srgbClr val="2D2A2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Visa for </a:t>
            </a:r>
            <a:r>
              <a:rPr lang="en-GB" sz="2800" u="sng">
                <a:solidFill>
                  <a:srgbClr val="2D2A2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more than</a:t>
            </a:r>
            <a:r>
              <a:rPr lang="en-GB" sz="2800">
                <a:solidFill>
                  <a:srgbClr val="2D2A2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6 months</a:t>
            </a:r>
            <a:br>
              <a:rPr lang="en-GB" sz="2800">
                <a:solidFill>
                  <a:srgbClr val="2D2A2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endParaRPr kumimoji="0" lang="en-GB" sz="44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09921" y="2836021"/>
            <a:ext cx="6599872" cy="178510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200">
                <a:latin typeface="Arial" panose="020B0604020202020204" pitchFamily="34" charset="0"/>
                <a:cs typeface="Arial" panose="020B0604020202020204" pitchFamily="34" charset="0"/>
              </a:rPr>
              <a:t>The Immigration Health Surcharge entitles you to receive free health services under the NHS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200">
                <a:latin typeface="Arial" panose="020B0604020202020204" pitchFamily="34" charset="0"/>
                <a:cs typeface="Arial" panose="020B0604020202020204" pitchFamily="34" charset="0"/>
              </a:rPr>
              <a:t>You’ll still need to pay for your medications and dental treatment</a:t>
            </a:r>
          </a:p>
        </p:txBody>
      </p:sp>
      <p:sp>
        <p:nvSpPr>
          <p:cNvPr id="2" name="Rectangle 1"/>
          <p:cNvSpPr/>
          <p:nvPr/>
        </p:nvSpPr>
        <p:spPr>
          <a:xfrm>
            <a:off x="809920" y="4778088"/>
            <a:ext cx="1098670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200">
                <a:latin typeface="Arial" panose="020B0604020202020204" pitchFamily="34" charset="0"/>
                <a:cs typeface="Arial" panose="020B0604020202020204" pitchFamily="34" charset="0"/>
              </a:rPr>
              <a:t>If you paid the Immigration Health Surcharge (IHS) and you’re a student from the EU or Switzerland with a valid EHIC card, you can apply for a refund (‘reimbursement’) of your IHS provided you don’t do any paid work whilst in the UK.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7424666" y="6332639"/>
            <a:ext cx="45320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Healthcare and your immigration status</a:t>
            </a:r>
            <a:endParaRPr lang="en-GB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2" descr="A graphic image of the NHS (National Health Service).">
            <a:extLst>
              <a:ext uri="{FF2B5EF4-FFF2-40B4-BE49-F238E27FC236}">
                <a16:creationId xmlns:a16="http://schemas.microsoft.com/office/drawing/2014/main" id="{6226AEEF-C582-EE37-4D73-4C9103CDCD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7614" y="2079912"/>
            <a:ext cx="2856007" cy="1576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756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809920" y="956029"/>
            <a:ext cx="7716404" cy="132556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What your GP can help with</a:t>
            </a:r>
          </a:p>
        </p:txBody>
      </p:sp>
      <p:sp>
        <p:nvSpPr>
          <p:cNvPr id="5" name="Rectangle 4"/>
          <p:cNvSpPr/>
          <p:nvPr/>
        </p:nvSpPr>
        <p:spPr>
          <a:xfrm>
            <a:off x="601372" y="2031124"/>
            <a:ext cx="85586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General practitioners (GPs) can: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09919" y="2658740"/>
            <a:ext cx="53890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Treat all common, short-term medical conditions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09919" y="3066818"/>
            <a:ext cx="7018628" cy="64633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Prescribe medicines that you can’t buy in a shop (</a:t>
            </a:r>
            <a:r>
              <a:rPr lang="en-US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over the counter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) </a:t>
            </a:r>
          </a:p>
        </p:txBody>
      </p:sp>
      <p:sp>
        <p:nvSpPr>
          <p:cNvPr id="9" name="Rectangle 8"/>
          <p:cNvSpPr/>
          <p:nvPr/>
        </p:nvSpPr>
        <p:spPr>
          <a:xfrm>
            <a:off x="809919" y="3729139"/>
            <a:ext cx="70186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Monitor your condition/s and wellbeing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09919" y="4157395"/>
            <a:ext cx="70186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Offer advice on maintaining a healthy lifestyle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09919" y="4610343"/>
            <a:ext cx="6096000" cy="369332"/>
          </a:xfrm>
          <a:prstGeom prst="rect">
            <a:avLst/>
          </a:prstGeom>
        </p:spPr>
        <p:txBody>
          <a:bodyPr lIns="91440" tIns="45720" rIns="91440" bIns="4572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Arrange additional tests (blood tests, for example)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09919" y="5063291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Refer patients to hospitals and other medical services for urgent and specialist treatment  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40810" y="5762347"/>
            <a:ext cx="6065109" cy="36933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Support you with your mental health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82"/>
          <a:stretch/>
        </p:blipFill>
        <p:spPr>
          <a:xfrm>
            <a:off x="8037513" y="2356606"/>
            <a:ext cx="3518527" cy="3731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686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6" grpId="0"/>
      <p:bldP spid="9" grpId="0"/>
      <p:bldP spid="10" grpId="0"/>
      <p:bldP spid="12" grpId="0"/>
      <p:bldP spid="8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 txBox="1">
            <a:spLocks noGrp="1"/>
          </p:cNvSpPr>
          <p:nvPr>
            <p:ph type="title" idx="4294967295"/>
          </p:nvPr>
        </p:nvSpPr>
        <p:spPr>
          <a:xfrm>
            <a:off x="861407" y="945732"/>
            <a:ext cx="7227593" cy="76950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Find a local GP </a:t>
            </a: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8D4D0A1A-019E-6A70-E4AD-4B1B3820B290}"/>
              </a:ext>
            </a:extLst>
          </p:cNvPr>
          <p:cNvSpPr txBox="1">
            <a:spLocks/>
          </p:cNvSpPr>
          <p:nvPr/>
        </p:nvSpPr>
        <p:spPr>
          <a:xfrm>
            <a:off x="949616" y="2120568"/>
            <a:ext cx="6061576" cy="9548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tabLst/>
              <a:defRPr sz="2400" b="0" i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tabLst/>
              <a:defRPr sz="1600" b="1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tabLst/>
              <a:defRPr sz="16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3663" indent="-936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/>
              <a:defRPr sz="16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975" indent="-873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/>
              <a:defRPr sz="16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Register with a local GP as soon as possible, even if you plan to continue using a medical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service in your home country</a:t>
            </a:r>
            <a:r>
              <a:rPr lang="en-US" sz="220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8D4D0A1A-019E-6A70-E4AD-4B1B3820B290}"/>
              </a:ext>
            </a:extLst>
          </p:cNvPr>
          <p:cNvSpPr txBox="1">
            <a:spLocks/>
          </p:cNvSpPr>
          <p:nvPr/>
        </p:nvSpPr>
        <p:spPr>
          <a:xfrm>
            <a:off x="1000440" y="3197522"/>
            <a:ext cx="6010751" cy="105777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tabLst/>
              <a:defRPr sz="2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tabLst/>
              <a:defRPr sz="2000" b="1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tabLst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tabLst/>
              <a:defRPr sz="16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tabLst/>
              <a:defRPr sz="16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Find a local GP surgery 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near your accommodation or near campus. </a:t>
            </a:r>
          </a:p>
        </p:txBody>
      </p:sp>
      <p:sp>
        <p:nvSpPr>
          <p:cNvPr id="17" name="Rectangle 16"/>
          <p:cNvSpPr/>
          <p:nvPr/>
        </p:nvSpPr>
        <p:spPr>
          <a:xfrm>
            <a:off x="949615" y="4080249"/>
            <a:ext cx="5687408" cy="224676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GB" sz="2000" b="1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Leeds Student Medical Practice</a:t>
            </a: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 is the nearest </a:t>
            </a:r>
            <a:r>
              <a:rPr lang="en-GB" sz="20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GP surgery to campus. </a:t>
            </a:r>
            <a:br>
              <a:rPr lang="en-GB" sz="20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</a:br>
            <a:endParaRPr lang="en-GB" sz="2000"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  <a:p>
            <a:r>
              <a:rPr lang="en-GB" sz="20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This surgery can register students who live within specific areas of Leeds. If you live outside these areas, you'll need to register with a surgery nearer your accommodation.</a:t>
            </a:r>
            <a:endParaRPr lang="en-US" sz="2000"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8037513" y="6171386"/>
            <a:ext cx="40959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Register with a doctor and a dentist</a:t>
            </a:r>
            <a:endParaRPr lang="en-GB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04261" y="2225135"/>
            <a:ext cx="3520611" cy="3905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42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theme/theme1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FEFFFF"/>
      </a:lt2>
      <a:accent1>
        <a:srgbClr val="FF610A"/>
      </a:accent1>
      <a:accent2>
        <a:srgbClr val="FFF0E2"/>
      </a:accent2>
      <a:accent3>
        <a:srgbClr val="9CEDFF"/>
      </a:accent3>
      <a:accent4>
        <a:srgbClr val="EAEAEA"/>
      </a:accent4>
      <a:accent5>
        <a:srgbClr val="D5D5D5"/>
      </a:accent5>
      <a:accent6>
        <a:srgbClr val="C0C0C0"/>
      </a:accent6>
      <a:hlink>
        <a:srgbClr val="0037FB"/>
      </a:hlink>
      <a:folHlink>
        <a:srgbClr val="002234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6E0A73BF23260498FB956A3F2857341" ma:contentTypeVersion="19" ma:contentTypeDescription="Create a new document." ma:contentTypeScope="" ma:versionID="d60ffb2860ddb007726ea967b5456cb9">
  <xsd:schema xmlns:xsd="http://www.w3.org/2001/XMLSchema" xmlns:xs="http://www.w3.org/2001/XMLSchema" xmlns:p="http://schemas.microsoft.com/office/2006/metadata/properties" xmlns:ns2="26a40760-a18b-4c23-8731-54ad71238559" xmlns:ns3="b207b05a-4463-4a74-aa48-267cd44e53b2" targetNamespace="http://schemas.microsoft.com/office/2006/metadata/properties" ma:root="true" ma:fieldsID="8cc24a98389015a22a42f789ec7a7b78" ns2:_="" ns3:_="">
    <xsd:import namespace="26a40760-a18b-4c23-8731-54ad71238559"/>
    <xsd:import namespace="b207b05a-4463-4a74-aa48-267cd44e53b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_Flow_SignoffStatu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6a40760-a18b-4c23-8731-54ad7123855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_Flow_SignoffStatus" ma:index="21" nillable="true" ma:displayName="Sign-off status" ma:internalName="Sign_x002d_off_x0020_status">
      <xsd:simpleType>
        <xsd:restriction base="dms:Text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b3a19cb6-1b10-4512-a12b-f76e45842a2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207b05a-4463-4a74-aa48-267cd44e53b2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f378a099-9d03-4745-9ef9-ff1f438c7f89}" ma:internalName="TaxCatchAll" ma:showField="CatchAllData" ma:web="b207b05a-4463-4a74-aa48-267cd44e53b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207b05a-4463-4a74-aa48-267cd44e53b2" xsi:nil="true"/>
    <_Flow_SignoffStatus xmlns="26a40760-a18b-4c23-8731-54ad71238559" xsi:nil="true"/>
    <lcf76f155ced4ddcb4097134ff3c332f xmlns="26a40760-a18b-4c23-8731-54ad71238559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E649668-BE2F-4C06-99C6-67BD5B504962}">
  <ds:schemaRefs>
    <ds:schemaRef ds:uri="26a40760-a18b-4c23-8731-54ad71238559"/>
    <ds:schemaRef ds:uri="b207b05a-4463-4a74-aa48-267cd44e53b2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723D551F-CBC1-4F8C-9FF0-924E6404A74F}">
  <ds:schemaRefs>
    <ds:schemaRef ds:uri="26a40760-a18b-4c23-8731-54ad71238559"/>
    <ds:schemaRef ds:uri="b207b05a-4463-4a74-aa48-267cd44e53b2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F642810B-C6A2-4A13-8F40-A1946FA4EFC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14</Slides>
  <Notes>14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Healthcare and  Wellbeing</vt:lpstr>
      <vt:lpstr>Before we start</vt:lpstr>
      <vt:lpstr>The National Health Service </vt:lpstr>
      <vt:lpstr>Healthcare glossary</vt:lpstr>
      <vt:lpstr>Who to contact if you’re ill</vt:lpstr>
      <vt:lpstr>Healthcare and your visa Visa for less than 6 months </vt:lpstr>
      <vt:lpstr>Healthcare and your visa Visa for more than 6 months </vt:lpstr>
      <vt:lpstr>What your GP can help with</vt:lpstr>
      <vt:lpstr>Find a local GP </vt:lpstr>
      <vt:lpstr>Register with a GP surgery</vt:lpstr>
      <vt:lpstr>GP appointments  What to expect</vt:lpstr>
      <vt:lpstr>Dental care and your visa </vt:lpstr>
      <vt:lpstr>Comparing NHS and Private Dental care</vt:lpstr>
      <vt:lpstr>Who to tell when you’re ill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Casey Dickinson</dc:creator>
  <cp:revision>12</cp:revision>
  <dcterms:created xsi:type="dcterms:W3CDTF">2017-03-28T10:31:45Z</dcterms:created>
  <dcterms:modified xsi:type="dcterms:W3CDTF">2024-09-03T09:47:54Z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0x010100E6E0A73BF23260498FB956A3F2857341</vt:lpwstr>
  </property>
  <property fmtid="{D5CDD505-2E9C-101B-9397-08002B2CF9AE}" pid="3" name="MediaServiceImageTags">
    <vt:lpwstr/>
  </property>
</Properties>
</file>