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1E_9D168E6D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91" r:id="rId5"/>
    <p:sldId id="277" r:id="rId6"/>
    <p:sldId id="289" r:id="rId7"/>
    <p:sldId id="280" r:id="rId8"/>
    <p:sldId id="282" r:id="rId9"/>
    <p:sldId id="283" r:id="rId10"/>
    <p:sldId id="284" r:id="rId11"/>
    <p:sldId id="285" r:id="rId12"/>
    <p:sldId id="286" r:id="rId13"/>
    <p:sldId id="287" r:id="rId14"/>
    <p:sldId id="292" r:id="rId15"/>
    <p:sldId id="288" r:id="rId16"/>
    <p:sldId id="272" r:id="rId17"/>
    <p:sldId id="273" r:id="rId18"/>
    <p:sldId id="278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376877-B2C2-1041-61BB-9ECA8C7144DC}" name="Katy Lovelace" initials="KL" userId="S::diskgr1@leeds.ac.uk::c5b66831-b1a1-4978-b15f-c2457efecc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A4972D-CFA1-F45D-887B-524DA6CD7747}" v="16" dt="2024-09-03T09:33:29.126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11E_9D168E6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F1393F-E9F7-42AB-8C2F-0DF0AE68FAD3}" authorId="{EA376877-B2C2-1041-61BB-9ECA8C7144DC}" status="resolved" created="2024-08-05T14:44:22.21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35501165" sldId="286"/>
      <ac:spMk id="3" creationId="{7CC222EB-59F5-C5DB-56E6-5C62199336BE}"/>
    </ac:deMkLst>
    <p188:txBody>
      <a:bodyPr/>
      <a:lstStyle/>
      <a:p>
        <a:r>
          <a:rPr lang="en-US"/>
          <a:t>Repetition from previous slide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8D59F-84DF-0C4A-A564-05F3AC6AA4FC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607B-BC83-1C44-A501-8F981FF4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461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364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599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>
                <a:cs typeface="+mn-lt"/>
              </a:rPr>
            </a:br>
            <a:endParaRPr lang="en-US"/>
          </a:p>
          <a:p>
            <a:endParaRPr lang="en-GB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779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84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188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601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sngStrike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72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3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425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226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213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533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232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buFont typeface="Symbo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Symbo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20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1728-5B6D-41B2-A57D-C0653C971DA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52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4506FB-8C9B-2A91-B496-3059E67E6B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28" y="908664"/>
            <a:ext cx="5760672" cy="180025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28" y="3248978"/>
            <a:ext cx="5760672" cy="306035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C4818BB-8337-FFEE-A6BB-184FDB6BE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13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28" y="818652"/>
            <a:ext cx="4320504" cy="11701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916" y="818651"/>
            <a:ext cx="5760672" cy="54906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328" y="2708916"/>
            <a:ext cx="4320504" cy="3600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18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78F2D-45C9-16DA-3423-8477D8C459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283D3C-78EB-6DE0-072A-372628BC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818652"/>
            <a:ext cx="4320504" cy="11701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C3CB477-D4AE-A9C4-2A41-05E577AF0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328" y="2708916"/>
            <a:ext cx="4320504" cy="3600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8A1969-8F81-EADF-7316-0D8B4BA375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7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A6936B-F262-3F11-75AD-050EAB9F94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3906421-9D62-F47D-FA35-BA1F8061757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3429000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8E3467-AA2D-199D-73E9-332C4A724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8" y="818652"/>
            <a:ext cx="4320504" cy="11701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63860D1-0CDB-3BE7-EC95-0686A8FBA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328" y="2708916"/>
            <a:ext cx="4320504" cy="3600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31B3DBD-9DBE-B604-FA9E-127F47B6B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4506FB-8C9B-2A91-B496-3059E67E6B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28" y="908664"/>
            <a:ext cx="5040576" cy="180025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28" y="3248978"/>
            <a:ext cx="5040576" cy="306035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C4818BB-8337-FFEE-A6BB-184FDB6BE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855E361-6BF2-AAE7-F0C3-5246FAF91CF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86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789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4D61D1-7F7D-7185-9712-DEFFDA6D0E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2C7062E-0A41-6272-4818-89EFF9B186A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976336" y="0"/>
            <a:ext cx="3215664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CE7E68-FE6E-D678-2C07-60862F461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1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1239" y="1268713"/>
            <a:ext cx="7200840" cy="28737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691" y="4869169"/>
            <a:ext cx="7213388" cy="14401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75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530919-CE1F-B641-7283-BDF94A9556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1239" y="1268713"/>
            <a:ext cx="7200840" cy="28737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691" y="4869169"/>
            <a:ext cx="7213388" cy="14401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F22AE70-AA1F-08F4-CC62-521976E12E6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976384" y="0"/>
            <a:ext cx="3215616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23CA2A-2BDE-652D-E3DA-90081141F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1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0" y="1268263"/>
            <a:ext cx="7919720" cy="7098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0360" y="2708904"/>
            <a:ext cx="5035556" cy="360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708904"/>
            <a:ext cx="5035556" cy="360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800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31" y="2348838"/>
            <a:ext cx="5040589" cy="7038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03" y="2348838"/>
            <a:ext cx="5040589" cy="7038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BD4AC8-EE86-66E4-3646-DCE7BF03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" y="1268263"/>
            <a:ext cx="7919720" cy="7098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19E811-96F8-9B5D-034D-6B801935292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40360" y="3423418"/>
            <a:ext cx="5035556" cy="28859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82B8EB9-C43A-FE87-AED3-68989D699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423418"/>
            <a:ext cx="5035556" cy="28859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85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32" y="1268712"/>
            <a:ext cx="7919720" cy="7098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498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0360" y="908664"/>
            <a:ext cx="7919720" cy="1080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360" y="2719705"/>
            <a:ext cx="791972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913541E-E411-411F-8CC3-6D56FF94E51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40360" y="247956"/>
            <a:ext cx="1435064" cy="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9" r:id="rId4"/>
    <p:sldLayoutId id="2147483651" r:id="rId5"/>
    <p:sldLayoutId id="2147483660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8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info/1000121/fraud-phishing-scams-dont-lose-your-money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jpeg"/><Relationship Id="rId5" Type="http://schemas.openxmlformats.org/officeDocument/2006/relationships/hyperlink" Target="https://quiz.takefive-stopfraud.org.uk/" TargetMode="External"/><Relationship Id="rId4" Type="http://schemas.openxmlformats.org/officeDocument/2006/relationships/hyperlink" Target="https://www.takefive-stopfraud.org.uk/scamtest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vlicensing.co.uk/info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costofliving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linkto.leeds.ac.uk/?q=money" TargetMode="External"/><Relationship Id="rId5" Type="http://schemas.openxmlformats.org/officeDocument/2006/relationships/hyperlink" Target="https://engage.luu.org.uk/guides/article/JB9/how-should-i-budget" TargetMode="External"/><Relationship Id="rId4" Type="http://schemas.openxmlformats.org/officeDocument/2006/relationships/hyperlink" Target="https://engage.luu.org.uk/guides/article/JRY/how-can-i-save-mone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advice@luu.leeds.ac.u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luu.org.uk/help-support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s.leeds.ac.uk/askingforhelp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mailto:studentinfo@leeds.ac.u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forms.office.com/e/zU8Urpe6PC" TargetMode="External"/><Relationship Id="rId5" Type="http://schemas.openxmlformats.org/officeDocument/2006/relationships/hyperlink" Target="https://students.leeds.ac.uk/orientation" TargetMode="External"/><Relationship Id="rId4" Type="http://schemas.openxmlformats.org/officeDocument/2006/relationships/hyperlink" Target="https://students.leeds.ac.uk/askingforhel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info/1000121/fraud-phishing-scams-dont-lose-your-mone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students.leeds.ac.uk/internationalstudentoffic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hocallsme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students.leeds.ac.uk/info/1000080/prepare-for-leeds/1629/your-accommod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.leeds.ac.uk/howtopa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rtandsupport.leeds.ac.uk/support/category/blackmail-extortion-and-frau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actionfraud.police.uk/" TargetMode="External"/><Relationship Id="rId5" Type="http://schemas.openxmlformats.org/officeDocument/2006/relationships/hyperlink" Target="https://www.police.uk/pu/contact-us/" TargetMode="External"/><Relationship Id="rId4" Type="http://schemas.openxmlformats.org/officeDocument/2006/relationships/hyperlink" Target="https://students.leeds.ac.uk/internationalstudentoffic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E_9D168E6D.xml"/><Relationship Id="rId7" Type="http://schemas.openxmlformats.org/officeDocument/2006/relationships/hyperlink" Target="https://www.actionfraud.police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reportandsupport.leeds.ac.uk/support/category/blackmail-extortion-and-fraud" TargetMode="External"/><Relationship Id="rId5" Type="http://schemas.openxmlformats.org/officeDocument/2006/relationships/hyperlink" Target="https://it.leeds.ac.uk/it?id=kb_article_view&amp;table=kb_knowledge&amp;sys_kb_id=b79585e11b4b31104d79b455464bcb32&amp;spa=1" TargetMode="External"/><Relationship Id="rId4" Type="http://schemas.openxmlformats.org/officeDocument/2006/relationships/hyperlink" Target="https://www.police.uk/pu/contact-u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DF09-D5C8-0574-592D-5282F3BD9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448" y="2150093"/>
            <a:ext cx="6735409" cy="2205517"/>
          </a:xfrm>
        </p:spPr>
        <p:txBody>
          <a:bodyPr>
            <a:normAutofit/>
          </a:bodyPr>
          <a:lstStyle/>
          <a:p>
            <a:r>
              <a:rPr lang="en-US" sz="7200">
                <a:latin typeface="Arial"/>
                <a:cs typeface="Arial"/>
              </a:rPr>
              <a:t>Fraud and scams  </a:t>
            </a:r>
          </a:p>
        </p:txBody>
      </p:sp>
    </p:spTree>
    <p:extLst>
      <p:ext uri="{BB962C8B-B14F-4D97-AF65-F5344CB8AC3E}">
        <p14:creationId xmlns:p14="http://schemas.microsoft.com/office/powerpoint/2010/main" val="3129041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66FE7-C875-0654-A450-75BEE5A2D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795" y="1123618"/>
            <a:ext cx="870846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Fraud and scams: resources</a:t>
            </a:r>
            <a:endParaRPr lang="en-US" sz="44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328AA-5AC8-9733-7A1E-35B5F0E12BCA}"/>
              </a:ext>
            </a:extLst>
          </p:cNvPr>
          <p:cNvSpPr txBox="1"/>
          <p:nvPr/>
        </p:nvSpPr>
        <p:spPr>
          <a:xfrm>
            <a:off x="957532" y="2452778"/>
            <a:ext cx="6179388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/>
                <a:ea typeface="+mn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Fraud, phishing and scams</a:t>
            </a:r>
            <a:endParaRPr lang="en-US" sz="2400" dirty="0">
              <a:solidFill>
                <a:srgbClr val="002060"/>
              </a:solidFill>
              <a:latin typeface="Arial"/>
              <a:ea typeface="+mn-lt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Scam quiz 1</a:t>
            </a: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Scam quiz 2</a:t>
            </a: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>
              <a:latin typeface="Arial"/>
              <a:cs typeface="Arial"/>
            </a:endParaRPr>
          </a:p>
        </p:txBody>
      </p:sp>
      <p:pic>
        <p:nvPicPr>
          <p:cNvPr id="3" name="Picture 2" descr="A person typing on a keyboard&#10;&#10;Description automatically generated">
            <a:extLst>
              <a:ext uri="{FF2B5EF4-FFF2-40B4-BE49-F238E27FC236}">
                <a16:creationId xmlns:a16="http://schemas.microsoft.com/office/drawing/2014/main" id="{D2627A46-97BF-7F68-783C-1ECD744FB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162" y="2929566"/>
            <a:ext cx="4365865" cy="21778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339F66-F0FE-346B-DEA7-D01CC8255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38581" y="5094699"/>
            <a:ext cx="4372339" cy="1091287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qr code with black squares&#10;&#10;Description automatically generated">
            <a:extLst>
              <a:ext uri="{FF2B5EF4-FFF2-40B4-BE49-F238E27FC236}">
                <a16:creationId xmlns:a16="http://schemas.microsoft.com/office/drawing/2014/main" id="{9C6A4472-4014-B2B0-15D1-035DB4758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1134" y="4264594"/>
            <a:ext cx="1755656" cy="17074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F37E17-41B8-FAF0-3874-8A50EEBFA0A5}"/>
              </a:ext>
            </a:extLst>
          </p:cNvPr>
          <p:cNvSpPr txBox="1"/>
          <p:nvPr/>
        </p:nvSpPr>
        <p:spPr>
          <a:xfrm>
            <a:off x="9095118" y="6320287"/>
            <a:ext cx="34045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Fraud, phishing and scams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37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DF09-D5C8-0574-592D-5282F3BD9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448" y="2150093"/>
            <a:ext cx="6735409" cy="2205517"/>
          </a:xfrm>
        </p:spPr>
        <p:txBody>
          <a:bodyPr>
            <a:normAutofit/>
          </a:bodyPr>
          <a:lstStyle/>
          <a:p>
            <a:r>
              <a:rPr lang="en-US" sz="7200">
                <a:latin typeface="Arial"/>
                <a:cs typeface="Arial"/>
              </a:rPr>
              <a:t>Managing your money  </a:t>
            </a:r>
          </a:p>
        </p:txBody>
      </p:sp>
    </p:spTree>
    <p:extLst>
      <p:ext uri="{BB962C8B-B14F-4D97-AF65-F5344CB8AC3E}">
        <p14:creationId xmlns:p14="http://schemas.microsoft.com/office/powerpoint/2010/main" val="4250460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66FE7-C875-0654-A450-75BEE5A2D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795" y="1123618"/>
            <a:ext cx="7227594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TV </a:t>
            </a:r>
            <a:r>
              <a:rPr lang="en-US" err="1">
                <a:solidFill>
                  <a:srgbClr val="000000"/>
                </a:solidFill>
                <a:latin typeface="Arial"/>
                <a:cs typeface="Arial"/>
              </a:rPr>
              <a:t>licence</a:t>
            </a:r>
            <a:endParaRPr lang="en-US" sz="440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2FF6E-43E1-704B-46E7-A138A214D49E}"/>
              </a:ext>
            </a:extLst>
          </p:cNvPr>
          <p:cNvSpPr txBox="1"/>
          <p:nvPr/>
        </p:nvSpPr>
        <p:spPr>
          <a:xfrm>
            <a:off x="598099" y="2150853"/>
            <a:ext cx="11225841" cy="36625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In the UK, you need to pay for a TV </a:t>
            </a:r>
            <a:r>
              <a:rPr lang="en-US" sz="2400" err="1">
                <a:latin typeface="Arial"/>
                <a:cs typeface="Arial"/>
              </a:rPr>
              <a:t>Licence</a:t>
            </a:r>
            <a:r>
              <a:rPr lang="en-US" sz="2400">
                <a:latin typeface="Arial"/>
                <a:cs typeface="Arial"/>
              </a:rPr>
              <a:t> to:</a:t>
            </a:r>
            <a:r>
              <a:rPr lang="en-US" sz="2400">
                <a:latin typeface="Arial"/>
                <a:ea typeface="Calibri"/>
                <a:cs typeface="Calibri"/>
              </a:rPr>
              <a:t>​</a:t>
            </a:r>
            <a:br>
              <a:rPr lang="en-US" sz="2400">
                <a:latin typeface="Arial"/>
                <a:ea typeface="Calibri"/>
                <a:cs typeface="Calibri"/>
              </a:rPr>
            </a:br>
            <a:r>
              <a:rPr lang="en-US" sz="2400">
                <a:latin typeface="Arial"/>
                <a:ea typeface="Calibri"/>
                <a:cs typeface="Calibri"/>
              </a:rPr>
              <a:t>​</a:t>
            </a:r>
            <a:br>
              <a:rPr lang="en-US" sz="2400">
                <a:latin typeface="Arial"/>
                <a:ea typeface="Calibri"/>
                <a:cs typeface="Calibri"/>
              </a:rPr>
            </a:br>
            <a:r>
              <a:rPr lang="en-US" sz="2400">
                <a:latin typeface="Arial"/>
                <a:cs typeface="Arial"/>
              </a:rPr>
              <a:t>a) watch or record </a:t>
            </a:r>
            <a:r>
              <a:rPr lang="en-US" sz="2400" b="1">
                <a:latin typeface="Arial"/>
                <a:cs typeface="Arial"/>
              </a:rPr>
              <a:t>live </a:t>
            </a:r>
            <a:r>
              <a:rPr lang="en-US" sz="2400">
                <a:latin typeface="Arial"/>
                <a:cs typeface="Arial"/>
              </a:rPr>
              <a:t>TV </a:t>
            </a:r>
            <a:r>
              <a:rPr lang="en-US" sz="2400" err="1">
                <a:latin typeface="Arial"/>
                <a:cs typeface="Arial"/>
              </a:rPr>
              <a:t>programmes</a:t>
            </a:r>
            <a:r>
              <a:rPr lang="en-US" sz="2400">
                <a:latin typeface="Arial"/>
                <a:cs typeface="Arial"/>
              </a:rPr>
              <a:t> on any channel (including non-UK satellite channels)</a:t>
            </a:r>
            <a:br>
              <a:rPr lang="en-US" sz="2400">
                <a:latin typeface="Arial"/>
                <a:ea typeface="Calibri"/>
                <a:cs typeface="Calibri"/>
              </a:rPr>
            </a:br>
            <a:r>
              <a:rPr lang="en-US" sz="2400">
                <a:latin typeface="Arial"/>
                <a:cs typeface="Arial"/>
              </a:rPr>
              <a:t>b) download or watch BBC </a:t>
            </a:r>
            <a:r>
              <a:rPr lang="en-US" sz="2400" err="1">
                <a:latin typeface="Arial"/>
                <a:cs typeface="Arial"/>
              </a:rPr>
              <a:t>programmes</a:t>
            </a:r>
            <a:r>
              <a:rPr lang="en-US" sz="2400">
                <a:latin typeface="Arial"/>
                <a:cs typeface="Arial"/>
              </a:rPr>
              <a:t> on </a:t>
            </a:r>
            <a:r>
              <a:rPr lang="en-US" sz="2400" err="1">
                <a:latin typeface="Arial"/>
                <a:cs typeface="Arial"/>
              </a:rPr>
              <a:t>iPlayer</a:t>
            </a:r>
            <a:r>
              <a:rPr lang="en-US" sz="2400">
                <a:latin typeface="Arial"/>
                <a:cs typeface="Arial"/>
              </a:rPr>
              <a:t> </a:t>
            </a:r>
            <a:endParaRPr lang="en-US" sz="2400">
              <a:latin typeface="Arial"/>
              <a:ea typeface="Calibri"/>
              <a:cs typeface="Calibri"/>
            </a:endParaRPr>
          </a:p>
          <a:p>
            <a:endParaRPr lang="en-US" sz="2400">
              <a:latin typeface="Arial"/>
              <a:ea typeface="Calibri"/>
              <a:cs typeface="Arial"/>
            </a:endParaRPr>
          </a:p>
          <a:p>
            <a:r>
              <a:rPr lang="en-US" sz="2400">
                <a:latin typeface="Arial"/>
                <a:ea typeface="+mn-lt"/>
                <a:cs typeface="+mn-lt"/>
              </a:rPr>
              <a:t>For up-to-date information about cost and details on the many ways you can pay, visit the </a:t>
            </a:r>
            <a:r>
              <a:rPr lang="en-US" sz="2400">
                <a:latin typeface="Arial"/>
                <a:ea typeface="+mn-lt"/>
                <a:cs typeface="+mn-lt"/>
                <a:hlinkClick r:id="rId3"/>
              </a:rPr>
              <a:t>TV Licensing website</a:t>
            </a:r>
            <a:r>
              <a:rPr lang="en-US" sz="2400">
                <a:latin typeface="Arial"/>
                <a:ea typeface="+mn-lt"/>
                <a:cs typeface="+mn-lt"/>
              </a:rPr>
              <a:t>. </a:t>
            </a:r>
            <a:endParaRPr lang="en-US" sz="2400">
              <a:latin typeface="Arial"/>
            </a:endParaRPr>
          </a:p>
          <a:p>
            <a:endParaRPr lang="en-US" sz="2000">
              <a:latin typeface="Arial"/>
              <a:ea typeface="Calibri"/>
              <a:cs typeface="Arial"/>
            </a:endParaRPr>
          </a:p>
          <a:p>
            <a:endParaRPr lang="en-US" sz="200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37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19" y="956029"/>
            <a:ext cx="9385641" cy="1325563"/>
          </a:xfrm>
        </p:spPr>
        <p:txBody>
          <a:bodyPr/>
          <a:lstStyle/>
          <a:p>
            <a:r>
              <a:rPr lang="en-GB"/>
              <a:t>Money saving tips</a:t>
            </a:r>
          </a:p>
        </p:txBody>
      </p:sp>
      <p:sp>
        <p:nvSpPr>
          <p:cNvPr id="5" name="Rectangle 4"/>
          <p:cNvSpPr/>
          <p:nvPr/>
        </p:nvSpPr>
        <p:spPr>
          <a:xfrm>
            <a:off x="809919" y="2446310"/>
            <a:ext cx="54651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3"/>
              </a:rPr>
              <a:t>Cost of living hub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  <a:hlinkClick r:id="rId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  <a:hlinkClick r:id="rId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4"/>
              </a:rPr>
              <a:t>LUU online saving information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5"/>
              </a:rPr>
              <a:t>LUU online budgeting information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Read our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6"/>
              </a:rPr>
              <a:t>Link to Leeds blogs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b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 managing your finances in Leeds</a:t>
            </a: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1783" y="2295271"/>
            <a:ext cx="344805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92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18" y="701461"/>
            <a:ext cx="9385641" cy="1325563"/>
          </a:xfrm>
        </p:spPr>
        <p:txBody>
          <a:bodyPr/>
          <a:lstStyle/>
          <a:p>
            <a:r>
              <a:rPr lang="en-GB"/>
              <a:t>LUU Help &amp; Support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809919" y="1728768"/>
            <a:ext cx="6470991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Leeds University Union Help &amp; Support Advisers can help with: 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endParaRPr lang="en-GB" sz="22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9918" y="2630062"/>
            <a:ext cx="3365821" cy="792000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Budgeting and your finances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21397" y="2598530"/>
            <a:ext cx="3365821" cy="835257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Wellbeing and your mental health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25550" y="3523788"/>
            <a:ext cx="3365819" cy="792000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Living in Leeds,</a:t>
            </a:r>
          </a:p>
          <a:p>
            <a:pPr algn="ctr"/>
            <a:r>
              <a:rPr lang="en-GB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private-sector accommodation </a:t>
            </a:r>
          </a:p>
          <a:p>
            <a:pPr algn="ctr"/>
            <a:r>
              <a:rPr lang="en-GB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 staying safe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550799" y="3503200"/>
            <a:ext cx="3375285" cy="812588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Exam support, appeal procedures and studying in Leeds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71320" y="4475983"/>
            <a:ext cx="7054764" cy="422588"/>
          </a:xfrm>
          <a:prstGeom prst="roundRect">
            <a:avLst/>
          </a:prstGeom>
          <a:solidFill>
            <a:srgbClr val="F6F3F0"/>
          </a:solidFill>
          <a:ln w="2857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Student life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9919" y="5514727"/>
            <a:ext cx="6096000" cy="923330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r>
              <a:rPr lang="en-GB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Meet in person       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Foyer of the Students' Union building </a:t>
            </a:r>
          </a:p>
          <a:p>
            <a:r>
              <a:rPr lang="en-GB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Email 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		    </a:t>
            </a:r>
            <a:r>
              <a:rPr lang="en-GB" u="sng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3"/>
              </a:rPr>
              <a:t>advice@luu.leeds.ac.uk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 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Phone	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	    +44 (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0)113 3801 400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Photo of LUU help and support desk"/>
          <p:cNvPicPr>
            <a:picLocks noChangeAspect="1"/>
          </p:cNvPicPr>
          <p:nvPr/>
        </p:nvPicPr>
        <p:blipFill rotWithShape="1">
          <a:blip r:embed="rId4"/>
          <a:srcRect t="11296" b="7948"/>
          <a:stretch/>
        </p:blipFill>
        <p:spPr>
          <a:xfrm>
            <a:off x="8251807" y="1672320"/>
            <a:ext cx="3703166" cy="1958110"/>
          </a:xfrm>
          <a:prstGeom prst="rect">
            <a:avLst/>
          </a:prstGeom>
        </p:spPr>
      </p:pic>
      <p:pic>
        <p:nvPicPr>
          <p:cNvPr id="7" name="Picture 6" descr="Photo of LUU help and support desk"/>
          <p:cNvPicPr>
            <a:picLocks noChangeAspect="1"/>
          </p:cNvPicPr>
          <p:nvPr/>
        </p:nvPicPr>
        <p:blipFill rotWithShape="1">
          <a:blip r:embed="rId5"/>
          <a:srcRect t="8335" b="8609"/>
          <a:stretch/>
        </p:blipFill>
        <p:spPr>
          <a:xfrm>
            <a:off x="8251807" y="3899200"/>
            <a:ext cx="3703166" cy="20504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84935" y="6256538"/>
            <a:ext cx="240322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LUU Help &amp; Support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5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66FE7-C875-0654-A450-75BEE5A2D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795" y="1123618"/>
            <a:ext cx="7227594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Student Information Service (SIS)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2" descr="Maurice keyworth buildi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2" t="10797" r="7256" b="1340"/>
          <a:stretch/>
        </p:blipFill>
        <p:spPr>
          <a:xfrm>
            <a:off x="7738289" y="1597126"/>
            <a:ext cx="1980000" cy="172800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E67E1E-A89A-5024-B2F3-F5C40B4ACB66}"/>
              </a:ext>
            </a:extLst>
          </p:cNvPr>
          <p:cNvSpPr txBox="1"/>
          <p:nvPr/>
        </p:nvSpPr>
        <p:spPr>
          <a:xfrm>
            <a:off x="952796" y="2890609"/>
            <a:ext cx="6758931" cy="357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Get help with questions relating to registration, identity checks, and a range of other matters around 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university life, your studies and more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throughout your studies.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Available Monday to Friday 9am – 5pm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 person at our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 Student Information Points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 on campus.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Email: 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studentinfo@leeds.ac.uk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Phone: 0800 9150402 (Inside the UK)  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+44 (0)113 3437000 (Outside the UK)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l"/>
            <a:endParaRPr lang="en-US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5" name="Picture Placeholder 14" descr="Student help desk inside Parkinson court in the Parkinson building">
            <a:extLst>
              <a:ext uri="{FF2B5EF4-FFF2-40B4-BE49-F238E27FC236}">
                <a16:creationId xmlns:a16="http://schemas.microsoft.com/office/drawing/2014/main" id="{8E7FE87A-41A3-9DB4-6DEA-881F379DBD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73" t="3282" r="10969" b="11207"/>
          <a:stretch/>
        </p:blipFill>
        <p:spPr>
          <a:xfrm rot="5400000">
            <a:off x="10306237" y="1443044"/>
            <a:ext cx="1612181" cy="1893349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64963" y="5080437"/>
            <a:ext cx="2122875" cy="344658"/>
          </a:xfrm>
          <a:prstGeom prst="rect">
            <a:avLst/>
          </a:prstGeom>
          <a:solidFill>
            <a:srgbClr val="F6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Worsley Building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12014" y="3025143"/>
            <a:ext cx="2006275" cy="307324"/>
          </a:xfrm>
          <a:prstGeom prst="rect">
            <a:avLst/>
          </a:prstGeom>
          <a:solidFill>
            <a:srgbClr val="F6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Maurice Keyworth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61971" y="3026560"/>
            <a:ext cx="1999378" cy="311231"/>
          </a:xfrm>
          <a:prstGeom prst="rect">
            <a:avLst/>
          </a:prstGeom>
          <a:solidFill>
            <a:srgbClr val="F6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Parkinson Building</a:t>
            </a:r>
          </a:p>
        </p:txBody>
      </p:sp>
      <p:pic>
        <p:nvPicPr>
          <p:cNvPr id="2" name="Picture 1" descr="The worsley building">
            <a:extLst>
              <a:ext uri="{FF2B5EF4-FFF2-40B4-BE49-F238E27FC236}">
                <a16:creationId xmlns:a16="http://schemas.microsoft.com/office/drawing/2014/main" id="{652816E0-C642-983F-4C2F-0B5CBEBF0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660" r="-394"/>
          <a:stretch/>
        </p:blipFill>
        <p:spPr>
          <a:xfrm>
            <a:off x="7709750" y="3666177"/>
            <a:ext cx="2115670" cy="1411990"/>
          </a:xfrm>
          <a:prstGeom prst="rect">
            <a:avLst/>
          </a:prstGeom>
        </p:spPr>
      </p:pic>
      <p:pic>
        <p:nvPicPr>
          <p:cNvPr id="8" name="Picture 7" descr="Qr code link to learn more about welcome hub activities">
            <a:extLst>
              <a:ext uri="{FF2B5EF4-FFF2-40B4-BE49-F238E27FC236}">
                <a16:creationId xmlns:a16="http://schemas.microsoft.com/office/drawing/2014/main" id="{A1033424-3E47-4C74-8471-EA20AC7F40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-474"/>
          <a:stretch/>
        </p:blipFill>
        <p:spPr>
          <a:xfrm>
            <a:off x="10486037" y="4996791"/>
            <a:ext cx="1409700" cy="1411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1CA9D9-A660-720A-D034-6ECFD0168CFE}"/>
              </a:ext>
            </a:extLst>
          </p:cNvPr>
          <p:cNvSpPr txBox="1"/>
          <p:nvPr/>
        </p:nvSpPr>
        <p:spPr>
          <a:xfrm>
            <a:off x="8775370" y="6419315"/>
            <a:ext cx="34173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cs typeface="Arial"/>
                <a:hlinkClick r:id="rId8"/>
              </a:rPr>
              <a:t>Student Information Service</a:t>
            </a:r>
            <a:endParaRPr lang="en-US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453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66FE7-C875-0654-A450-75BEE5A2D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795" y="1123618"/>
            <a:ext cx="7227594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/>
              </a:rPr>
              <a:t>Thank you!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+mj-cs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EE8FEB7-BC9D-47E3-8E67-656B18537F29}"/>
              </a:ext>
            </a:extLst>
          </p:cNvPr>
          <p:cNvSpPr txBox="1"/>
          <p:nvPr/>
        </p:nvSpPr>
        <p:spPr>
          <a:xfrm>
            <a:off x="809265" y="2207768"/>
            <a:ext cx="46736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latin typeface="Arial"/>
                <a:cs typeface="Arial"/>
              </a:rPr>
              <a:t>Any questions?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8B8DA9-92FE-FDF9-9DF0-06D1D231B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99869" y="2295481"/>
            <a:ext cx="3424552" cy="3988526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131260A5-61B8-7260-E0E4-53401387F241}"/>
              </a:ext>
            </a:extLst>
          </p:cNvPr>
          <p:cNvSpPr txBox="1"/>
          <p:nvPr/>
        </p:nvSpPr>
        <p:spPr>
          <a:xfrm>
            <a:off x="8632414" y="5267345"/>
            <a:ext cx="3350884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/>
                <a:cs typeface="Arial"/>
              </a:rPr>
              <a:t>Contact the Student Information Service </a:t>
            </a:r>
          </a:p>
        </p:txBody>
      </p:sp>
      <p:pic>
        <p:nvPicPr>
          <p:cNvPr id="21" name="Picture 20" descr="Qr code link to learn more about welcome hub activities">
            <a:extLst>
              <a:ext uri="{FF2B5EF4-FFF2-40B4-BE49-F238E27FC236}">
                <a16:creationId xmlns:a16="http://schemas.microsoft.com/office/drawing/2014/main" id="{A8547699-0C42-3CE0-CB90-3BC5EB6F0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315" y="2569570"/>
            <a:ext cx="2743200" cy="27288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CC4423-B818-C631-E5A5-F80754DE5D58}"/>
              </a:ext>
            </a:extLst>
          </p:cNvPr>
          <p:cNvSpPr txBox="1"/>
          <p:nvPr/>
        </p:nvSpPr>
        <p:spPr>
          <a:xfrm>
            <a:off x="8772747" y="6400265"/>
            <a:ext cx="34166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ea typeface="+mn-lt"/>
                <a:cs typeface="+mn-lt"/>
                <a:hlinkClick r:id="rId4"/>
              </a:rPr>
              <a:t>Student Information Service</a:t>
            </a:r>
            <a:endParaRPr lang="en-US" sz="1600" b="1">
              <a:latin typeface="Arial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A64BA67-0A02-02CE-088D-CF025ADE1FF7}"/>
              </a:ext>
            </a:extLst>
          </p:cNvPr>
          <p:cNvSpPr txBox="1"/>
          <p:nvPr/>
        </p:nvSpPr>
        <p:spPr>
          <a:xfrm>
            <a:off x="238503" y="3310621"/>
            <a:ext cx="5694410" cy="267765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latin typeface="Arial"/>
                <a:cs typeface="Arial"/>
                <a:hlinkClick r:id="rId5"/>
              </a:rPr>
              <a:t>International Orientation programme</a:t>
            </a:r>
            <a:endParaRPr lang="en-US">
              <a:ea typeface="Calibri"/>
              <a:cs typeface="Calibri"/>
            </a:endParaRPr>
          </a:p>
          <a:p>
            <a:pPr marL="342900" indent="-342900">
              <a:buFont typeface="Wingdings"/>
              <a:buChar char="Ø"/>
            </a:pPr>
            <a:r>
              <a:rPr lang="en-US" sz="2400" b="1" dirty="0">
                <a:latin typeface="Arial"/>
                <a:cs typeface="Arial"/>
              </a:rPr>
              <a:t>Upcoming talks, sessions and events</a:t>
            </a: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Wingdings"/>
              <a:buChar char="Ø"/>
            </a:pPr>
            <a:r>
              <a:rPr lang="en-US" sz="2400" b="1" dirty="0">
                <a:latin typeface="Arial"/>
                <a:cs typeface="Arial"/>
              </a:rPr>
              <a:t>Orientation resources and links from today's session</a:t>
            </a:r>
          </a:p>
          <a:p>
            <a:pPr marL="342900" indent="-342900">
              <a:buFont typeface="Wingdings"/>
              <a:buChar char="Ø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/>
                <a:cs typeface="Arial"/>
                <a:hlinkClick r:id="rId6"/>
              </a:rPr>
              <a:t>Feedback form</a:t>
            </a:r>
            <a:endParaRPr lang="en-US">
              <a:latin typeface="Arial"/>
              <a:cs typeface="Arial"/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29276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66FE7-C875-0654-A450-75BEE5A2D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795" y="1123618"/>
            <a:ext cx="7227594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Fraud and scams</a:t>
            </a:r>
            <a:endParaRPr lang="en-US" sz="44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CA9D9-A660-720A-D034-6ECFD0168CFE}"/>
              </a:ext>
            </a:extLst>
          </p:cNvPr>
          <p:cNvSpPr txBox="1"/>
          <p:nvPr/>
        </p:nvSpPr>
        <p:spPr>
          <a:xfrm>
            <a:off x="8775370" y="6419315"/>
            <a:ext cx="34173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cs typeface="Arial"/>
                <a:hlinkClick r:id="rId3"/>
              </a:rPr>
              <a:t>Fraud, phishing and scams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1A53C-8431-07D9-787B-E7973CA1CFFD}"/>
              </a:ext>
            </a:extLst>
          </p:cNvPr>
          <p:cNvSpPr txBox="1"/>
          <p:nvPr/>
        </p:nvSpPr>
        <p:spPr>
          <a:xfrm>
            <a:off x="952116" y="2295001"/>
            <a:ext cx="9104153" cy="41242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A scam is when someone tries to </a:t>
            </a:r>
            <a:r>
              <a:rPr lang="en-US" sz="2400" b="1">
                <a:latin typeface="Arial"/>
                <a:cs typeface="Arial"/>
              </a:rPr>
              <a:t>take your money</a:t>
            </a:r>
            <a:r>
              <a:rPr lang="en-US" sz="2400">
                <a:latin typeface="Arial"/>
                <a:cs typeface="Arial"/>
              </a:rPr>
              <a:t> by:</a:t>
            </a:r>
            <a:endParaRPr lang="en-US" sz="2400">
              <a:latin typeface="Calibri" panose="020F0502020204030204"/>
              <a:ea typeface="Calibri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pretending to help you </a:t>
            </a:r>
            <a:endParaRPr lang="en-US" sz="2400"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offering you something which they are not going to give you</a:t>
            </a:r>
            <a:endParaRPr lang="en-US" sz="2400"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Arial"/>
                <a:cs typeface="Arial"/>
              </a:rPr>
              <a:t>getting information that will help them to take your money</a:t>
            </a:r>
            <a:endParaRPr lang="en-US" sz="2400">
              <a:latin typeface="Arial"/>
              <a:cs typeface="Arial"/>
            </a:endParaRPr>
          </a:p>
          <a:p>
            <a:endParaRPr lang="en-US" sz="2400">
              <a:latin typeface="Arial"/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Specific scams target international students</a:t>
            </a:r>
          </a:p>
          <a:p>
            <a:endParaRPr lang="en-US" sz="2400">
              <a:latin typeface="Arial"/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We can all be vulnerable to scams</a:t>
            </a:r>
          </a:p>
          <a:p>
            <a:endParaRPr lang="en-US" sz="2400" b="1">
              <a:latin typeface="Arial"/>
              <a:cs typeface="Arial"/>
            </a:endParaRPr>
          </a:p>
          <a:p>
            <a:r>
              <a:rPr lang="en-US" sz="2400" b="1">
                <a:latin typeface="Arial"/>
                <a:cs typeface="Arial"/>
              </a:rPr>
              <a:t>Stop and think </a:t>
            </a:r>
            <a:r>
              <a:rPr lang="en-US" sz="2400">
                <a:latin typeface="Arial"/>
                <a:cs typeface="Arial"/>
              </a:rPr>
              <a:t>before you share information or pay money</a:t>
            </a:r>
          </a:p>
          <a:p>
            <a:endParaRPr lang="en-US" sz="2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8330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66FE7-C875-0654-A450-75BEE5A2D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795" y="1123618"/>
            <a:ext cx="7227594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Visa scams</a:t>
            </a:r>
            <a:endParaRPr lang="en-US" sz="44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108503-C04A-E653-3A86-A67830938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8779" y="2731570"/>
            <a:ext cx="9115244" cy="224287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9" name="Picture 8" descr="A silhouette of a person&#10;&#10;Description automatically generated">
            <a:extLst>
              <a:ext uri="{FF2B5EF4-FFF2-40B4-BE49-F238E27FC236}">
                <a16:creationId xmlns:a16="http://schemas.microsoft.com/office/drawing/2014/main" id="{7D93A1CD-C58B-079D-5B9C-2653CDF38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198" y="2191648"/>
            <a:ext cx="1734090" cy="3179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20FCEC-0EBE-5BDA-71BF-469146E83C40}"/>
              </a:ext>
            </a:extLst>
          </p:cNvPr>
          <p:cNvSpPr txBox="1"/>
          <p:nvPr/>
        </p:nvSpPr>
        <p:spPr>
          <a:xfrm>
            <a:off x="9512061" y="6334664"/>
            <a:ext cx="30307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ea typeface="Calibri"/>
                <a:cs typeface="Calibri"/>
                <a:hlinkClick r:id="rId4"/>
              </a:rPr>
              <a:t>Student Visa Advice</a:t>
            </a:r>
            <a:r>
              <a:rPr lang="en-US" b="1">
                <a:latin typeface="Arial"/>
                <a:ea typeface="Calibri"/>
                <a:cs typeface="Calibri"/>
              </a:rPr>
              <a:t>  </a:t>
            </a:r>
            <a:endParaRPr lang="en-US" b="1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E2FDE-3538-6A2D-756E-BA6AB1A16A9F}"/>
              </a:ext>
            </a:extLst>
          </p:cNvPr>
          <p:cNvSpPr txBox="1"/>
          <p:nvPr/>
        </p:nvSpPr>
        <p:spPr>
          <a:xfrm>
            <a:off x="856891" y="2898477"/>
            <a:ext cx="863791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B0C0C"/>
                </a:solidFill>
                <a:latin typeface="Arial"/>
                <a:cs typeface="Arial"/>
              </a:rPr>
              <a:t>“A fraudster told me there was a serious problem with my visa and that I was </a:t>
            </a:r>
            <a:r>
              <a:rPr lang="en-US" sz="2400" b="1">
                <a:solidFill>
                  <a:srgbClr val="0B0C0C"/>
                </a:solidFill>
                <a:latin typeface="Arial"/>
                <a:cs typeface="Arial"/>
              </a:rPr>
              <a:t>at risk of being deported</a:t>
            </a:r>
            <a:r>
              <a:rPr lang="en-US" sz="2400">
                <a:solidFill>
                  <a:srgbClr val="0B0C0C"/>
                </a:solidFill>
                <a:latin typeface="Arial"/>
                <a:cs typeface="Arial"/>
              </a:rPr>
              <a:t>. They appeared to be </a:t>
            </a:r>
            <a:r>
              <a:rPr lang="en-US" sz="2400" b="1">
                <a:solidFill>
                  <a:srgbClr val="0B0C0C"/>
                </a:solidFill>
                <a:latin typeface="Arial"/>
                <a:cs typeface="Arial"/>
              </a:rPr>
              <a:t>genuine and convincing</a:t>
            </a:r>
            <a:r>
              <a:rPr lang="en-US" sz="2400">
                <a:solidFill>
                  <a:srgbClr val="0B0C0C"/>
                </a:solidFill>
                <a:latin typeface="Arial"/>
                <a:cs typeface="Arial"/>
              </a:rPr>
              <a:t>, and gave a false name and return phone number. They told me to send money </a:t>
            </a:r>
            <a:r>
              <a:rPr lang="en-US" sz="2400" b="1">
                <a:solidFill>
                  <a:srgbClr val="0B0C0C"/>
                </a:solidFill>
                <a:latin typeface="Arial"/>
                <a:cs typeface="Arial"/>
              </a:rPr>
              <a:t>as soon as possible</a:t>
            </a:r>
            <a:r>
              <a:rPr lang="en-US" sz="2400">
                <a:solidFill>
                  <a:srgbClr val="0B0C0C"/>
                </a:solidFill>
                <a:latin typeface="Arial"/>
                <a:cs typeface="Arial"/>
              </a:rPr>
              <a:t> using MoneyGram to stop any further action.” </a:t>
            </a:r>
            <a:endParaRPr lang="en-US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4058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66FE7-C875-0654-A450-75BEE5A2D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795" y="1123618"/>
            <a:ext cx="7227594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Impersonation scams</a:t>
            </a:r>
            <a:endParaRPr lang="en-US" sz="44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645A3E-983D-4F33-3092-177C35737731}"/>
              </a:ext>
            </a:extLst>
          </p:cNvPr>
          <p:cNvSpPr txBox="1"/>
          <p:nvPr/>
        </p:nvSpPr>
        <p:spPr>
          <a:xfrm>
            <a:off x="943154" y="2193985"/>
            <a:ext cx="8824822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Calibri"/>
              </a:rPr>
              <a:t>“The police called me to say my ID had been used to commit crimes and that</a:t>
            </a:r>
            <a:r>
              <a:rPr lang="en-US" sz="2400" b="1">
                <a:latin typeface="Arial"/>
                <a:cs typeface="Calibri"/>
              </a:rPr>
              <a:t> I needed to pay legal fees </a:t>
            </a:r>
            <a:r>
              <a:rPr lang="en-US" sz="2400">
                <a:latin typeface="Arial"/>
                <a:cs typeface="Calibri"/>
              </a:rPr>
              <a:t>to the courts to get help and assist with their investigation. They had </a:t>
            </a:r>
            <a:r>
              <a:rPr lang="en-US" sz="2400" b="1">
                <a:latin typeface="Arial"/>
                <a:cs typeface="Calibri"/>
              </a:rPr>
              <a:t>a lot of information about me</a:t>
            </a:r>
            <a:r>
              <a:rPr lang="en-US" sz="2400">
                <a:latin typeface="Arial"/>
                <a:cs typeface="Calibri"/>
              </a:rPr>
              <a:t> and told me that I </a:t>
            </a:r>
            <a:r>
              <a:rPr lang="en-US" sz="2400" b="1">
                <a:latin typeface="Arial"/>
                <a:cs typeface="Calibri"/>
              </a:rPr>
              <a:t>shouldn’t tell anyone</a:t>
            </a:r>
            <a:r>
              <a:rPr lang="en-US" sz="2400">
                <a:latin typeface="Arial"/>
                <a:cs typeface="Calibri"/>
              </a:rPr>
              <a:t> I knew as they may have been involved in the crime."</a:t>
            </a:r>
          </a:p>
          <a:p>
            <a:endParaRPr lang="en-US" sz="2400">
              <a:latin typeface="Arial"/>
              <a:cs typeface="Calibri"/>
            </a:endParaRPr>
          </a:p>
          <a:p>
            <a:endParaRPr lang="en-US" sz="2400">
              <a:latin typeface="Arial"/>
              <a:cs typeface="Calibri"/>
            </a:endParaRPr>
          </a:p>
          <a:p>
            <a:r>
              <a:rPr lang="en-US" sz="2400">
                <a:latin typeface="Arial"/>
                <a:ea typeface="+mn-lt"/>
                <a:cs typeface="+mn-lt"/>
              </a:rPr>
              <a:t>“My bank called me saying that I had been the victim of fraud and I needed to </a:t>
            </a:r>
            <a:r>
              <a:rPr lang="en-US" sz="2400" b="1">
                <a:latin typeface="Arial"/>
                <a:ea typeface="+mn-lt"/>
                <a:cs typeface="+mn-lt"/>
              </a:rPr>
              <a:t>move my money to a new account urgently</a:t>
            </a:r>
            <a:r>
              <a:rPr lang="en-US" sz="2400">
                <a:latin typeface="Arial"/>
                <a:ea typeface="+mn-lt"/>
                <a:cs typeface="+mn-lt"/>
              </a:rPr>
              <a:t> to keep my money safe”</a:t>
            </a:r>
          </a:p>
          <a:p>
            <a:endParaRPr lang="en-US" sz="2200">
              <a:ea typeface="+mn-lt"/>
              <a:cs typeface="+mn-lt"/>
            </a:endParaRPr>
          </a:p>
          <a:p>
            <a:endParaRPr lang="en-US" sz="2200">
              <a:latin typeface="Arial"/>
              <a:cs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108503-C04A-E653-3A86-A67830938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1911" y="2070211"/>
            <a:ext cx="9115244" cy="224287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9" name="Picture 8" descr="A silhouette of a person&#10;&#10;Description automatically generated">
            <a:extLst>
              <a:ext uri="{FF2B5EF4-FFF2-40B4-BE49-F238E27FC236}">
                <a16:creationId xmlns:a16="http://schemas.microsoft.com/office/drawing/2014/main" id="{7D93A1CD-C58B-079D-5B9C-2653CDF38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066" y="2450440"/>
            <a:ext cx="1734090" cy="317919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FD2BCC-C2EA-63D1-8896-E30BB5540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1909" y="4618737"/>
            <a:ext cx="9115244" cy="162464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0FCEC-0EBE-5BDA-71BF-469146E83C40}"/>
              </a:ext>
            </a:extLst>
          </p:cNvPr>
          <p:cNvSpPr txBox="1"/>
          <p:nvPr/>
        </p:nvSpPr>
        <p:spPr>
          <a:xfrm>
            <a:off x="10302816" y="6478438"/>
            <a:ext cx="20818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ea typeface="Calibri"/>
                <a:cs typeface="Calibri"/>
              </a:rPr>
              <a:t> </a:t>
            </a:r>
            <a:r>
              <a:rPr lang="en-US" b="1" u="sng">
                <a:solidFill>
                  <a:srgbClr val="0037FB"/>
                </a:solidFill>
                <a:latin typeface="Arial"/>
                <a:ea typeface="Calibri"/>
                <a:cs typeface="Calibri"/>
                <a:hlinkClick r:id="rId4"/>
              </a:rPr>
              <a:t>Who calls me</a:t>
            </a:r>
            <a:r>
              <a:rPr lang="en-US">
                <a:ea typeface="Calibri"/>
                <a:cs typeface="Calibri"/>
              </a:rPr>
              <a:t> 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24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66FE7-C875-0654-A450-75BEE5A2D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795" y="1123618"/>
            <a:ext cx="7227594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Accommodation scams</a:t>
            </a:r>
            <a:endParaRPr lang="en-US" sz="44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13A4C49-52EB-CF3D-1729-FE0801770F4C}"/>
              </a:ext>
            </a:extLst>
          </p:cNvPr>
          <p:cNvSpPr txBox="1"/>
          <p:nvPr/>
        </p:nvSpPr>
        <p:spPr>
          <a:xfrm>
            <a:off x="635795" y="2454041"/>
            <a:ext cx="9457036" cy="40658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>
                <a:latin typeface="Arial"/>
                <a:ea typeface="+mn-lt"/>
                <a:cs typeface="+mn-lt"/>
              </a:rPr>
              <a:t>"A fake profile reached out to a student with an </a:t>
            </a:r>
            <a:r>
              <a:rPr lang="en-GB" sz="2400" b="1">
                <a:latin typeface="Arial"/>
                <a:ea typeface="+mn-lt"/>
                <a:cs typeface="+mn-lt"/>
              </a:rPr>
              <a:t>accommodation offer</a:t>
            </a:r>
            <a:r>
              <a:rPr lang="en-GB" sz="2400">
                <a:latin typeface="Arial"/>
                <a:ea typeface="+mn-lt"/>
                <a:cs typeface="+mn-lt"/>
              </a:rPr>
              <a:t>.  </a:t>
            </a:r>
            <a:endParaRPr lang="en-US" sz="2400">
              <a:latin typeface="Arial"/>
              <a:ea typeface="+mn-lt"/>
              <a:cs typeface="+mn-lt"/>
            </a:endParaRPr>
          </a:p>
          <a:p>
            <a:pPr>
              <a:defRPr/>
            </a:pPr>
            <a:r>
              <a:rPr lang="en-GB" sz="2400">
                <a:latin typeface="Arial"/>
                <a:ea typeface="+mn-lt"/>
                <a:cs typeface="+mn-lt"/>
              </a:rPr>
              <a:t>  </a:t>
            </a:r>
            <a:endParaRPr lang="en-US" sz="2400">
              <a:latin typeface="Arial"/>
              <a:ea typeface="+mn-lt"/>
              <a:cs typeface="+mn-lt"/>
            </a:endParaRPr>
          </a:p>
          <a:p>
            <a:pPr>
              <a:defRPr/>
            </a:pPr>
            <a:r>
              <a:rPr lang="en-GB" sz="2400">
                <a:latin typeface="Arial"/>
                <a:ea typeface="+mn-lt"/>
                <a:cs typeface="+mn-lt"/>
              </a:rPr>
              <a:t>This person introduced the student to a “landlord” who</a:t>
            </a:r>
            <a:r>
              <a:rPr lang="en-GB" sz="2400" b="1">
                <a:latin typeface="Arial"/>
                <a:ea typeface="+mn-lt"/>
                <a:cs typeface="+mn-lt"/>
              </a:rPr>
              <a:t> provided ID to identify themselves </a:t>
            </a:r>
            <a:r>
              <a:rPr lang="en-GB" sz="2400">
                <a:latin typeface="Arial"/>
                <a:ea typeface="+mn-lt"/>
                <a:cs typeface="+mn-lt"/>
              </a:rPr>
              <a:t>and offered private accommodation. </a:t>
            </a:r>
            <a:endParaRPr lang="en-US" sz="2400">
              <a:latin typeface="Arial"/>
              <a:ea typeface="+mn-lt"/>
              <a:cs typeface="+mn-lt"/>
            </a:endParaRPr>
          </a:p>
          <a:p>
            <a:pPr>
              <a:defRPr/>
            </a:pPr>
            <a:endParaRPr lang="en-GB" sz="2400">
              <a:latin typeface="Arial"/>
              <a:ea typeface="+mn-lt"/>
              <a:cs typeface="+mn-lt"/>
            </a:endParaRPr>
          </a:p>
          <a:p>
            <a:pPr>
              <a:defRPr/>
            </a:pPr>
            <a:r>
              <a:rPr lang="en-GB" sz="2400">
                <a:latin typeface="Arial"/>
                <a:ea typeface="+mn-lt"/>
                <a:cs typeface="+mn-lt"/>
              </a:rPr>
              <a:t>The </a:t>
            </a:r>
            <a:r>
              <a:rPr lang="en-GB" sz="2400" b="1">
                <a:latin typeface="Arial"/>
                <a:ea typeface="+mn-lt"/>
                <a:cs typeface="+mn-lt"/>
              </a:rPr>
              <a:t>student paid a deposit </a:t>
            </a:r>
            <a:r>
              <a:rPr lang="en-GB" sz="2400">
                <a:latin typeface="Arial"/>
                <a:ea typeface="+mn-lt"/>
                <a:cs typeface="+mn-lt"/>
              </a:rPr>
              <a:t>for the accommodation. After realising something wasn't right, the student asked for their money back. They were told they had to</a:t>
            </a:r>
            <a:r>
              <a:rPr lang="en-GB" sz="2400" b="1">
                <a:latin typeface="Arial"/>
                <a:ea typeface="+mn-lt"/>
                <a:cs typeface="+mn-lt"/>
              </a:rPr>
              <a:t> pay a fee </a:t>
            </a:r>
            <a:r>
              <a:rPr lang="en-GB" sz="2400">
                <a:latin typeface="Arial"/>
                <a:ea typeface="+mn-lt"/>
                <a:cs typeface="+mn-lt"/>
              </a:rPr>
              <a:t>to get the money back."</a:t>
            </a:r>
            <a:endParaRPr lang="en-US" sz="2400">
              <a:latin typeface="Arial"/>
              <a:ea typeface="+mn-lt"/>
              <a:cs typeface="Arial"/>
            </a:endParaRPr>
          </a:p>
          <a:p>
            <a:pPr>
              <a:defRPr/>
            </a:pPr>
            <a:endParaRPr lang="en-GB">
              <a:solidFill>
                <a:srgbClr val="2D2A24"/>
              </a:solidFill>
              <a:latin typeface="Arial"/>
              <a:ea typeface="+mn-lt"/>
              <a:cs typeface="Arial"/>
            </a:endParaRPr>
          </a:p>
          <a:p>
            <a:pPr marL="1270" lvl="1">
              <a:lnSpc>
                <a:spcPct val="150000"/>
              </a:lnSpc>
              <a:spcAft>
                <a:spcPts val="800"/>
              </a:spcAft>
              <a:defRPr/>
            </a:pPr>
            <a:endParaRPr lang="en-GB">
              <a:solidFill>
                <a:srgbClr val="343541"/>
              </a:solidFill>
              <a:ea typeface="+mn-lt"/>
              <a:cs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452F58-302E-7CF4-533A-DAA588F71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5647" y="2160210"/>
            <a:ext cx="9517811" cy="393939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4" name="Picture 3" descr="A silhouette of a person&#10;&#10;Description automatically generated">
            <a:extLst>
              <a:ext uri="{FF2B5EF4-FFF2-40B4-BE49-F238E27FC236}">
                <a16:creationId xmlns:a16="http://schemas.microsoft.com/office/drawing/2014/main" id="{486EB0D5-7ED8-436B-4D2F-E1927DB8D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971" y="2536704"/>
            <a:ext cx="1734090" cy="3179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A7D384-D694-DCB4-978E-8BCE4C2BDF86}"/>
              </a:ext>
            </a:extLst>
          </p:cNvPr>
          <p:cNvSpPr txBox="1"/>
          <p:nvPr/>
        </p:nvSpPr>
        <p:spPr>
          <a:xfrm>
            <a:off x="9799607" y="649281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ea typeface="Calibri"/>
                <a:cs typeface="Calibri"/>
                <a:hlinkClick r:id="rId4"/>
              </a:rPr>
              <a:t>Your Accomodation</a:t>
            </a:r>
            <a:endParaRPr lang="en-US" b="1"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48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66FE7-C875-0654-A450-75BEE5A2D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795" y="1123618"/>
            <a:ext cx="7227594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Tuition fee scams</a:t>
            </a:r>
            <a:endParaRPr lang="en-US" sz="44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CA9D9-A660-720A-D034-6ECFD0168CFE}"/>
              </a:ext>
            </a:extLst>
          </p:cNvPr>
          <p:cNvSpPr txBox="1"/>
          <p:nvPr/>
        </p:nvSpPr>
        <p:spPr>
          <a:xfrm>
            <a:off x="10486276" y="6491202"/>
            <a:ext cx="34173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cs typeface="Arial"/>
                <a:hlinkClick r:id="rId3"/>
              </a:rPr>
              <a:t>How to pay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D8FA76-5FB7-E2DD-4E78-627A4649D997}"/>
              </a:ext>
            </a:extLst>
          </p:cNvPr>
          <p:cNvSpPr txBox="1"/>
          <p:nvPr/>
        </p:nvSpPr>
        <p:spPr>
          <a:xfrm>
            <a:off x="626853" y="2093344"/>
            <a:ext cx="11096445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Symbol,Sans-Serif"/>
              <a:buChar char="•"/>
            </a:pPr>
            <a:r>
              <a:rPr lang="en-US" sz="2400">
                <a:latin typeface="Arial"/>
                <a:ea typeface="+mn-lt"/>
                <a:cs typeface="+mn-lt"/>
              </a:rPr>
              <a:t>Beware of people contacting you by social media including WeChat, in English or another language, offering to make tuition fee payments to the University on your behalf for a reduced amount or better exchange rate. </a:t>
            </a:r>
          </a:p>
          <a:p>
            <a:pPr marL="171450" indent="-171450">
              <a:buFont typeface="Symbol,Sans-Serif"/>
              <a:buChar char="•"/>
            </a:pPr>
            <a:endParaRPr lang="en-US" sz="2400">
              <a:latin typeface="Arial"/>
              <a:ea typeface="+mn-lt"/>
              <a:cs typeface="+mn-lt"/>
            </a:endParaRPr>
          </a:p>
          <a:p>
            <a:pPr marL="171450" indent="-171450">
              <a:buFont typeface="Symbol,Sans-Serif"/>
              <a:buChar char="•"/>
            </a:pPr>
            <a:r>
              <a:rPr lang="en-US" sz="2400">
                <a:latin typeface="Arial"/>
                <a:ea typeface="+mn-lt"/>
                <a:cs typeface="+mn-lt"/>
              </a:rPr>
              <a:t>They may tell you this is how most international students pay their fees. </a:t>
            </a:r>
          </a:p>
          <a:p>
            <a:pPr marL="171450" indent="-171450">
              <a:buFont typeface="Symbol,Sans-Serif"/>
              <a:buChar char="•"/>
            </a:pPr>
            <a:endParaRPr lang="en-US" sz="2400">
              <a:latin typeface="Arial"/>
              <a:ea typeface="+mn-lt"/>
              <a:cs typeface="Arial"/>
            </a:endParaRPr>
          </a:p>
          <a:p>
            <a:r>
              <a:rPr lang="en-US" sz="2400" b="1">
                <a:latin typeface="Arial"/>
                <a:ea typeface="Calibri"/>
                <a:cs typeface="Calibri"/>
              </a:rPr>
              <a:t>Always use the official University payment process.</a:t>
            </a:r>
          </a:p>
        </p:txBody>
      </p:sp>
    </p:spTree>
    <p:extLst>
      <p:ext uri="{BB962C8B-B14F-4D97-AF65-F5344CB8AC3E}">
        <p14:creationId xmlns:p14="http://schemas.microsoft.com/office/powerpoint/2010/main" val="53499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66FE7-C875-0654-A450-75BEE5A2D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795" y="1123618"/>
            <a:ext cx="7227594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Too good to be true</a:t>
            </a:r>
            <a:endParaRPr lang="en-US" sz="44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13A4C49-52EB-CF3D-1729-FE0801770F4C}"/>
              </a:ext>
            </a:extLst>
          </p:cNvPr>
          <p:cNvSpPr txBox="1"/>
          <p:nvPr/>
        </p:nvSpPr>
        <p:spPr>
          <a:xfrm>
            <a:off x="492020" y="2698454"/>
            <a:ext cx="9189750" cy="27938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" lvl="1">
              <a:lnSpc>
                <a:spcPct val="150000"/>
              </a:lnSpc>
              <a:spcAft>
                <a:spcPts val="800"/>
              </a:spcAft>
              <a:defRPr/>
            </a:pPr>
            <a:r>
              <a:rPr lang="en-GB" sz="2400">
                <a:latin typeface="Arial"/>
                <a:ea typeface="+mn-lt"/>
                <a:cs typeface="+mn-lt"/>
              </a:rPr>
              <a:t>"An individual </a:t>
            </a:r>
            <a:r>
              <a:rPr lang="en-GB" sz="2400" b="1">
                <a:latin typeface="Arial"/>
                <a:ea typeface="+mn-lt"/>
                <a:cs typeface="+mn-lt"/>
              </a:rPr>
              <a:t>approached me on WeChat claiming she had surplus Great British Pounds she wanted to exchange</a:t>
            </a:r>
            <a:r>
              <a:rPr lang="en-GB" sz="2400">
                <a:latin typeface="Arial"/>
                <a:ea typeface="+mn-lt"/>
                <a:cs typeface="+mn-lt"/>
              </a:rPr>
              <a:t>. I </a:t>
            </a:r>
            <a:r>
              <a:rPr lang="en-GB" sz="2400" b="1">
                <a:latin typeface="Arial"/>
                <a:ea typeface="+mn-lt"/>
                <a:cs typeface="+mn-lt"/>
              </a:rPr>
              <a:t>transferred  4,500 Chinese Yuan</a:t>
            </a:r>
            <a:r>
              <a:rPr lang="en-GB" sz="2400">
                <a:latin typeface="Arial"/>
                <a:ea typeface="+mn-lt"/>
                <a:cs typeface="+mn-lt"/>
              </a:rPr>
              <a:t> to her Chinese bank account. In return, she </a:t>
            </a:r>
            <a:r>
              <a:rPr lang="en-GB" sz="2400" b="1">
                <a:latin typeface="Arial"/>
                <a:ea typeface="+mn-lt"/>
                <a:cs typeface="+mn-lt"/>
              </a:rPr>
              <a:t>provided me with a screenshot of a transfer</a:t>
            </a:r>
            <a:r>
              <a:rPr lang="en-GB" sz="2400">
                <a:latin typeface="Arial"/>
                <a:ea typeface="+mn-lt"/>
                <a:cs typeface="+mn-lt"/>
              </a:rPr>
              <a:t> from her UK bank account. However,</a:t>
            </a:r>
            <a:r>
              <a:rPr lang="en-GB" sz="2400" b="1">
                <a:latin typeface="Arial"/>
                <a:ea typeface="+mn-lt"/>
                <a:cs typeface="+mn-lt"/>
              </a:rPr>
              <a:t> I did not receive any funds.</a:t>
            </a:r>
            <a:r>
              <a:rPr lang="en-GB" sz="2400">
                <a:latin typeface="Arial"/>
                <a:ea typeface="+mn-lt"/>
                <a:cs typeface="+mn-lt"/>
              </a:rPr>
              <a:t>"</a:t>
            </a:r>
            <a:endParaRPr lang="en-GB" sz="2400">
              <a:latin typeface="Arial"/>
              <a:cs typeface="Arial" panose="020B0604020202020204"/>
            </a:endParaRPr>
          </a:p>
        </p:txBody>
      </p:sp>
      <p:pic>
        <p:nvPicPr>
          <p:cNvPr id="4" name="Picture 3" descr="A silhouette of a person&#10;&#10;Description automatically generated">
            <a:extLst>
              <a:ext uri="{FF2B5EF4-FFF2-40B4-BE49-F238E27FC236}">
                <a16:creationId xmlns:a16="http://schemas.microsoft.com/office/drawing/2014/main" id="{041872FA-C84D-8A0E-3A4C-3C1901EF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707" y="2507950"/>
            <a:ext cx="1734090" cy="317919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D89091-DAD8-B12A-A83F-FA1A222CF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9346" y="2476512"/>
            <a:ext cx="9417170" cy="322053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76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66FE7-C875-0654-A450-75BEE5A2D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795" y="1123618"/>
            <a:ext cx="7227594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Stop and check</a:t>
            </a:r>
            <a:endParaRPr lang="en-US" sz="44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AC3075-F904-5B99-0F8C-C037FDC4BBB9}"/>
              </a:ext>
            </a:extLst>
          </p:cNvPr>
          <p:cNvSpPr/>
          <p:nvPr/>
        </p:nvSpPr>
        <p:spPr>
          <a:xfrm>
            <a:off x="464879" y="1997233"/>
            <a:ext cx="1665594" cy="239426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>
                <a:solidFill>
                  <a:srgbClr val="2D2A24"/>
                </a:solidFill>
                <a:latin typeface="Arial"/>
                <a:cs typeface="Arial"/>
              </a:rPr>
              <a:t>STOP</a:t>
            </a:r>
            <a:endParaRPr lang="en-US" sz="2400">
              <a:solidFill>
                <a:srgbClr val="2D2A24"/>
              </a:solidFill>
              <a:latin typeface="Arial"/>
              <a:cs typeface="Arial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A3C41BDD-47FB-F372-44A0-317DCDF7C431}"/>
              </a:ext>
            </a:extLst>
          </p:cNvPr>
          <p:cNvSpPr txBox="1"/>
          <p:nvPr/>
        </p:nvSpPr>
        <p:spPr>
          <a:xfrm>
            <a:off x="2378067" y="1867619"/>
            <a:ext cx="9036827" cy="32624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2400">
                <a:latin typeface="Arial"/>
                <a:ea typeface="+mn-lt"/>
                <a:cs typeface="+mn-lt"/>
              </a:rPr>
              <a:t>Stop and think before you pay money or share information</a:t>
            </a:r>
            <a:endParaRPr lang="en-US" sz="2400" b="1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sz="2400">
              <a:latin typeface="Arial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400">
                <a:latin typeface="Arial"/>
                <a:ea typeface="+mn-lt"/>
                <a:cs typeface="+mn-lt"/>
              </a:rPr>
              <a:t>It's ok to reject, refuse or ignore requests, even if they say its urgent</a:t>
            </a:r>
            <a:endParaRPr lang="en-US">
              <a:latin typeface="Arial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400">
                <a:latin typeface="Arial"/>
                <a:ea typeface="Calibri"/>
                <a:cs typeface="Calibri"/>
              </a:rPr>
              <a:t>Only criminals will try to rush you or stop you from seeking advice</a:t>
            </a:r>
          </a:p>
          <a:p>
            <a:pPr marL="171450" indent="-171450">
              <a:buFont typeface="Arial"/>
              <a:buChar char="•"/>
              <a:defRPr/>
            </a:pPr>
            <a:endParaRPr lang="en-US" sz="2000">
              <a:latin typeface="Arial"/>
              <a:ea typeface="Calibri"/>
              <a:cs typeface="Calibri"/>
            </a:endParaRPr>
          </a:p>
          <a:p>
            <a:pPr marL="1270" lvl="1">
              <a:lnSpc>
                <a:spcPct val="90000"/>
              </a:lnSpc>
              <a:spcAft>
                <a:spcPts val="800"/>
              </a:spcAft>
              <a:defRPr/>
            </a:pPr>
            <a:endParaRPr lang="en-GB" sz="2000" b="1">
              <a:latin typeface="Arial"/>
              <a:ea typeface="Calibri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163F4C-1E42-C6CC-AF7A-0E1E0E42F01F}"/>
              </a:ext>
            </a:extLst>
          </p:cNvPr>
          <p:cNvSpPr/>
          <p:nvPr/>
        </p:nvSpPr>
        <p:spPr>
          <a:xfrm>
            <a:off x="459127" y="4550652"/>
            <a:ext cx="1665594" cy="1962943"/>
          </a:xfrm>
          <a:prstGeom prst="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>
                <a:solidFill>
                  <a:schemeClr val="tx1"/>
                </a:solidFill>
                <a:latin typeface="Arial"/>
                <a:cs typeface="Arial"/>
              </a:rPr>
              <a:t>CHECK</a:t>
            </a:r>
            <a:endParaRPr lang="en-US" sz="2800">
              <a:solidFill>
                <a:schemeClr val="tx1"/>
              </a:solidFill>
              <a:latin typeface="Arial"/>
              <a:cs typeface="Arial" panose="020B0604020202020204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37365497-E8F8-2A0B-0C9D-0E69B10D11E6}"/>
              </a:ext>
            </a:extLst>
          </p:cNvPr>
          <p:cNvSpPr txBox="1"/>
          <p:nvPr/>
        </p:nvSpPr>
        <p:spPr>
          <a:xfrm>
            <a:off x="2380890" y="4551870"/>
            <a:ext cx="7818407" cy="298543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Symbol,Sans-Serif"/>
              <a:buChar char="•"/>
            </a:pPr>
            <a:r>
              <a:rPr lang="en-US" sz="2400">
                <a:latin typeface="Arial"/>
                <a:ea typeface="+mn-lt"/>
                <a:cs typeface="+mn-lt"/>
              </a:rPr>
              <a:t>Contact the </a:t>
            </a:r>
            <a:r>
              <a:rPr lang="en-US" sz="2400">
                <a:latin typeface="Arial"/>
                <a:ea typeface="+mn-lt"/>
                <a:cs typeface="+mn-lt"/>
                <a:hlinkClick r:id="rId3"/>
              </a:rPr>
              <a:t>Harassment and Misconduct team</a:t>
            </a:r>
            <a:r>
              <a:rPr lang="en-US" sz="2400">
                <a:latin typeface="Arial"/>
                <a:ea typeface="+mn-lt"/>
                <a:cs typeface="+mn-lt"/>
              </a:rPr>
              <a:t> </a:t>
            </a:r>
          </a:p>
          <a:p>
            <a:pPr marL="285750" indent="-285750">
              <a:buFont typeface="Symbol,Sans-Serif"/>
              <a:buChar char="•"/>
            </a:pPr>
            <a:endParaRPr lang="en-US" sz="2400">
              <a:latin typeface="Arial"/>
              <a:ea typeface="+mn-lt"/>
              <a:cs typeface="+mn-lt"/>
            </a:endParaRPr>
          </a:p>
          <a:p>
            <a:pPr marL="285750" indent="-285750">
              <a:buFont typeface="Symbol,Sans-Serif"/>
              <a:buChar char="•"/>
            </a:pPr>
            <a:r>
              <a:rPr lang="en-US" sz="2400">
                <a:latin typeface="Arial"/>
                <a:ea typeface="+mn-lt"/>
                <a:cs typeface="+mn-lt"/>
              </a:rPr>
              <a:t>Ask </a:t>
            </a:r>
            <a:r>
              <a:rPr lang="en-US" sz="2400">
                <a:latin typeface="Arial"/>
                <a:ea typeface="+mn-lt"/>
                <a:cs typeface="+mn-lt"/>
                <a:hlinkClick r:id="rId4"/>
              </a:rPr>
              <a:t>Student Visa Advice</a:t>
            </a:r>
            <a:endParaRPr lang="en-US" sz="2400">
              <a:latin typeface="Arial"/>
              <a:ea typeface="Calibri"/>
              <a:cs typeface="Calibri"/>
            </a:endParaRPr>
          </a:p>
          <a:p>
            <a:pPr marL="285750" indent="-285750">
              <a:buFont typeface="Symbo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285750" indent="-285750">
              <a:buFont typeface="Symbol,Sans-Serif"/>
              <a:buChar char="•"/>
            </a:pPr>
            <a:r>
              <a:rPr lang="en-US" sz="2400">
                <a:latin typeface="Arial"/>
                <a:ea typeface="+mn-lt"/>
                <a:cs typeface="+mn-lt"/>
              </a:rPr>
              <a:t>Contact the </a:t>
            </a:r>
            <a:r>
              <a:rPr lang="en-US" sz="2400">
                <a:latin typeface="Arial"/>
                <a:ea typeface="+mn-lt"/>
                <a:cs typeface="+mn-lt"/>
                <a:hlinkClick r:id="rId5"/>
              </a:rPr>
              <a:t>police</a:t>
            </a:r>
            <a:r>
              <a:rPr lang="en-US" sz="2400">
                <a:latin typeface="Arial"/>
                <a:ea typeface="+mn-lt"/>
                <a:cs typeface="+mn-lt"/>
              </a:rPr>
              <a:t> (dial 101) or </a:t>
            </a:r>
            <a:r>
              <a:rPr lang="en-US" sz="2400">
                <a:latin typeface="Arial"/>
                <a:ea typeface="+mn-lt"/>
                <a:cs typeface="+mn-lt"/>
                <a:hlinkClick r:id="rId6"/>
              </a:rPr>
              <a:t>Action Fraud</a:t>
            </a:r>
            <a:r>
              <a:rPr lang="en-US" sz="2400">
                <a:latin typeface="Arial"/>
                <a:ea typeface="+mn-lt"/>
                <a:cs typeface="+mn-lt"/>
              </a:rPr>
              <a:t> </a:t>
            </a:r>
          </a:p>
          <a:p>
            <a:pPr marL="285750" indent="-285750">
              <a:buFont typeface="Symbol,Sans-Serif"/>
              <a:buChar char="•"/>
            </a:pPr>
            <a:endParaRPr lang="en-US" sz="2400">
              <a:latin typeface="Arial"/>
              <a:cs typeface="Calibri"/>
            </a:endParaRPr>
          </a:p>
          <a:p>
            <a:pPr marL="285750" indent="-285750">
              <a:buFont typeface="Symbol,Sans-Serif"/>
              <a:buChar char="•"/>
            </a:pPr>
            <a:endParaRPr lang="en-US" sz="2400">
              <a:latin typeface="Arial"/>
              <a:cs typeface="Calibri"/>
            </a:endParaRPr>
          </a:p>
          <a:p>
            <a:r>
              <a:rPr lang="en-GB" sz="2000">
                <a:cs typeface="Segoe UI"/>
              </a:rPr>
              <a:t>​</a:t>
            </a:r>
            <a:endParaRPr lang="en-GB" sz="2000"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35957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66FE7-C875-0654-A450-75BEE5A2D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8418" y="1123618"/>
            <a:ext cx="9211669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If you think you've been scammed</a:t>
            </a:r>
            <a:endParaRPr lang="en-US" sz="44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C222EB-59F5-C5DB-56E6-5C62199336BE}"/>
              </a:ext>
            </a:extLst>
          </p:cNvPr>
          <p:cNvSpPr txBox="1"/>
          <p:nvPr/>
        </p:nvSpPr>
        <p:spPr>
          <a:xfrm>
            <a:off x="943154" y="2093344"/>
            <a:ext cx="922738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Symbol,Sans-Serif"/>
              <a:buChar char="•"/>
            </a:pPr>
            <a:r>
              <a:rPr lang="en-US" sz="2400" b="1" dirty="0">
                <a:latin typeface="Arial"/>
                <a:cs typeface="Arial"/>
              </a:rPr>
              <a:t>Contact your bank straight away</a:t>
            </a:r>
            <a:endParaRPr lang="en-US" dirty="0">
              <a:cs typeface="Calibri" panose="020F0502020204030204"/>
            </a:endParaRPr>
          </a:p>
          <a:p>
            <a:pPr marL="171450" indent="-171450">
              <a:buFont typeface="Symbol,Sans-Serif"/>
              <a:buChar char="•"/>
            </a:pPr>
            <a:endParaRPr lang="en-US" sz="2400" b="1">
              <a:latin typeface="Arial"/>
              <a:ea typeface="Calibri"/>
              <a:cs typeface="Arial"/>
            </a:endParaRPr>
          </a:p>
          <a:p>
            <a:pPr marL="171450" indent="-171450">
              <a:buFont typeface="Symbol,Sans-Serif"/>
              <a:buChar char="•"/>
            </a:pPr>
            <a:r>
              <a:rPr lang="en-US" sz="2400" u="sng" dirty="0">
                <a:solidFill>
                  <a:srgbClr val="002060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Police</a:t>
            </a:r>
            <a:r>
              <a:rPr lang="en-US" sz="24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marL="171450" indent="-171450">
              <a:buFont typeface="Symbol,Sans-Serif"/>
              <a:buChar char="•"/>
            </a:pP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71450" indent="-171450">
              <a:buFont typeface="Symbol,Sans-Serif"/>
              <a:buChar char="•"/>
            </a:pPr>
            <a:r>
              <a:rPr lang="en-US" sz="2400" u="sng" dirty="0">
                <a:solidFill>
                  <a:srgbClr val="002060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 IT Service Desk team</a:t>
            </a: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71450" indent="-171450">
              <a:buFont typeface="Symbol,Sans-Serif"/>
              <a:buChar char="•"/>
            </a:pPr>
            <a:endParaRPr lang="en-US" sz="2400" u="sng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71450" indent="-171450">
              <a:buFont typeface="Symbol,Sans-Serif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Harassment and Misconduct Team</a:t>
            </a: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71450" indent="-171450">
              <a:buFont typeface="Symbol,Sans-Serif"/>
              <a:buChar char="•"/>
            </a:pPr>
            <a:endParaRPr lang="en-US" sz="2400" dirty="0">
              <a:solidFill>
                <a:srgbClr val="002060"/>
              </a:solidFill>
              <a:latin typeface="Arial"/>
              <a:ea typeface="Calibri" panose="020F0502020204030204"/>
              <a:cs typeface="Arial"/>
            </a:endParaRPr>
          </a:p>
          <a:p>
            <a:pPr marL="171450" indent="-171450">
              <a:buFont typeface="Symbol,Sans-Serif"/>
              <a:buChar char="•"/>
            </a:pPr>
            <a:r>
              <a:rPr lang="en-US" sz="2400" u="sng" dirty="0">
                <a:solidFill>
                  <a:srgbClr val="002060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Action Fraud</a:t>
            </a:r>
            <a:r>
              <a:rPr lang="en-US" sz="2400" dirty="0">
                <a:solidFill>
                  <a:srgbClr val="002060"/>
                </a:solidFill>
                <a:latin typeface="Arial"/>
                <a:cs typeface="Arial"/>
              </a:rPr>
              <a:t>  </a:t>
            </a:r>
            <a:endParaRPr lang="en-US" sz="2400" dirty="0">
              <a:solidFill>
                <a:srgbClr val="00206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5011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FF610A"/>
      </a:accent1>
      <a:accent2>
        <a:srgbClr val="FFF0E2"/>
      </a:accent2>
      <a:accent3>
        <a:srgbClr val="9CEDFF"/>
      </a:accent3>
      <a:accent4>
        <a:srgbClr val="EAEAEA"/>
      </a:accent4>
      <a:accent5>
        <a:srgbClr val="D5D5D5"/>
      </a:accent5>
      <a:accent6>
        <a:srgbClr val="C0C0C0"/>
      </a:accent6>
      <a:hlink>
        <a:srgbClr val="0037FB"/>
      </a:hlink>
      <a:folHlink>
        <a:srgbClr val="00223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07b05a-4463-4a74-aa48-267cd44e53b2" xsi:nil="true"/>
    <_Flow_SignoffStatus xmlns="26a40760-a18b-4c23-8731-54ad71238559" xsi:nil="true"/>
    <lcf76f155ced4ddcb4097134ff3c332f xmlns="26a40760-a18b-4c23-8731-54ad7123855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E0A73BF23260498FB956A3F2857341" ma:contentTypeVersion="19" ma:contentTypeDescription="Create a new document." ma:contentTypeScope="" ma:versionID="d60ffb2860ddb007726ea967b5456cb9">
  <xsd:schema xmlns:xsd="http://www.w3.org/2001/XMLSchema" xmlns:xs="http://www.w3.org/2001/XMLSchema" xmlns:p="http://schemas.microsoft.com/office/2006/metadata/properties" xmlns:ns2="26a40760-a18b-4c23-8731-54ad71238559" xmlns:ns3="b207b05a-4463-4a74-aa48-267cd44e53b2" targetNamespace="http://schemas.microsoft.com/office/2006/metadata/properties" ma:root="true" ma:fieldsID="8cc24a98389015a22a42f789ec7a7b78" ns2:_="" ns3:_="">
    <xsd:import namespace="26a40760-a18b-4c23-8731-54ad71238559"/>
    <xsd:import namespace="b207b05a-4463-4a74-aa48-267cd44e53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a40760-a18b-4c23-8731-54ad712385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3a19cb6-1b10-4512-a12b-f76e45842a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07b05a-4463-4a74-aa48-267cd44e53b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378a099-9d03-4745-9ef9-ff1f438c7f89}" ma:internalName="TaxCatchAll" ma:showField="CatchAllData" ma:web="b207b05a-4463-4a74-aa48-267cd44e53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42810B-C6A2-4A13-8F40-A1946FA4EF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3D551F-CBC1-4F8C-9FF0-924E6404A74F}">
  <ds:schemaRefs>
    <ds:schemaRef ds:uri="26a40760-a18b-4c23-8731-54ad71238559"/>
    <ds:schemaRef ds:uri="b207b05a-4463-4a74-aa48-267cd44e53b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649668-BE2F-4C06-99C6-67BD5B504962}">
  <ds:schemaRefs>
    <ds:schemaRef ds:uri="26a40760-a18b-4c23-8731-54ad71238559"/>
    <ds:schemaRef ds:uri="b207b05a-4463-4a74-aa48-267cd44e53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Fraud and scams  </vt:lpstr>
      <vt:lpstr>Fraud and scams</vt:lpstr>
      <vt:lpstr>Visa scams</vt:lpstr>
      <vt:lpstr>Impersonation scams</vt:lpstr>
      <vt:lpstr>Accommodation scams</vt:lpstr>
      <vt:lpstr>Tuition fee scams</vt:lpstr>
      <vt:lpstr>Too good to be true</vt:lpstr>
      <vt:lpstr>Stop and check</vt:lpstr>
      <vt:lpstr>If you think you've been scammed</vt:lpstr>
      <vt:lpstr>Fraud and scams: resources</vt:lpstr>
      <vt:lpstr>Managing your money  </vt:lpstr>
      <vt:lpstr>TV licence</vt:lpstr>
      <vt:lpstr>Money saving tips</vt:lpstr>
      <vt:lpstr>LUU Help &amp; Support</vt:lpstr>
      <vt:lpstr>Student Information Service (SIS)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Dickinson</dc:creator>
  <cp:revision>67</cp:revision>
  <dcterms:created xsi:type="dcterms:W3CDTF">2017-03-28T10:31:45Z</dcterms:created>
  <dcterms:modified xsi:type="dcterms:W3CDTF">2024-09-03T09:44:37Z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0x010100E6E0A73BF23260498FB956A3F2857341</vt:lpwstr>
  </property>
  <property fmtid="{D5CDD505-2E9C-101B-9397-08002B2CF9AE}" pid="3" name="MediaServiceImageTags">
    <vt:lpwstr/>
  </property>
</Properties>
</file>