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0E_6A5A297F.xml" ContentType="application/vnd.ms-powerpoint.comments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76" r:id="rId5"/>
    <p:sldId id="257" r:id="rId6"/>
    <p:sldId id="29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376877-B2C2-1041-61BB-9ECA8C7144DC}" name="Katy Lovelace" initials="KL" userId="S::diskgr1@leeds.ac.uk::c5b66831-b1a1-4978-b15f-c2457efecc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DF176-2E41-8F98-3D1A-A12B8BB760A7}" v="16" dt="2024-09-03T09:32:20.002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0E_6A5A29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8CA1FA-AF5A-43B5-8830-5214AB55F365}" authorId="{EA376877-B2C2-1041-61BB-9ECA8C7144DC}" status="resolved" created="2024-05-14T10:31:32.83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65649511" sldId="304"/>
      <ac:spMk id="6" creationId="{5370A1BC-F42D-2D2C-E1BE-94A69C6BA89A}"/>
      <ac:txMk cp="16" len="15">
        <ac:context len="192" hash="4012949238"/>
      </ac:txMk>
    </ac:txMkLst>
    <p188:pos x="3565584" y="646981"/>
    <p188:txBody>
      <a:bodyPr/>
      <a:lstStyle/>
      <a:p>
        <a:r>
          <a:rPr lang="en-US"/>
          <a:t>Is it 5 or 10?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8D59F-84DF-0C4A-A564-05F3AC6AA4F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607B-BC83-1C44-A501-8F981FF4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5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6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679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625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58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Calibri" panose="020F0502020204030204"/>
              <a:ea typeface="Calibri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01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603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 dirty="0">
              <a:ea typeface="Calibri" panose="020F0502020204030204"/>
              <a:cs typeface="Calibri" panose="020F0502020204030204"/>
            </a:endParaRPr>
          </a:p>
          <a:p>
            <a:endParaRPr lang="en-GB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GB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94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1" dirty="0">
              <a:ea typeface="Calibri"/>
              <a:cs typeface="Calibri"/>
            </a:endParaRPr>
          </a:p>
          <a:p>
            <a:endParaRPr lang="en-US" i="1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11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16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defRPr/>
            </a:pPr>
            <a:endParaRPr lang="en-GB" b="1" dirty="0">
              <a:ea typeface="Calibri"/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4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253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75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863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20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4506FB-8C9B-2A91-B496-3059E67E6B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28" y="908664"/>
            <a:ext cx="5760672" cy="180025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28" y="3248978"/>
            <a:ext cx="5760672" cy="306035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4818BB-8337-FFEE-A6BB-184FDB6BE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13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916" y="818651"/>
            <a:ext cx="5760672" cy="54906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18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78F2D-45C9-16DA-3423-8477D8C459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283D3C-78EB-6DE0-072A-372628BC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3CB477-D4AE-A9C4-2A41-05E577AF0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8A1969-8F81-EADF-7316-0D8B4BA37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7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A6936B-F262-3F11-75AD-050EAB9F9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3906421-9D62-F47D-FA35-BA1F8061757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342900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8E3467-AA2D-199D-73E9-332C4A72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63860D1-0CDB-3BE7-EC95-0686A8FB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1B3DBD-9DBE-B604-FA9E-127F47B6B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4506FB-8C9B-2A91-B496-3059E67E6B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28" y="908664"/>
            <a:ext cx="5040576" cy="180025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28" y="3248978"/>
            <a:ext cx="5040576" cy="306035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4818BB-8337-FFEE-A6BB-184FDB6BE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855E361-6BF2-AAE7-F0C3-5246FAF91CF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6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89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4D61D1-7F7D-7185-9712-DEFFDA6D0E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2C7062E-0A41-6272-4818-89EFF9B186A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976336" y="0"/>
            <a:ext cx="3215664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CE7E68-FE6E-D678-2C07-60862F461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1239" y="1268713"/>
            <a:ext cx="7200840" cy="2873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691" y="4869169"/>
            <a:ext cx="7213388" cy="14401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75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530919-CE1F-B641-7283-BDF94A9556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1239" y="1268713"/>
            <a:ext cx="7200840" cy="2873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691" y="4869169"/>
            <a:ext cx="7213388" cy="14401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F22AE70-AA1F-08F4-CC62-521976E12E6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976384" y="0"/>
            <a:ext cx="321561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23CA2A-2BDE-652D-E3DA-90081141F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1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1268263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360" y="2708904"/>
            <a:ext cx="5035556" cy="360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708904"/>
            <a:ext cx="5035556" cy="360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80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31" y="2348838"/>
            <a:ext cx="5040589" cy="7038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03" y="2348838"/>
            <a:ext cx="5040589" cy="7038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BD4AC8-EE86-66E4-3646-DCE7BF03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" y="1268263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19E811-96F8-9B5D-034D-6B801935292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40360" y="3423418"/>
            <a:ext cx="5035556" cy="2885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2B8EB9-C43A-FE87-AED3-68989D699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423418"/>
            <a:ext cx="5035556" cy="2885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5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32" y="1268712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98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0360" y="908664"/>
            <a:ext cx="7919720" cy="1080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360" y="2719705"/>
            <a:ext cx="791972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913541E-E411-411F-8CC3-6D56FF94E5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1" r:id="rId5"/>
    <p:sldLayoutId id="2147483660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8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info/10102/registration/1056/how_to_regist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students.leeds.ac.uk/bankingdocument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bankingdocument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bankingdocumen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info/21519/official_documentation_and_regulations/849/student_registration_status_certificat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hyperlink" Target="https://students.leeds.ac.uk/bankingdocument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bankingdocument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6A5A297F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students.leeds.ac.uk/bankingdocuments" TargetMode="External"/><Relationship Id="rId4" Type="http://schemas.openxmlformats.org/officeDocument/2006/relationships/hyperlink" Target="mailto:studentinfo@leeds.ac.u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tudents.leeds.ac.uk/bankaccoun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tudents.leeds.ac.uk/info/1000100/international-orientation/1704/international-orientation-resourc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hyperlink" Target="https://students.leeds.ac.uk/info/1000092/opening_a_bank_account/1634/money_for_when_you_arrive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www.fscs.org.uk/" TargetMode="External"/><Relationship Id="rId4" Type="http://schemas.openxmlformats.org/officeDocument/2006/relationships/image" Target="../media/image5.jpeg"/><Relationship Id="rId9" Type="http://schemas.openxmlformats.org/officeDocument/2006/relationships/hyperlink" Target="https://www.fca.org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tudents.leeds.ac.uk/info/1000092/opening_a_bank_account/1634/money_for_when_you_arriv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highstreetbank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tudents.leeds.ac.uk/highstreetbank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info/1000092/opening_a_bank_account/1646/choosing_a_ban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students.leeds.ac.uk/highstreetbanks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students.leeds.ac.uk/bankingdocuments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F4F6AD-D1B4-3B49-E847-A3879AD8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Money and Banking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E2F08-3B2A-61C8-C3C1-E9D376139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>
                <a:solidFill>
                  <a:schemeClr val="tx1"/>
                </a:solidFill>
                <a:latin typeface="Arial"/>
                <a:ea typeface="Arial" charset="0"/>
                <a:cs typeface="Arial"/>
              </a:rPr>
              <a:t>International Orientation</a:t>
            </a:r>
            <a:endParaRPr lang="en-GB" sz="2400">
              <a:solidFill>
                <a:schemeClr val="tx1"/>
              </a:solidFill>
              <a:latin typeface="Arial"/>
              <a:ea typeface="Arial" charset="0"/>
              <a:cs typeface="Arial"/>
            </a:endParaRPr>
          </a:p>
          <a:p>
            <a:endParaRPr lang="en-GB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000" i="1">
                <a:solidFill>
                  <a:schemeClr val="tx1"/>
                </a:solidFill>
                <a:latin typeface="Arial"/>
                <a:cs typeface="Arial"/>
              </a:rPr>
              <a:t>Brought to you by the International Student Office and Student Information Service</a:t>
            </a:r>
            <a:endParaRPr lang="en-US" sz="2000" i="1">
              <a:solidFill>
                <a:schemeClr val="tx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-125" r="21504" b="125"/>
          <a:stretch/>
        </p:blipFill>
        <p:spPr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422979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get a bank letter?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916" y="2449425"/>
            <a:ext cx="5438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Follow this process to receive the University standard bank letter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2002" y="3919255"/>
            <a:ext cx="563512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Complete the first three steps of the  </a:t>
            </a:r>
            <a:br>
              <a:rPr lang="en-GB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GB" sz="2400" b="1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3"/>
              </a:rPr>
              <a:t>online registration process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918" y="6266953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Banking documents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hoto of web page for online registra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752" y="2449425"/>
            <a:ext cx="5477000" cy="25939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C26D10-510D-0552-A603-827A16CD1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1524" y="5037189"/>
            <a:ext cx="5493773" cy="1278193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qr code link to website with instructions on how to complete online registration">
            <a:extLst>
              <a:ext uri="{FF2B5EF4-FFF2-40B4-BE49-F238E27FC236}">
                <a16:creationId xmlns:a16="http://schemas.microsoft.com/office/drawing/2014/main" id="{D5A9FF97-8D33-D4AC-84E3-022299F9C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367" y="4245077"/>
            <a:ext cx="2018071" cy="20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39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cs typeface="Times New Roman"/>
              </a:rPr>
              <a:t>Online registration: check name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773046" y="2287174"/>
            <a:ext cx="8288363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When completing online registration, check your details appear in the correct format on Minerva.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73045" y="3154634"/>
            <a:ext cx="4554000" cy="583398"/>
          </a:xfrm>
          <a:prstGeom prst="roundRect">
            <a:avLst/>
          </a:prstGeom>
          <a:solidFill>
            <a:srgbClr val="F6F3F0"/>
          </a:solidFill>
          <a:ln w="3810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Your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1F1E9-9D54-2375-E66F-E6FD1580B1E0}"/>
              </a:ext>
            </a:extLst>
          </p:cNvPr>
          <p:cNvSpPr txBox="1"/>
          <p:nvPr/>
        </p:nvSpPr>
        <p:spPr>
          <a:xfrm>
            <a:off x="766916" y="3910693"/>
            <a:ext cx="726603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Your full name must match the information you have on your passport.​</a:t>
            </a:r>
          </a:p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3045" y="4619624"/>
            <a:ext cx="8637406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First name, last name </a:t>
            </a: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(for example, </a:t>
            </a:r>
            <a:r>
              <a:rPr lang="en-US" sz="2000" i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Jonathan Smith</a:t>
            </a: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</a:t>
            </a:r>
            <a:endParaRPr lang="en-US" sz="2000" b="1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</a:t>
            </a:r>
            <a:r>
              <a:rPr 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First name, middle name, last name </a:t>
            </a:r>
            <a:r>
              <a:rPr lang="en-US" sz="2000" b="1" i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(if you have a middle name)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(for example, 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Jonathan James Smith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12-Point Star 2"/>
          <p:cNvSpPr/>
          <p:nvPr/>
        </p:nvSpPr>
        <p:spPr>
          <a:xfrm>
            <a:off x="8519160" y="2292024"/>
            <a:ext cx="3672840" cy="3616663"/>
          </a:xfrm>
          <a:prstGeom prst="star12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don't enter your details correctly your bank letter will be delayed.</a:t>
            </a:r>
          </a:p>
        </p:txBody>
      </p:sp>
      <p:sp>
        <p:nvSpPr>
          <p:cNvPr id="9" name="Rectangle 8"/>
          <p:cNvSpPr/>
          <p:nvPr/>
        </p:nvSpPr>
        <p:spPr>
          <a:xfrm>
            <a:off x="9585208" y="6414437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Banking documents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222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32" y="1268712"/>
            <a:ext cx="8731164" cy="709893"/>
          </a:xfrm>
        </p:spPr>
        <p:txBody>
          <a:bodyPr>
            <a:normAutofit fontScale="90000"/>
          </a:bodyPr>
          <a:lstStyle/>
          <a:p>
            <a:r>
              <a:rPr lang="en-GB"/>
              <a:t>Online registration: check address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1162" y="2149888"/>
            <a:ext cx="8952040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When completing online registration, check your details appear in the correct format on Minerva.</a:t>
            </a:r>
            <a:endParaRPr lang="en-GB" sz="20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67425" y="3273292"/>
            <a:ext cx="4554563" cy="583200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2D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Your address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867425" y="4151595"/>
            <a:ext cx="6096000" cy="36933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Home address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2384" y="4149399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your address in your home country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5524" y="4632285"/>
            <a:ext cx="2219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Term time address</a:t>
            </a:r>
            <a:endParaRPr lang="en-GB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4628" y="4632285"/>
            <a:ext cx="5006499" cy="92333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your address in the UK, including postcode in 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format of XXX </a:t>
            </a:r>
            <a:r>
              <a:rPr lang="en-GB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XXX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GB" i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(for example LS2 9JT)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8015" y="5633091"/>
            <a:ext cx="6032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Complete all fields in full, including the ‘Nation’ field. </a:t>
            </a:r>
            <a:endParaRPr lang="en-US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12-Point Star 2"/>
          <p:cNvSpPr/>
          <p:nvPr/>
        </p:nvSpPr>
        <p:spPr>
          <a:xfrm>
            <a:off x="8557129" y="2427894"/>
            <a:ext cx="3672840" cy="3616663"/>
          </a:xfrm>
          <a:prstGeom prst="star12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If you don't enter your details correctly your bank letter will be delayed.</a:t>
            </a:r>
            <a:endParaRPr lang="en-GB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endPara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46087" y="6320615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Banking documents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5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19" y="956029"/>
            <a:ext cx="9385641" cy="1325563"/>
          </a:xfrm>
        </p:spPr>
        <p:txBody>
          <a:bodyPr/>
          <a:lstStyle/>
          <a:p>
            <a:r>
              <a:rPr lang="en-GB"/>
              <a:t>I need my bank letter </a:t>
            </a:r>
            <a:br>
              <a:rPr lang="en-GB"/>
            </a:br>
            <a:r>
              <a:rPr lang="en-GB"/>
              <a:t>to have more information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918" y="2452626"/>
            <a:ext cx="6596967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Some banks do not accept the University of Leeds standard bank letter.</a:t>
            </a:r>
          </a:p>
          <a:p>
            <a:endParaRPr lang="en-GB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Complete a </a:t>
            </a:r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3"/>
              </a:rPr>
              <a:t>Registration Status Certificate</a:t>
            </a:r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request 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(allow up to 10 working days for the request to be processed)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9918" y="4062726"/>
            <a:ext cx="8048332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You’ll still need to have: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Completed the first three steps of your online registration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Entered your name and surname correctly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Entered your home and term-time address information correctly 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918" y="6266953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Banking documents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924" y="1396689"/>
            <a:ext cx="3600450" cy="3086100"/>
          </a:xfrm>
          <a:prstGeom prst="rect">
            <a:avLst/>
          </a:prstGeom>
        </p:spPr>
      </p:pic>
      <p:pic>
        <p:nvPicPr>
          <p:cNvPr id="5" name="Picture 4" descr="A qr code link to university website with more details about the documents needed for opening a bank account">
            <a:extLst>
              <a:ext uri="{FF2B5EF4-FFF2-40B4-BE49-F238E27FC236}">
                <a16:creationId xmlns:a16="http://schemas.microsoft.com/office/drawing/2014/main" id="{6C98449B-A30F-05C2-F2B1-CB660FE4F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5545" y="4528450"/>
            <a:ext cx="2116394" cy="21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1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19" y="956029"/>
            <a:ext cx="9786681" cy="1325563"/>
          </a:xfrm>
        </p:spPr>
        <p:txBody>
          <a:bodyPr/>
          <a:lstStyle/>
          <a:p>
            <a:r>
              <a:rPr lang="en-GB"/>
              <a:t>When will I receive my bank letter?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919" y="2147827"/>
            <a:ext cx="6361364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If you have:</a:t>
            </a:r>
          </a:p>
          <a:p>
            <a:endParaRPr lang="en-GB">
              <a:solidFill>
                <a:srgbClr val="212529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>
                <a:solidFill>
                  <a:srgbClr val="212529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Completed your online registration correctly</a:t>
            </a:r>
          </a:p>
          <a:p>
            <a:pPr marL="342900" indent="-342900">
              <a:buAutoNum type="arabicPeriod"/>
            </a:pPr>
            <a:r>
              <a:rPr lang="en-GB">
                <a:solidFill>
                  <a:srgbClr val="212529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Entered your name and addresses correctly in Minerva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9919" y="3574109"/>
            <a:ext cx="11028704" cy="2585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You’ll be sent your bank letter by email: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If you’re staying in private accommodation</a:t>
            </a:r>
          </a:p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After the start date of your term-time (UK) address</a:t>
            </a:r>
          </a:p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After completing the first three steps of online registration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If you’re in University accommodation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After the start date of your accommodation contract</a:t>
            </a:r>
            <a:b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After completing the first three steps of online registration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918" y="6266953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Banking documents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holding a bank let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537" y="2022593"/>
            <a:ext cx="2758230" cy="444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93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16" y="684929"/>
            <a:ext cx="9385641" cy="1325563"/>
          </a:xfrm>
        </p:spPr>
        <p:txBody>
          <a:bodyPr/>
          <a:lstStyle/>
          <a:p>
            <a:r>
              <a:rPr lang="en-GB"/>
              <a:t>I've not received my bank letter</a:t>
            </a:r>
            <a:br>
              <a:rPr lang="en-GB"/>
            </a:br>
            <a:r>
              <a:rPr lang="en-GB" sz="3200" b="0"/>
              <a:t>What do I do?</a:t>
            </a:r>
            <a:endParaRPr lang="en-US" sz="3200" b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70A1BC-F42D-2D2C-E1BE-94A69C6BA89A}"/>
              </a:ext>
            </a:extLst>
          </p:cNvPr>
          <p:cNvSpPr/>
          <p:nvPr/>
        </p:nvSpPr>
        <p:spPr>
          <a:xfrm>
            <a:off x="728638" y="2014019"/>
            <a:ext cx="10383853" cy="8720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Have you waited 5 working days?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/>
                <a:cs typeface="Arial"/>
              </a:rPr>
              <a:t>A working week is from Monday to Friday. Make sure you don't count weekend days.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3074DE-8DCA-8EF5-7618-8ADCD9B1929F}"/>
              </a:ext>
            </a:extLst>
          </p:cNvPr>
          <p:cNvSpPr/>
          <p:nvPr/>
        </p:nvSpPr>
        <p:spPr>
          <a:xfrm>
            <a:off x="728637" y="3003181"/>
            <a:ext cx="11224832" cy="13388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Check your personal information </a:t>
            </a:r>
            <a:r>
              <a:rPr lang="en-GB" b="1">
                <a:solidFill>
                  <a:srgbClr val="000000"/>
                </a:solidFill>
                <a:latin typeface="Arial"/>
                <a:cs typeface="Arial"/>
              </a:rPr>
              <a:t>on Minerva</a:t>
            </a:r>
          </a:p>
          <a:p>
            <a:pPr>
              <a:lnSpc>
                <a:spcPct val="150000"/>
              </a:lnSpc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entered your full name correctly?</a:t>
            </a:r>
            <a:endParaRPr lang="en-GB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entered your home and term time address correctly?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9B7F09-E332-92F6-1BA1-8896A82C21AA}"/>
              </a:ext>
            </a:extLst>
          </p:cNvPr>
          <p:cNvSpPr/>
          <p:nvPr/>
        </p:nvSpPr>
        <p:spPr>
          <a:xfrm>
            <a:off x="728636" y="5267328"/>
            <a:ext cx="11224832" cy="21698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Everything seems fine! What do I do?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Check your spam/junk folder in both your personal and Leeds email address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Contact the Student Information Service –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studentinfo@leeds.ac.uk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37616" y="6353217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Banking documents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7D83D4-160C-CCB0-A27D-3A47510DF7E1}"/>
              </a:ext>
            </a:extLst>
          </p:cNvPr>
          <p:cNvSpPr/>
          <p:nvPr/>
        </p:nvSpPr>
        <p:spPr>
          <a:xfrm>
            <a:off x="728636" y="4337783"/>
            <a:ext cx="11224832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If you're in University accommodation, check</a:t>
            </a:r>
            <a:r>
              <a:rPr lang="en-GB" b="1">
                <a:solidFill>
                  <a:srgbClr val="2D2A2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your accommodation contract 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Has your contract started yet? You need to wait until after the start date. 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937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19" y="956029"/>
            <a:ext cx="9385641" cy="1325563"/>
          </a:xfrm>
        </p:spPr>
        <p:txBody>
          <a:bodyPr/>
          <a:lstStyle/>
          <a:p>
            <a:r>
              <a:rPr lang="en-GB"/>
              <a:t>Opening an account</a:t>
            </a:r>
          </a:p>
        </p:txBody>
      </p:sp>
      <p:sp>
        <p:nvSpPr>
          <p:cNvPr id="5" name="Rectangle 4"/>
          <p:cNvSpPr/>
          <p:nvPr/>
        </p:nvSpPr>
        <p:spPr>
          <a:xfrm>
            <a:off x="719643" y="2254376"/>
            <a:ext cx="7616190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Visit your chosen bank’s website to find out more about how you can book an appointment to open your bank account</a:t>
            </a:r>
          </a:p>
        </p:txBody>
      </p:sp>
      <p:sp>
        <p:nvSpPr>
          <p:cNvPr id="6" name="Rectangle 5"/>
          <p:cNvSpPr/>
          <p:nvPr/>
        </p:nvSpPr>
        <p:spPr>
          <a:xfrm>
            <a:off x="719643" y="3518118"/>
            <a:ext cx="7433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Many banks are now starting applications for new accounts online</a:t>
            </a: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9643" y="4763984"/>
            <a:ext cx="6766688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ial"/>
                <a:ea typeface="+mn-lt"/>
                <a:cs typeface="Arial"/>
              </a:rPr>
              <a:t>Check what documents you’ll need and bring them with you to your appointment (if the bank gives you one)</a:t>
            </a:r>
            <a:endParaRPr lang="en-GB" sz="220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576" y="2663753"/>
            <a:ext cx="3590925" cy="31718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5266" y="6195578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Opening a bank account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48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Before we start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9919" y="2281592"/>
            <a:ext cx="11070243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video and microphone are switched off, please use the chat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Picture of navigation bar in Teams meeting showing location of Camera and Microphone buttons, and Chat and Reaction button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20" y="3163282"/>
            <a:ext cx="7543800" cy="8096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9920" y="4711378"/>
            <a:ext cx="1107024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0000"/>
                </a:solidFill>
                <a:latin typeface="Arial"/>
                <a:cs typeface="Arial"/>
              </a:rPr>
              <a:t>Time for questions at the end of the presentation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0000"/>
                </a:solidFill>
                <a:latin typeface="Arial"/>
                <a:cs typeface="Arial"/>
              </a:rPr>
              <a:t>You’ll be asked to interact with us during the presentation – use the chat function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Click on the weblinks or use the QR codes on the slides, or after the webinar go to our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International Orientation Resources webpage</a:t>
            </a:r>
            <a:endParaRPr lang="en-GB" alt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5A3075-289A-11A2-BE29-4827D7B8837B}"/>
              </a:ext>
            </a:extLst>
          </p:cNvPr>
          <p:cNvSpPr/>
          <p:nvPr/>
        </p:nvSpPr>
        <p:spPr>
          <a:xfrm>
            <a:off x="1760373" y="2891231"/>
            <a:ext cx="830723" cy="1360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1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DF09-D5C8-0574-592D-5282F3BD9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448" y="2150093"/>
            <a:ext cx="6735409" cy="2205517"/>
          </a:xfrm>
        </p:spPr>
        <p:txBody>
          <a:bodyPr>
            <a:normAutofit/>
          </a:bodyPr>
          <a:lstStyle/>
          <a:p>
            <a:r>
              <a:rPr lang="en-US" sz="7200">
                <a:latin typeface="Arial"/>
                <a:cs typeface="Arial"/>
              </a:rPr>
              <a:t>Opening a bank account  </a:t>
            </a:r>
          </a:p>
        </p:txBody>
      </p:sp>
    </p:spTree>
    <p:extLst>
      <p:ext uri="{BB962C8B-B14F-4D97-AF65-F5344CB8AC3E}">
        <p14:creationId xmlns:p14="http://schemas.microsoft.com/office/powerpoint/2010/main" val="20589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733" y="813646"/>
            <a:ext cx="8699909" cy="1325563"/>
          </a:xfrm>
        </p:spPr>
        <p:txBody>
          <a:bodyPr/>
          <a:lstStyle/>
          <a:p>
            <a:r>
              <a:rPr lang="en-GB"/>
              <a:t>Digital banks</a:t>
            </a:r>
          </a:p>
        </p:txBody>
      </p:sp>
      <p:sp>
        <p:nvSpPr>
          <p:cNvPr id="3" name="Rectangle 2"/>
          <p:cNvSpPr/>
          <p:nvPr/>
        </p:nvSpPr>
        <p:spPr>
          <a:xfrm>
            <a:off x="515360" y="1837128"/>
            <a:ext cx="90427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Traditional banking services but only app-based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343" y="2376913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Online and telephone customer support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520524" y="2884503"/>
            <a:ext cx="72620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Lock, unlock and cancel your card through the app</a:t>
            </a:r>
          </a:p>
        </p:txBody>
      </p:sp>
      <p:sp>
        <p:nvSpPr>
          <p:cNvPr id="6" name="Rectangle 5"/>
          <p:cNvSpPr/>
          <p:nvPr/>
        </p:nvSpPr>
        <p:spPr>
          <a:xfrm>
            <a:off x="486206" y="3579527"/>
            <a:ext cx="7677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No fees for overseas transactions (within certain limits) and limited cash withdrawals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533" y="4371578"/>
            <a:ext cx="7700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Transfer money between your home country bank account and your UK bank account at very low interest rates 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1773" y="5179573"/>
            <a:ext cx="6147570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Normally open to international students and quick to set-up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one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t="36030" r="8704" b="25078"/>
          <a:stretch/>
        </p:blipFill>
        <p:spPr bwMode="auto">
          <a:xfrm>
            <a:off x="1568700" y="6240222"/>
            <a:ext cx="1432961" cy="38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zo review: an elegant way to manage your money | WIRED U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9" b="38479"/>
          <a:stretch/>
        </p:blipFill>
        <p:spPr bwMode="auto">
          <a:xfrm>
            <a:off x="7170292" y="6298121"/>
            <a:ext cx="1587238" cy="38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volut bank 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235" y="6266880"/>
            <a:ext cx="1338186" cy="391924"/>
          </a:xfrm>
          <a:prstGeom prst="rect">
            <a:avLst/>
          </a:prstGeom>
        </p:spPr>
      </p:pic>
      <p:pic>
        <p:nvPicPr>
          <p:cNvPr id="12" name="Picture 11" descr="Starling Bank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04" y="6186718"/>
            <a:ext cx="1301650" cy="470668"/>
          </a:xfrm>
          <a:prstGeom prst="rect">
            <a:avLst/>
          </a:prstGeom>
        </p:spPr>
      </p:pic>
      <p:pic>
        <p:nvPicPr>
          <p:cNvPr id="13" name="Picture 12" descr="Atom bank 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427" y="6200491"/>
            <a:ext cx="1069435" cy="467002"/>
          </a:xfrm>
          <a:prstGeom prst="rect">
            <a:avLst/>
          </a:prstGeom>
        </p:spPr>
      </p:pic>
      <p:pic>
        <p:nvPicPr>
          <p:cNvPr id="14" name="Picture 13" descr="Wise bank 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7344" y="6230115"/>
            <a:ext cx="1540138" cy="47066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238020" y="1788665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/>
              <a:t>Check that the bank is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38020" y="2403999"/>
            <a:ext cx="3430227" cy="1260169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by the </a:t>
            </a:r>
            <a:b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Financial Conduct Authority (FCA)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238020" y="3963817"/>
            <a:ext cx="3511045" cy="1659201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 by the </a:t>
            </a:r>
            <a:b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Financial Services Compensation Scheme (FSCS)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40897" y="62474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Money for when you arrive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36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338" y="1431810"/>
            <a:ext cx="3167013" cy="3124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09" y="1067429"/>
            <a:ext cx="7919720" cy="709893"/>
          </a:xfrm>
        </p:spPr>
        <p:txBody>
          <a:bodyPr>
            <a:normAutofit fontScale="90000"/>
          </a:bodyPr>
          <a:lstStyle/>
          <a:p>
            <a:r>
              <a:rPr lang="en-GB">
                <a:latin typeface="Arial"/>
                <a:cs typeface="Arial"/>
              </a:rPr>
              <a:t>Digital banks: </a:t>
            </a:r>
            <a:br>
              <a:rPr lang="en-GB">
                <a:latin typeface="Arial"/>
                <a:cs typeface="Arial"/>
              </a:rPr>
            </a:br>
            <a:r>
              <a:rPr lang="en-GB">
                <a:latin typeface="Arial"/>
                <a:cs typeface="Arial"/>
              </a:rPr>
              <a:t>what documents do I need?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3737" y="2107126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Verify your identity by taking a photo of your passport with your phone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976" y="2880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Provide evidence of a UK address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9520" y="3576348"/>
            <a:ext cx="2583522" cy="501668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GB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28599" y="3576348"/>
            <a:ext cx="3373232" cy="513213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9520" y="4265152"/>
            <a:ext cx="6096000" cy="144655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Similar offer to a 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traditional bank</a:t>
            </a:r>
          </a:p>
          <a:p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Easier/faster to set up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28599" y="4281271"/>
            <a:ext cx="7362788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No physical branch in the city</a:t>
            </a:r>
          </a:p>
          <a:p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Savings accounts are not always protected</a:t>
            </a:r>
          </a:p>
          <a:p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>
                <a:latin typeface="Arial"/>
                <a:cs typeface="Arial"/>
              </a:rPr>
              <a:t>Not all digital banks have an overdraft function and may charge for it.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40897" y="6293592"/>
            <a:ext cx="6096000" cy="36933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r"/>
            <a:r>
              <a:rPr lang="en-GB" b="1">
                <a:latin typeface="Arial"/>
                <a:cs typeface="Arial"/>
                <a:hlinkClick r:id="rId4"/>
              </a:rPr>
              <a:t>Money for when you arrive</a:t>
            </a:r>
            <a:endParaRPr lang="en-GB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806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'High street' banks</a:t>
            </a:r>
          </a:p>
        </p:txBody>
      </p:sp>
      <p:sp>
        <p:nvSpPr>
          <p:cNvPr id="3" name="Rectangle 2"/>
          <p:cNvSpPr/>
          <p:nvPr/>
        </p:nvSpPr>
        <p:spPr>
          <a:xfrm>
            <a:off x="718008" y="2400532"/>
            <a:ext cx="8974160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212529"/>
                </a:solidFill>
                <a:latin typeface="Arial"/>
                <a:cs typeface="Arial"/>
              </a:rPr>
              <a:t>Traditional banks that have a physical presence in the city </a:t>
            </a:r>
            <a:endParaRPr lang="en-US" sz="220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9918" y="6266953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High street banks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8441" y="2874053"/>
            <a:ext cx="7104391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212529"/>
                </a:solidFill>
                <a:latin typeface="Arial"/>
                <a:cs typeface="Arial"/>
              </a:rPr>
              <a:t>Offer online banking solutions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695617" y="3355273"/>
            <a:ext cx="7104391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212529"/>
                </a:solidFill>
                <a:latin typeface="Arial"/>
                <a:cs typeface="Arial"/>
              </a:rPr>
              <a:t>Offer more services than a digital bank</a:t>
            </a:r>
          </a:p>
        </p:txBody>
      </p:sp>
      <p:sp>
        <p:nvSpPr>
          <p:cNvPr id="8" name="Rectangle 7"/>
          <p:cNvSpPr/>
          <p:nvPr/>
        </p:nvSpPr>
        <p:spPr>
          <a:xfrm>
            <a:off x="718008" y="3866784"/>
            <a:ext cx="7104391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212529"/>
                </a:solidFill>
                <a:latin typeface="Arial"/>
                <a:cs typeface="Arial"/>
              </a:rPr>
              <a:t>No limits on free cash withdrawals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718522" y="4418390"/>
            <a:ext cx="7104391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212529"/>
                </a:solidFill>
                <a:latin typeface="Arial"/>
                <a:cs typeface="Arial"/>
              </a:rPr>
              <a:t>More regulated than digital banks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8008" y="4933580"/>
            <a:ext cx="7104391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212529"/>
                </a:solidFill>
                <a:latin typeface="Arial"/>
                <a:cs typeface="Arial"/>
              </a:rPr>
              <a:t>Can take longer to set up an account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983" y="1576210"/>
            <a:ext cx="2990167" cy="2595686"/>
          </a:xfrm>
          <a:prstGeom prst="rect">
            <a:avLst/>
          </a:prstGeom>
        </p:spPr>
      </p:pic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9599" y="4335573"/>
            <a:ext cx="3816047" cy="193138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6" name="TextBox 15"/>
          <p:cNvSpPr txBox="1"/>
          <p:nvPr/>
        </p:nvSpPr>
        <p:spPr>
          <a:xfrm>
            <a:off x="8097484" y="497809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High street</a:t>
            </a:r>
          </a:p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banks</a:t>
            </a:r>
          </a:p>
        </p:txBody>
      </p:sp>
      <p:pic>
        <p:nvPicPr>
          <p:cNvPr id="6" name="Picture 5" descr="QR code link to website with more information about high street bank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423" y="4418389"/>
            <a:ext cx="1765727" cy="17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 I open a bank account?</a:t>
            </a:r>
          </a:p>
        </p:txBody>
      </p:sp>
      <p:sp>
        <p:nvSpPr>
          <p:cNvPr id="4" name="Rectangle 3"/>
          <p:cNvSpPr/>
          <p:nvPr/>
        </p:nvSpPr>
        <p:spPr>
          <a:xfrm>
            <a:off x="768996" y="2186673"/>
            <a:ext cx="674912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latin typeface="Arial"/>
                <a:cs typeface="Arial"/>
              </a:rPr>
              <a:t>Many banks require you: </a:t>
            </a:r>
          </a:p>
        </p:txBody>
      </p:sp>
      <p:sp>
        <p:nvSpPr>
          <p:cNvPr id="5" name="Rectangle 4"/>
          <p:cNvSpPr/>
          <p:nvPr/>
        </p:nvSpPr>
        <p:spPr>
          <a:xfrm>
            <a:off x="768996" y="2865905"/>
            <a:ext cx="6749121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to be in the UK for at least six months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to be over 18 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9506" y="3689236"/>
            <a:ext cx="674912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>
                <a:latin typeface="Arial"/>
                <a:cs typeface="Arial"/>
              </a:rPr>
              <a:t>BUT</a:t>
            </a:r>
          </a:p>
        </p:txBody>
      </p:sp>
      <p:sp>
        <p:nvSpPr>
          <p:cNvPr id="6" name="Rectangle 5"/>
          <p:cNvSpPr/>
          <p:nvPr/>
        </p:nvSpPr>
        <p:spPr>
          <a:xfrm>
            <a:off x="768995" y="4204791"/>
            <a:ext cx="6749121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latin typeface="Arial"/>
                <a:cs typeface="Arial"/>
              </a:rPr>
              <a:t>There are some accounts you can open if you are here for fewer than six months or if you are under 18</a:t>
            </a:r>
          </a:p>
          <a:p>
            <a:endParaRPr lang="en-GB" sz="2000">
              <a:latin typeface="Arial"/>
              <a:cs typeface="Arial"/>
            </a:endParaRPr>
          </a:p>
          <a:p>
            <a:r>
              <a:rPr lang="en-GB" sz="2000">
                <a:latin typeface="Arial"/>
                <a:cs typeface="Arial"/>
              </a:rPr>
              <a:t>Make sure you check the account requirements before applying to open an account with a specific bank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4"/>
          <a:stretch/>
        </p:blipFill>
        <p:spPr>
          <a:xfrm>
            <a:off x="8358917" y="1986618"/>
            <a:ext cx="3378023" cy="38285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9918" y="6266953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High street banks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35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street banks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7817" y="2168832"/>
            <a:ext cx="10288610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latin typeface="Arial"/>
                <a:cs typeface="Arial"/>
              </a:rPr>
              <a:t>The University can't recommend any particular bank accounts but we do have </a:t>
            </a:r>
            <a:r>
              <a:rPr lang="en-GB" sz="2000">
                <a:latin typeface="Arial"/>
                <a:cs typeface="Arial"/>
                <a:hlinkClick r:id="rId3"/>
              </a:rPr>
              <a:t>information on high street banks</a:t>
            </a:r>
            <a:r>
              <a:rPr lang="en-GB" sz="2000">
                <a:latin typeface="Arial"/>
                <a:cs typeface="Arial"/>
              </a:rPr>
              <a:t> to help you make a start.</a:t>
            </a:r>
          </a:p>
          <a:p>
            <a:endParaRPr lang="en-GB" sz="2000">
              <a:latin typeface="Arial"/>
              <a:cs typeface="Arial"/>
            </a:endParaRPr>
          </a:p>
          <a:p>
            <a:r>
              <a:rPr lang="en-GB" sz="2000" b="1">
                <a:latin typeface="Arial"/>
                <a:cs typeface="Arial"/>
              </a:rPr>
              <a:t>Some things to consider when choosing a bank are: </a:t>
            </a:r>
          </a:p>
        </p:txBody>
      </p:sp>
      <p:sp>
        <p:nvSpPr>
          <p:cNvPr id="5" name="Rectangle 4"/>
          <p:cNvSpPr/>
          <p:nvPr/>
        </p:nvSpPr>
        <p:spPr>
          <a:xfrm>
            <a:off x="777815" y="3771670"/>
            <a:ext cx="6748082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What fees you will be charged for opening an account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What cards you can get </a:t>
            </a:r>
            <a:br>
              <a:rPr lang="en-GB" sz="2000">
                <a:latin typeface="Arial"/>
              </a:rPr>
            </a:br>
            <a:r>
              <a:rPr lang="en-GB" sz="2000">
                <a:latin typeface="Arial"/>
                <a:cs typeface="Arial"/>
              </a:rPr>
              <a:t>(Visa/Maestro, credit cards/debit cards) </a:t>
            </a:r>
            <a:endParaRPr lang="en-GB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If the bank will stamp printed internet banking statements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How long it takes to open an account </a:t>
            </a:r>
            <a:endParaRPr lang="en-GB" sz="2000" b="0" i="0">
              <a:effectLst/>
              <a:latin typeface="Arial"/>
              <a:cs typeface="Arial"/>
            </a:endParaRPr>
          </a:p>
        </p:txBody>
      </p:sp>
      <p:pic>
        <p:nvPicPr>
          <p:cNvPr id="8" name="Picture 7" descr="A bank build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780" y="2630496"/>
            <a:ext cx="3947182" cy="34264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23009" y="635931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High street banks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53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documents will I need?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917" y="2090220"/>
            <a:ext cx="674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b="1">
                <a:solidFill>
                  <a:srgbClr val="FF0000"/>
                </a:solidFill>
                <a:latin typeface="Arial"/>
                <a:cs typeface="Arial"/>
              </a:rPr>
              <a:t>Your passport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821462" y="2492446"/>
            <a:ext cx="674912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sz="2000" b="1">
                <a:solidFill>
                  <a:srgbClr val="FF0000"/>
                </a:solidFill>
                <a:latin typeface="Arial"/>
                <a:cs typeface="Arial"/>
              </a:rPr>
              <a:t>A home and term-time address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BBB1-FDD9-F234-B8A7-181AF25C2BE9}"/>
              </a:ext>
            </a:extLst>
          </p:cNvPr>
          <p:cNvSpPr txBox="1"/>
          <p:nvPr/>
        </p:nvSpPr>
        <p:spPr>
          <a:xfrm>
            <a:off x="819869" y="2893748"/>
            <a:ext cx="60875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bank letter from the University </a:t>
            </a:r>
            <a:endParaRPr lang="en-US"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1462" y="3462860"/>
            <a:ext cx="8901278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>
                <a:latin typeface="Arial"/>
                <a:cs typeface="Arial"/>
              </a:rPr>
              <a:t>We'll send you your bank letter by email when you've completed the first three steps of your online registration. </a:t>
            </a:r>
          </a:p>
          <a:p>
            <a:endParaRPr lang="en-GB" sz="2000">
              <a:latin typeface="Arial"/>
              <a:cs typeface="Arial"/>
            </a:endParaRPr>
          </a:p>
          <a:p>
            <a:r>
              <a:rPr lang="en-GB" sz="2000">
                <a:latin typeface="Arial"/>
                <a:cs typeface="Arial"/>
              </a:rPr>
              <a:t>The standard bank letter produced by the University won’t be addressed to a specific person. </a:t>
            </a:r>
          </a:p>
          <a:p>
            <a:endParaRPr lang="en-GB" sz="2000">
              <a:latin typeface="Arial"/>
              <a:cs typeface="Arial"/>
            </a:endParaRPr>
          </a:p>
          <a:p>
            <a:r>
              <a:rPr lang="en-GB" sz="2000">
                <a:latin typeface="Arial"/>
                <a:cs typeface="Arial"/>
              </a:rPr>
              <a:t>The following banks accept the standard University of Leeds bank letter: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462" y="5908339"/>
            <a:ext cx="8683924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>
                <a:latin typeface="Arial"/>
                <a:cs typeface="Arial"/>
              </a:rPr>
              <a:t>Lloyds                HSBC                Santander             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6" name="Picture 5" descr="Passport, home address and a bank letter from the universit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943" y="1921085"/>
            <a:ext cx="2249062" cy="2451094"/>
          </a:xfrm>
          <a:prstGeom prst="rect">
            <a:avLst/>
          </a:prstGeom>
        </p:spPr>
      </p:pic>
      <p:pic>
        <p:nvPicPr>
          <p:cNvPr id="7" name="Picture 6" descr="QR code link to university website with more details on what documents are required to open a bank account in the U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18" y="4474834"/>
            <a:ext cx="2165414" cy="21654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09918" y="6467008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Banking documents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68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FF610A"/>
      </a:accent1>
      <a:accent2>
        <a:srgbClr val="FFF0E2"/>
      </a:accent2>
      <a:accent3>
        <a:srgbClr val="9CEDFF"/>
      </a:accent3>
      <a:accent4>
        <a:srgbClr val="EAEAEA"/>
      </a:accent4>
      <a:accent5>
        <a:srgbClr val="D5D5D5"/>
      </a:accent5>
      <a:accent6>
        <a:srgbClr val="C0C0C0"/>
      </a:accent6>
      <a:hlink>
        <a:srgbClr val="0037FB"/>
      </a:hlink>
      <a:folHlink>
        <a:srgbClr val="00223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07b05a-4463-4a74-aa48-267cd44e53b2" xsi:nil="true"/>
    <_Flow_SignoffStatus xmlns="26a40760-a18b-4c23-8731-54ad71238559" xsi:nil="true"/>
    <lcf76f155ced4ddcb4097134ff3c332f xmlns="26a40760-a18b-4c23-8731-54ad7123855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E0A73BF23260498FB956A3F2857341" ma:contentTypeVersion="19" ma:contentTypeDescription="Create a new document." ma:contentTypeScope="" ma:versionID="d60ffb2860ddb007726ea967b5456cb9">
  <xsd:schema xmlns:xsd="http://www.w3.org/2001/XMLSchema" xmlns:xs="http://www.w3.org/2001/XMLSchema" xmlns:p="http://schemas.microsoft.com/office/2006/metadata/properties" xmlns:ns2="26a40760-a18b-4c23-8731-54ad71238559" xmlns:ns3="b207b05a-4463-4a74-aa48-267cd44e53b2" targetNamespace="http://schemas.microsoft.com/office/2006/metadata/properties" ma:root="true" ma:fieldsID="8cc24a98389015a22a42f789ec7a7b78" ns2:_="" ns3:_="">
    <xsd:import namespace="26a40760-a18b-4c23-8731-54ad71238559"/>
    <xsd:import namespace="b207b05a-4463-4a74-aa48-267cd44e53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40760-a18b-4c23-8731-54ad712385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3a19cb6-1b10-4512-a12b-f76e45842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7b05a-4463-4a74-aa48-267cd44e53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378a099-9d03-4745-9ef9-ff1f438c7f89}" ma:internalName="TaxCatchAll" ma:showField="CatchAllData" ma:web="b207b05a-4463-4a74-aa48-267cd44e5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42810B-C6A2-4A13-8F40-A1946FA4EF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3D551F-CBC1-4F8C-9FF0-924E6404A74F}">
  <ds:schemaRefs>
    <ds:schemaRef ds:uri="26a40760-a18b-4c23-8731-54ad71238559"/>
    <ds:schemaRef ds:uri="b207b05a-4463-4a74-aa48-267cd44e53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649668-BE2F-4C06-99C6-67BD5B504962}">
  <ds:schemaRefs>
    <ds:schemaRef ds:uri="26a40760-a18b-4c23-8731-54ad71238559"/>
    <ds:schemaRef ds:uri="b207b05a-4463-4a74-aa48-267cd44e53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Money and Banking</vt:lpstr>
      <vt:lpstr>Before we start</vt:lpstr>
      <vt:lpstr>Opening a bank account  </vt:lpstr>
      <vt:lpstr>Digital banks</vt:lpstr>
      <vt:lpstr>Digital banks:  what documents do I need?</vt:lpstr>
      <vt:lpstr>'High street' banks</vt:lpstr>
      <vt:lpstr>Can I open a bank account?</vt:lpstr>
      <vt:lpstr>High street banks </vt:lpstr>
      <vt:lpstr>What documents will I need?</vt:lpstr>
      <vt:lpstr>How do I get a bank letter?</vt:lpstr>
      <vt:lpstr>Online registration: check name</vt:lpstr>
      <vt:lpstr>Online registration: check address</vt:lpstr>
      <vt:lpstr>I need my bank letter  to have more information</vt:lpstr>
      <vt:lpstr>When will I receive my bank letter?</vt:lpstr>
      <vt:lpstr>I've not received my bank letter What do I do?</vt:lpstr>
      <vt:lpstr>Opening an account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Dickinson</dc:creator>
  <cp:revision>68</cp:revision>
  <dcterms:created xsi:type="dcterms:W3CDTF">2017-03-28T10:31:45Z</dcterms:created>
  <dcterms:modified xsi:type="dcterms:W3CDTF">2024-09-03T09:42:27Z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0x010100E6E0A73BF23260498FB956A3F2857341</vt:lpwstr>
  </property>
  <property fmtid="{D5CDD505-2E9C-101B-9397-08002B2CF9AE}" pid="3" name="MediaServiceImageTags">
    <vt:lpwstr/>
  </property>
</Properties>
</file>