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9" r:id="rId5"/>
    <p:sldId id="268" r:id="rId6"/>
    <p:sldId id="264" r:id="rId7"/>
    <p:sldId id="256" r:id="rId8"/>
    <p:sldId id="266" r:id="rId9"/>
    <p:sldId id="258" r:id="rId10"/>
    <p:sldId id="257" r:id="rId11"/>
    <p:sldId id="267" r:id="rId12"/>
    <p:sldId id="261" r:id="rId13"/>
    <p:sldId id="265" r:id="rId1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D5"/>
    <a:srgbClr val="D073E9"/>
    <a:srgbClr val="8B1AAA"/>
    <a:srgbClr val="FFFFD9"/>
    <a:srgbClr val="AE21D5"/>
    <a:srgbClr val="C34D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76163" autoAdjust="0"/>
  </p:normalViewPr>
  <p:slideViewPr>
    <p:cSldViewPr snapToGrid="0">
      <p:cViewPr varScale="1">
        <p:scale>
          <a:sx n="62" d="100"/>
          <a:sy n="62" d="100"/>
        </p:scale>
        <p:origin x="78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://students.leeds.ac.uk/providingevidence" TargetMode="External"/><Relationship Id="rId2" Type="http://schemas.openxmlformats.org/officeDocument/2006/relationships/hyperlink" Target="https://students.leeds.ac.uk/info/1000070/setting_up_your_support/1092/providing_your_evidence" TargetMode="External"/><Relationship Id="rId1" Type="http://schemas.openxmlformats.org/officeDocument/2006/relationships/hyperlink" Target="https://students.leeds.ac.uk/info/1000070/setting_up_your_support/1065/setting_up_your_support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s://students.leeds.ac.uk/info/1000070/setting_up_your_support/1092/providing_your_evidence" TargetMode="External"/><Relationship Id="rId1" Type="http://schemas.openxmlformats.org/officeDocument/2006/relationships/hyperlink" Target="https://students.leeds.ac.uk/info/1000070/setting_up_your_support/1065/setting_up_your_support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44F07F-26FB-42CB-A923-377CB871458B}" type="doc">
      <dgm:prSet loTypeId="urn:microsoft.com/office/officeart/2005/8/layout/chevron2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DED98D95-CDA1-461E-B10C-9CC7A0174432}">
      <dgm:prSet phldrT="[Text]"/>
      <dgm:spPr>
        <a:xfrm rot="5400000">
          <a:off x="-311992" y="315665"/>
          <a:ext cx="2079947" cy="1455962"/>
        </a:xfrm>
      </dgm:spPr>
      <dgm:t>
        <a:bodyPr/>
        <a:lstStyle/>
        <a:p>
          <a:r>
            <a:rPr lang="en-GB" dirty="0">
              <a:latin typeface="Calibri"/>
              <a:ea typeface="+mn-ea"/>
              <a:cs typeface="+mn-cs"/>
            </a:rPr>
            <a:t>1</a:t>
          </a:r>
        </a:p>
      </dgm:t>
    </dgm:pt>
    <dgm:pt modelId="{F66ADB4B-8C8E-4946-B9DA-186B4A4E1BB3}" type="parTrans" cxnId="{E32C7AA3-51A0-4213-887C-5021BE183898}">
      <dgm:prSet/>
      <dgm:spPr/>
      <dgm:t>
        <a:bodyPr/>
        <a:lstStyle/>
        <a:p>
          <a:endParaRPr lang="en-GB"/>
        </a:p>
      </dgm:t>
    </dgm:pt>
    <dgm:pt modelId="{DE911AB3-75F5-48D6-BDC4-BC23A6306DD1}" type="sibTrans" cxnId="{E32C7AA3-51A0-4213-887C-5021BE183898}">
      <dgm:prSet/>
      <dgm:spPr/>
      <dgm:t>
        <a:bodyPr/>
        <a:lstStyle/>
        <a:p>
          <a:endParaRPr lang="en-GB"/>
        </a:p>
      </dgm:t>
    </dgm:pt>
    <dgm:pt modelId="{C9AC7279-4779-4A1D-AD71-C5BDF5292DFC}">
      <dgm:prSet phldrT="[Text]" custT="1"/>
      <dgm:spPr>
        <a:xfrm rot="5400000">
          <a:off x="3138098" y="-1678461"/>
          <a:ext cx="1351965" cy="4716236"/>
        </a:xfrm>
      </dgm:spPr>
      <dgm:t>
        <a:bodyPr tIns="180000" bIns="108000"/>
        <a:lstStyle/>
        <a:p>
          <a:r>
            <a:rPr lang="en-GB" sz="2800" b="0" dirty="0">
              <a:latin typeface="Calibri"/>
              <a:ea typeface="+mn-ea"/>
              <a:cs typeface="+mn-cs"/>
            </a:rPr>
            <a:t>Complete our online </a:t>
          </a:r>
          <a:r>
            <a:rPr lang="en-GB" sz="2800" b="0" dirty="0">
              <a:latin typeface="Calibri"/>
              <a:ea typeface="+mn-ea"/>
              <a:cs typeface="+mn-cs"/>
              <a:hlinkClick xmlns:r="http://schemas.openxmlformats.org/officeDocument/2006/relationships" r:id="rId1"/>
            </a:rPr>
            <a:t>Sign Up form</a:t>
          </a:r>
          <a:endParaRPr lang="en-GB" sz="2800" b="0" dirty="0">
            <a:latin typeface="Calibri"/>
            <a:ea typeface="+mn-ea"/>
            <a:cs typeface="+mn-cs"/>
          </a:endParaRPr>
        </a:p>
      </dgm:t>
    </dgm:pt>
    <dgm:pt modelId="{43CB585B-9E30-456C-A591-19E489580CF9}" type="parTrans" cxnId="{1AF7F8E7-44F2-4A45-8392-019DCACACBD5}">
      <dgm:prSet/>
      <dgm:spPr/>
      <dgm:t>
        <a:bodyPr/>
        <a:lstStyle/>
        <a:p>
          <a:endParaRPr lang="en-GB"/>
        </a:p>
      </dgm:t>
    </dgm:pt>
    <dgm:pt modelId="{B51BA20C-5C4E-43E9-9D31-2BB9F5262A14}" type="sibTrans" cxnId="{1AF7F8E7-44F2-4A45-8392-019DCACACBD5}">
      <dgm:prSet/>
      <dgm:spPr/>
      <dgm:t>
        <a:bodyPr/>
        <a:lstStyle/>
        <a:p>
          <a:endParaRPr lang="en-GB"/>
        </a:p>
      </dgm:t>
    </dgm:pt>
    <dgm:pt modelId="{BCB22B17-3E21-4B6B-86BA-0A1C86FB3243}">
      <dgm:prSet phldrT="[Text]"/>
      <dgm:spPr>
        <a:xfrm rot="5400000">
          <a:off x="-311992" y="2205718"/>
          <a:ext cx="2079947" cy="1455962"/>
        </a:xfrm>
      </dgm:spPr>
      <dgm:t>
        <a:bodyPr/>
        <a:lstStyle/>
        <a:p>
          <a:r>
            <a:rPr lang="en-GB" dirty="0">
              <a:latin typeface="Calibri"/>
              <a:ea typeface="+mn-ea"/>
              <a:cs typeface="+mn-cs"/>
            </a:rPr>
            <a:t>2</a:t>
          </a:r>
        </a:p>
      </dgm:t>
    </dgm:pt>
    <dgm:pt modelId="{854B6963-8E85-4CF3-8661-BC4CBCE40569}" type="parTrans" cxnId="{A5DC1CE4-D1A2-4661-843F-882A84AB51FE}">
      <dgm:prSet/>
      <dgm:spPr/>
      <dgm:t>
        <a:bodyPr/>
        <a:lstStyle/>
        <a:p>
          <a:endParaRPr lang="en-GB"/>
        </a:p>
      </dgm:t>
    </dgm:pt>
    <dgm:pt modelId="{6D436277-EAA2-46E5-9209-5AC340AD8DC9}" type="sibTrans" cxnId="{A5DC1CE4-D1A2-4661-843F-882A84AB51FE}">
      <dgm:prSet/>
      <dgm:spPr/>
      <dgm:t>
        <a:bodyPr/>
        <a:lstStyle/>
        <a:p>
          <a:endParaRPr lang="en-GB"/>
        </a:p>
      </dgm:t>
    </dgm:pt>
    <dgm:pt modelId="{E925E768-EB1D-4571-8007-D0A54F6ECE0B}">
      <dgm:prSet phldrT="[Text]" custT="1"/>
      <dgm:spPr>
        <a:xfrm rot="5400000">
          <a:off x="3138098" y="211590"/>
          <a:ext cx="1351965" cy="4716236"/>
        </a:xfrm>
      </dgm:spPr>
      <dgm:t>
        <a:bodyPr/>
        <a:lstStyle/>
        <a:p>
          <a:pPr rtl="0"/>
          <a:r>
            <a:rPr lang="en-GB" sz="2800" b="0" dirty="0">
              <a:latin typeface="+mn-lt"/>
              <a:ea typeface="+mn-ea"/>
              <a:cs typeface="+mn-cs"/>
            </a:rPr>
            <a:t>Send us </a:t>
          </a:r>
          <a:r>
            <a:rPr lang="en-GB" sz="2800" b="0" dirty="0">
              <a:latin typeface="+mn-lt"/>
              <a:ea typeface="+mn-ea"/>
              <a:cs typeface="+mn-cs"/>
              <a:hlinkClick xmlns:r="http://schemas.openxmlformats.org/officeDocument/2006/relationships" r:id="rId2"/>
            </a:rPr>
            <a:t>appropriate supporting documentation </a:t>
          </a:r>
          <a:endParaRPr lang="en-GB" sz="2800" b="0" dirty="0">
            <a:latin typeface="+mn-lt"/>
            <a:ea typeface="+mn-ea"/>
            <a:cs typeface="+mn-cs"/>
          </a:endParaRPr>
        </a:p>
      </dgm:t>
    </dgm:pt>
    <dgm:pt modelId="{89B77954-EF8B-40F0-9DDA-F9328F5EEED5}" type="parTrans" cxnId="{5AC663FE-481C-4042-AF32-88AEAC8DD114}">
      <dgm:prSet/>
      <dgm:spPr/>
      <dgm:t>
        <a:bodyPr/>
        <a:lstStyle/>
        <a:p>
          <a:endParaRPr lang="en-GB"/>
        </a:p>
      </dgm:t>
    </dgm:pt>
    <dgm:pt modelId="{F51C8DBC-A936-4BD6-A3B8-79F0B8F932BD}" type="sibTrans" cxnId="{5AC663FE-481C-4042-AF32-88AEAC8DD114}">
      <dgm:prSet/>
      <dgm:spPr/>
      <dgm:t>
        <a:bodyPr/>
        <a:lstStyle/>
        <a:p>
          <a:endParaRPr lang="en-GB"/>
        </a:p>
      </dgm:t>
    </dgm:pt>
    <dgm:pt modelId="{61E6B895-606B-49F1-B2E9-76150924F3D1}">
      <dgm:prSet phldrT="[Text]"/>
      <dgm:spPr>
        <a:xfrm rot="5400000">
          <a:off x="-311992" y="4095770"/>
          <a:ext cx="2079947" cy="1455962"/>
        </a:xfrm>
      </dgm:spPr>
      <dgm:t>
        <a:bodyPr/>
        <a:lstStyle/>
        <a:p>
          <a:r>
            <a:rPr lang="en-GB" dirty="0">
              <a:latin typeface="Calibri"/>
              <a:ea typeface="+mn-ea"/>
              <a:cs typeface="+mn-cs"/>
            </a:rPr>
            <a:t>3</a:t>
          </a:r>
        </a:p>
      </dgm:t>
    </dgm:pt>
    <dgm:pt modelId="{20B77146-AC18-4C04-B3E7-A7DCDDF16441}" type="parTrans" cxnId="{3224BD91-4206-448E-BF6D-CB47DDBBF14D}">
      <dgm:prSet/>
      <dgm:spPr/>
      <dgm:t>
        <a:bodyPr/>
        <a:lstStyle/>
        <a:p>
          <a:endParaRPr lang="en-GB"/>
        </a:p>
      </dgm:t>
    </dgm:pt>
    <dgm:pt modelId="{C42A2A01-4648-40B4-9804-489B2F7C0A8C}" type="sibTrans" cxnId="{3224BD91-4206-448E-BF6D-CB47DDBBF14D}">
      <dgm:prSet/>
      <dgm:spPr/>
      <dgm:t>
        <a:bodyPr/>
        <a:lstStyle/>
        <a:p>
          <a:endParaRPr lang="en-GB"/>
        </a:p>
      </dgm:t>
    </dgm:pt>
    <dgm:pt modelId="{85F827D4-12A0-4E52-8429-6F3EF08770EA}">
      <dgm:prSet phldrT="[Text]" custT="1"/>
      <dgm:spPr>
        <a:xfrm rot="5400000">
          <a:off x="3138098" y="2101643"/>
          <a:ext cx="1351965" cy="4716236"/>
        </a:xfrm>
      </dgm:spPr>
      <dgm:t>
        <a:bodyPr/>
        <a:lstStyle/>
        <a:p>
          <a:pPr rtl="0"/>
          <a:r>
            <a:rPr lang="en-GB" sz="2800" b="0" dirty="0">
              <a:latin typeface="+mn-lt"/>
              <a:ea typeface="+mn-ea"/>
              <a:cs typeface="+mn-cs"/>
            </a:rPr>
            <a:t>Contact Disability Services about disability-related funding 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/>
          </dgm14:cNvPr>
        </a:ext>
      </dgm:extLst>
    </dgm:pt>
    <dgm:pt modelId="{04A01049-1500-4BB0-8C7F-54DB168CC1CB}" type="parTrans" cxnId="{98F106D4-39D0-474E-B9F0-EF2BB91C5FBE}">
      <dgm:prSet/>
      <dgm:spPr/>
      <dgm:t>
        <a:bodyPr/>
        <a:lstStyle/>
        <a:p>
          <a:endParaRPr lang="en-GB"/>
        </a:p>
      </dgm:t>
    </dgm:pt>
    <dgm:pt modelId="{C549B429-DBBE-4814-90D4-B85F59D7A824}" type="sibTrans" cxnId="{98F106D4-39D0-474E-B9F0-EF2BB91C5FBE}">
      <dgm:prSet/>
      <dgm:spPr/>
      <dgm:t>
        <a:bodyPr/>
        <a:lstStyle/>
        <a:p>
          <a:endParaRPr lang="en-GB"/>
        </a:p>
      </dgm:t>
    </dgm:pt>
    <dgm:pt modelId="{BAEB3571-47A8-4034-AFEF-4ED392694D7F}">
      <dgm:prSet phldrT="[Text]" custT="1"/>
      <dgm:spPr>
        <a:xfrm rot="5400000">
          <a:off x="3138098" y="2101643"/>
          <a:ext cx="1351965" cy="4716236"/>
        </a:xfrm>
      </dgm:spPr>
      <dgm:t>
        <a:bodyPr/>
        <a:lstStyle/>
        <a:p>
          <a:endParaRPr lang="en-GB" sz="2800" b="0" dirty="0">
            <a:latin typeface="+mn-lt"/>
            <a:ea typeface="+mn-ea"/>
            <a:cs typeface="+mn-cs"/>
          </a:endParaRPr>
        </a:p>
      </dgm:t>
    </dgm:pt>
    <dgm:pt modelId="{B04AFD65-5688-47A8-81DA-64D84826C6D4}" type="parTrans" cxnId="{B6B33567-3FC9-4A0C-BF78-41FF31C41A8C}">
      <dgm:prSet/>
      <dgm:spPr/>
      <dgm:t>
        <a:bodyPr/>
        <a:lstStyle/>
        <a:p>
          <a:endParaRPr lang="en-US"/>
        </a:p>
      </dgm:t>
    </dgm:pt>
    <dgm:pt modelId="{9F99F1E2-ACD3-49B1-9BB7-A22897B3BF22}" type="sibTrans" cxnId="{B6B33567-3FC9-4A0C-BF78-41FF31C41A8C}">
      <dgm:prSet/>
      <dgm:spPr/>
      <dgm:t>
        <a:bodyPr/>
        <a:lstStyle/>
        <a:p>
          <a:endParaRPr lang="en-US"/>
        </a:p>
      </dgm:t>
    </dgm:pt>
    <dgm:pt modelId="{2F5EFEA0-54B0-4C11-BBCD-1BAC85DC50DE}">
      <dgm:prSet phldrT="[Text]" custT="1"/>
      <dgm:spPr>
        <a:xfrm rot="5400000">
          <a:off x="3138098" y="-1678461"/>
          <a:ext cx="1351965" cy="4716236"/>
        </a:xfrm>
      </dgm:spPr>
      <dgm:t>
        <a:bodyPr tIns="180000" bIns="108000"/>
        <a:lstStyle/>
        <a:p>
          <a:r>
            <a:rPr lang="en-GB" sz="2800" b="0" dirty="0">
              <a:latin typeface="Calibri"/>
              <a:ea typeface="+mn-ea"/>
              <a:cs typeface="+mn-cs"/>
            </a:rPr>
            <a:t>How does disability affect you? Previous exam arrangements.</a:t>
          </a:r>
        </a:p>
      </dgm:t>
    </dgm:pt>
    <dgm:pt modelId="{53AE3A96-7533-42B7-9601-CAEF6858F876}" type="parTrans" cxnId="{4509BC24-75D5-4FC8-A5CF-F8D4E8ECD3F0}">
      <dgm:prSet/>
      <dgm:spPr/>
      <dgm:t>
        <a:bodyPr/>
        <a:lstStyle/>
        <a:p>
          <a:endParaRPr lang="en-US"/>
        </a:p>
      </dgm:t>
    </dgm:pt>
    <dgm:pt modelId="{FE0D13E7-0585-410F-859A-482543DD7E50}" type="sibTrans" cxnId="{4509BC24-75D5-4FC8-A5CF-F8D4E8ECD3F0}">
      <dgm:prSet/>
      <dgm:spPr/>
      <dgm:t>
        <a:bodyPr/>
        <a:lstStyle/>
        <a:p>
          <a:endParaRPr lang="en-US"/>
        </a:p>
      </dgm:t>
    </dgm:pt>
    <dgm:pt modelId="{05E0599B-4B12-46F1-A8F8-74B06C45A9AB}" type="pres">
      <dgm:prSet presAssocID="{3C44F07F-26FB-42CB-A923-377CB871458B}" presName="linearFlow" presStyleCnt="0">
        <dgm:presLayoutVars>
          <dgm:dir/>
          <dgm:animLvl val="lvl"/>
          <dgm:resizeHandles val="exact"/>
        </dgm:presLayoutVars>
      </dgm:prSet>
      <dgm:spPr/>
    </dgm:pt>
    <dgm:pt modelId="{02B5029C-66E7-490B-871F-77994C6E79D6}" type="pres">
      <dgm:prSet presAssocID="{DED98D95-CDA1-461E-B10C-9CC7A0174432}" presName="composite" presStyleCnt="0"/>
      <dgm:spPr/>
    </dgm:pt>
    <dgm:pt modelId="{B3C082D8-7C5C-4C83-95DC-4A35C4EB7D43}" type="pres">
      <dgm:prSet presAssocID="{DED98D95-CDA1-461E-B10C-9CC7A0174432}" presName="parentText" presStyleLbl="alignNode1" presStyleIdx="0" presStyleCnt="3" custLinFactNeighborY="884">
        <dgm:presLayoutVars>
          <dgm:chMax val="1"/>
          <dgm:bulletEnabled val="1"/>
        </dgm:presLayoutVars>
      </dgm:prSet>
      <dgm:spPr>
        <a:prstGeom prst="chevron">
          <a:avLst/>
        </a:prstGeom>
      </dgm:spPr>
    </dgm:pt>
    <dgm:pt modelId="{94F120A1-2A8D-4952-95BE-0ACD07BBE009}" type="pres">
      <dgm:prSet presAssocID="{DED98D95-CDA1-461E-B10C-9CC7A0174432}" presName="descendantText" presStyleLbl="alignAcc1" presStyleIdx="0" presStyleCnt="3" custScaleY="103109" custLinFactNeighborY="1614">
        <dgm:presLayoutVars>
          <dgm:bulletEnabled val="1"/>
        </dgm:presLayoutVars>
      </dgm:prSet>
      <dgm:spPr>
        <a:prstGeom prst="round2SameRect">
          <a:avLst/>
        </a:prstGeom>
      </dgm:spPr>
    </dgm:pt>
    <dgm:pt modelId="{327EFC45-9999-4B21-968D-CDC811E769C4}" type="pres">
      <dgm:prSet presAssocID="{DE911AB3-75F5-48D6-BDC4-BC23A6306DD1}" presName="sp" presStyleCnt="0"/>
      <dgm:spPr/>
    </dgm:pt>
    <dgm:pt modelId="{5C19CE17-E018-46C4-995B-4A397EFB2DC4}" type="pres">
      <dgm:prSet presAssocID="{BCB22B17-3E21-4B6B-86BA-0A1C86FB3243}" presName="composite" presStyleCnt="0"/>
      <dgm:spPr/>
    </dgm:pt>
    <dgm:pt modelId="{8F67BAD9-3318-407D-BDE2-51D535D26011}" type="pres">
      <dgm:prSet presAssocID="{BCB22B17-3E21-4B6B-86BA-0A1C86FB3243}" presName="parentText" presStyleLbl="alignNode1" presStyleIdx="1" presStyleCnt="3">
        <dgm:presLayoutVars>
          <dgm:chMax val="1"/>
          <dgm:bulletEnabled val="1"/>
        </dgm:presLayoutVars>
      </dgm:prSet>
      <dgm:spPr>
        <a:prstGeom prst="chevron">
          <a:avLst/>
        </a:prstGeom>
      </dgm:spPr>
    </dgm:pt>
    <dgm:pt modelId="{71601147-FFFD-45E7-9426-022C1C01E408}" type="pres">
      <dgm:prSet presAssocID="{BCB22B17-3E21-4B6B-86BA-0A1C86FB3243}" presName="descendantText" presStyleLbl="alignAcc1" presStyleIdx="1" presStyleCnt="3" custLinFactNeighborY="-679">
        <dgm:presLayoutVars>
          <dgm:bulletEnabled val="1"/>
        </dgm:presLayoutVars>
      </dgm:prSet>
      <dgm:spPr>
        <a:prstGeom prst="round2SameRect">
          <a:avLst/>
        </a:prstGeom>
      </dgm:spPr>
    </dgm:pt>
    <dgm:pt modelId="{D3AC665D-BA4E-44AF-BD27-40C4F47C7477}" type="pres">
      <dgm:prSet presAssocID="{6D436277-EAA2-46E5-9209-5AC340AD8DC9}" presName="sp" presStyleCnt="0"/>
      <dgm:spPr/>
    </dgm:pt>
    <dgm:pt modelId="{1DAD69A0-0FD9-4D23-8C11-5E4A967B6A45}" type="pres">
      <dgm:prSet presAssocID="{61E6B895-606B-49F1-B2E9-76150924F3D1}" presName="composite" presStyleCnt="0"/>
      <dgm:spPr/>
    </dgm:pt>
    <dgm:pt modelId="{15F17F10-2705-47B8-BFF5-B934343FFF8C}" type="pres">
      <dgm:prSet presAssocID="{61E6B895-606B-49F1-B2E9-76150924F3D1}" presName="parentText" presStyleLbl="alignNode1" presStyleIdx="2" presStyleCnt="3">
        <dgm:presLayoutVars>
          <dgm:chMax val="1"/>
          <dgm:bulletEnabled val="1"/>
        </dgm:presLayoutVars>
      </dgm:prSet>
      <dgm:spPr>
        <a:prstGeom prst="chevron">
          <a:avLst/>
        </a:prstGeom>
      </dgm:spPr>
    </dgm:pt>
    <dgm:pt modelId="{3BBA9FB1-62F2-4337-AFAE-2A8DF16B48F7}" type="pres">
      <dgm:prSet presAssocID="{61E6B895-606B-49F1-B2E9-76150924F3D1}" presName="descendantText" presStyleLbl="alignAcc1" presStyleIdx="2" presStyleCnt="3" custScaleY="112308" custLinFactNeighborY="-679">
        <dgm:presLayoutVars>
          <dgm:bulletEnabled val="1"/>
        </dgm:presLayoutVars>
      </dgm:prSet>
      <dgm:spPr>
        <a:prstGeom prst="round2SameRect">
          <a:avLst/>
        </a:prstGeom>
      </dgm:spPr>
    </dgm:pt>
  </dgm:ptLst>
  <dgm:cxnLst>
    <dgm:cxn modelId="{57508801-EB59-4D2B-9BD0-3AB66FBBC94C}" type="presOf" srcId="{3C44F07F-26FB-42CB-A923-377CB871458B}" destId="{05E0599B-4B12-46F1-A8F8-74B06C45A9AB}" srcOrd="0" destOrd="0" presId="urn:microsoft.com/office/officeart/2005/8/layout/chevron2"/>
    <dgm:cxn modelId="{4509BC24-75D5-4FC8-A5CF-F8D4E8ECD3F0}" srcId="{DED98D95-CDA1-461E-B10C-9CC7A0174432}" destId="{2F5EFEA0-54B0-4C11-BBCD-1BAC85DC50DE}" srcOrd="1" destOrd="0" parTransId="{53AE3A96-7533-42B7-9601-CAEF6858F876}" sibTransId="{FE0D13E7-0585-410F-859A-482543DD7E50}"/>
    <dgm:cxn modelId="{D96FEE5B-4135-4AC3-A332-3693A2FD4FEE}" type="presOf" srcId="{BAEB3571-47A8-4034-AFEF-4ED392694D7F}" destId="{3BBA9FB1-62F2-4337-AFAE-2A8DF16B48F7}" srcOrd="0" destOrd="1" presId="urn:microsoft.com/office/officeart/2005/8/layout/chevron2"/>
    <dgm:cxn modelId="{C14CCF5F-87BC-40A5-A6CA-E82F73EE869C}" type="presOf" srcId="{E925E768-EB1D-4571-8007-D0A54F6ECE0B}" destId="{71601147-FFFD-45E7-9426-022C1C01E408}" srcOrd="0" destOrd="0" presId="urn:microsoft.com/office/officeart/2005/8/layout/chevron2"/>
    <dgm:cxn modelId="{51C70266-2AEA-45AF-8FD9-66BB2A7892C1}" type="presOf" srcId="{85F827D4-12A0-4E52-8429-6F3EF08770EA}" destId="{3BBA9FB1-62F2-4337-AFAE-2A8DF16B48F7}" srcOrd="0" destOrd="0" presId="urn:microsoft.com/office/officeart/2005/8/layout/chevron2"/>
    <dgm:cxn modelId="{B6B33567-3FC9-4A0C-BF78-41FF31C41A8C}" srcId="{61E6B895-606B-49F1-B2E9-76150924F3D1}" destId="{BAEB3571-47A8-4034-AFEF-4ED392694D7F}" srcOrd="1" destOrd="0" parTransId="{B04AFD65-5688-47A8-81DA-64D84826C6D4}" sibTransId="{9F99F1E2-ACD3-49B1-9BB7-A22897B3BF22}"/>
    <dgm:cxn modelId="{0E32E86A-D7D3-4767-A249-D03B53683521}" type="presOf" srcId="{DED98D95-CDA1-461E-B10C-9CC7A0174432}" destId="{B3C082D8-7C5C-4C83-95DC-4A35C4EB7D43}" srcOrd="0" destOrd="0" presId="urn:microsoft.com/office/officeart/2005/8/layout/chevron2"/>
    <dgm:cxn modelId="{91831A6D-E1D7-48A8-A6E5-FB66C4B57910}" type="presOf" srcId="{BCB22B17-3E21-4B6B-86BA-0A1C86FB3243}" destId="{8F67BAD9-3318-407D-BDE2-51D535D26011}" srcOrd="0" destOrd="0" presId="urn:microsoft.com/office/officeart/2005/8/layout/chevron2"/>
    <dgm:cxn modelId="{F6C25891-6A16-45B1-A58F-EA8BA5D2E3B5}" type="presOf" srcId="{61E6B895-606B-49F1-B2E9-76150924F3D1}" destId="{15F17F10-2705-47B8-BFF5-B934343FFF8C}" srcOrd="0" destOrd="0" presId="urn:microsoft.com/office/officeart/2005/8/layout/chevron2"/>
    <dgm:cxn modelId="{3224BD91-4206-448E-BF6D-CB47DDBBF14D}" srcId="{3C44F07F-26FB-42CB-A923-377CB871458B}" destId="{61E6B895-606B-49F1-B2E9-76150924F3D1}" srcOrd="2" destOrd="0" parTransId="{20B77146-AC18-4C04-B3E7-A7DCDDF16441}" sibTransId="{C42A2A01-4648-40B4-9804-489B2F7C0A8C}"/>
    <dgm:cxn modelId="{1A9D1D9D-FD60-40C1-BAC0-552D795A312D}" type="presOf" srcId="{2F5EFEA0-54B0-4C11-BBCD-1BAC85DC50DE}" destId="{94F120A1-2A8D-4952-95BE-0ACD07BBE009}" srcOrd="0" destOrd="1" presId="urn:microsoft.com/office/officeart/2005/8/layout/chevron2"/>
    <dgm:cxn modelId="{E32C7AA3-51A0-4213-887C-5021BE183898}" srcId="{3C44F07F-26FB-42CB-A923-377CB871458B}" destId="{DED98D95-CDA1-461E-B10C-9CC7A0174432}" srcOrd="0" destOrd="0" parTransId="{F66ADB4B-8C8E-4946-B9DA-186B4A4E1BB3}" sibTransId="{DE911AB3-75F5-48D6-BDC4-BC23A6306DD1}"/>
    <dgm:cxn modelId="{C73A91B3-B353-4064-8780-CB3571FF01E1}" type="presOf" srcId="{C9AC7279-4779-4A1D-AD71-C5BDF5292DFC}" destId="{94F120A1-2A8D-4952-95BE-0ACD07BBE009}" srcOrd="0" destOrd="0" presId="urn:microsoft.com/office/officeart/2005/8/layout/chevron2"/>
    <dgm:cxn modelId="{98F106D4-39D0-474E-B9F0-EF2BB91C5FBE}" srcId="{61E6B895-606B-49F1-B2E9-76150924F3D1}" destId="{85F827D4-12A0-4E52-8429-6F3EF08770EA}" srcOrd="0" destOrd="0" parTransId="{04A01049-1500-4BB0-8C7F-54DB168CC1CB}" sibTransId="{C549B429-DBBE-4814-90D4-B85F59D7A824}"/>
    <dgm:cxn modelId="{A5DC1CE4-D1A2-4661-843F-882A84AB51FE}" srcId="{3C44F07F-26FB-42CB-A923-377CB871458B}" destId="{BCB22B17-3E21-4B6B-86BA-0A1C86FB3243}" srcOrd="1" destOrd="0" parTransId="{854B6963-8E85-4CF3-8661-BC4CBCE40569}" sibTransId="{6D436277-EAA2-46E5-9209-5AC340AD8DC9}"/>
    <dgm:cxn modelId="{1AF7F8E7-44F2-4A45-8392-019DCACACBD5}" srcId="{DED98D95-CDA1-461E-B10C-9CC7A0174432}" destId="{C9AC7279-4779-4A1D-AD71-C5BDF5292DFC}" srcOrd="0" destOrd="0" parTransId="{43CB585B-9E30-456C-A591-19E489580CF9}" sibTransId="{B51BA20C-5C4E-43E9-9D31-2BB9F5262A14}"/>
    <dgm:cxn modelId="{5AC663FE-481C-4042-AF32-88AEAC8DD114}" srcId="{BCB22B17-3E21-4B6B-86BA-0A1C86FB3243}" destId="{E925E768-EB1D-4571-8007-D0A54F6ECE0B}" srcOrd="0" destOrd="0" parTransId="{89B77954-EF8B-40F0-9DDA-F9328F5EEED5}" sibTransId="{F51C8DBC-A936-4BD6-A3B8-79F0B8F932BD}"/>
    <dgm:cxn modelId="{75C03985-C4E3-41D9-959B-48D3AA65348E}" type="presParOf" srcId="{05E0599B-4B12-46F1-A8F8-74B06C45A9AB}" destId="{02B5029C-66E7-490B-871F-77994C6E79D6}" srcOrd="0" destOrd="0" presId="urn:microsoft.com/office/officeart/2005/8/layout/chevron2"/>
    <dgm:cxn modelId="{F33B4336-7851-4F05-85F7-63A4364CF6ED}" type="presParOf" srcId="{02B5029C-66E7-490B-871F-77994C6E79D6}" destId="{B3C082D8-7C5C-4C83-95DC-4A35C4EB7D43}" srcOrd="0" destOrd="0" presId="urn:microsoft.com/office/officeart/2005/8/layout/chevron2"/>
    <dgm:cxn modelId="{D44CDEB8-2154-47FA-8F00-E4EFC578C4B8}" type="presParOf" srcId="{02B5029C-66E7-490B-871F-77994C6E79D6}" destId="{94F120A1-2A8D-4952-95BE-0ACD07BBE009}" srcOrd="1" destOrd="0" presId="urn:microsoft.com/office/officeart/2005/8/layout/chevron2"/>
    <dgm:cxn modelId="{2583DC4E-A449-4FD7-9A81-6A0714323F57}" type="presParOf" srcId="{05E0599B-4B12-46F1-A8F8-74B06C45A9AB}" destId="{327EFC45-9999-4B21-968D-CDC811E769C4}" srcOrd="1" destOrd="0" presId="urn:microsoft.com/office/officeart/2005/8/layout/chevron2"/>
    <dgm:cxn modelId="{BC23A7BC-93A8-4FF9-8976-4BAFFC89FF7E}" type="presParOf" srcId="{05E0599B-4B12-46F1-A8F8-74B06C45A9AB}" destId="{5C19CE17-E018-46C4-995B-4A397EFB2DC4}" srcOrd="2" destOrd="0" presId="urn:microsoft.com/office/officeart/2005/8/layout/chevron2"/>
    <dgm:cxn modelId="{52BA4FC5-9A49-499A-BEC7-6E94DD5BD099}" type="presParOf" srcId="{5C19CE17-E018-46C4-995B-4A397EFB2DC4}" destId="{8F67BAD9-3318-407D-BDE2-51D535D26011}" srcOrd="0" destOrd="0" presId="urn:microsoft.com/office/officeart/2005/8/layout/chevron2"/>
    <dgm:cxn modelId="{6AA4DB17-CA0E-4120-8F9B-3A15029075AB}" type="presParOf" srcId="{5C19CE17-E018-46C4-995B-4A397EFB2DC4}" destId="{71601147-FFFD-45E7-9426-022C1C01E408}" srcOrd="1" destOrd="0" presId="urn:microsoft.com/office/officeart/2005/8/layout/chevron2"/>
    <dgm:cxn modelId="{CE5FE1DC-B13C-46EB-939D-CF590EB1390D}" type="presParOf" srcId="{05E0599B-4B12-46F1-A8F8-74B06C45A9AB}" destId="{D3AC665D-BA4E-44AF-BD27-40C4F47C7477}" srcOrd="3" destOrd="0" presId="urn:microsoft.com/office/officeart/2005/8/layout/chevron2"/>
    <dgm:cxn modelId="{5CAF344B-29C2-4734-B1F6-48EBA50B1553}" type="presParOf" srcId="{05E0599B-4B12-46F1-A8F8-74B06C45A9AB}" destId="{1DAD69A0-0FD9-4D23-8C11-5E4A967B6A45}" srcOrd="4" destOrd="0" presId="urn:microsoft.com/office/officeart/2005/8/layout/chevron2"/>
    <dgm:cxn modelId="{6520A377-B715-4366-9DC9-66E4306A4AB5}" type="presParOf" srcId="{1DAD69A0-0FD9-4D23-8C11-5E4A967B6A45}" destId="{15F17F10-2705-47B8-BFF5-B934343FFF8C}" srcOrd="0" destOrd="0" presId="urn:microsoft.com/office/officeart/2005/8/layout/chevron2"/>
    <dgm:cxn modelId="{2A682932-6624-4CEF-86F0-4FEC50A86CBB}" type="presParOf" srcId="{1DAD69A0-0FD9-4D23-8C11-5E4A967B6A45}" destId="{3BBA9FB1-62F2-4337-AFAE-2A8DF16B48F7}" srcOrd="1" destOrd="0" presId="urn:microsoft.com/office/officeart/2005/8/layout/chevron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C082D8-7C5C-4C83-95DC-4A35C4EB7D43}">
      <dsp:nvSpPr>
        <dsp:cNvPr id="0" name=""/>
        <dsp:cNvSpPr/>
      </dsp:nvSpPr>
      <dsp:spPr>
        <a:xfrm rot="5400000">
          <a:off x="-283337" y="326118"/>
          <a:ext cx="1888917" cy="1322242"/>
        </a:xfrm>
        <a:prstGeom prst="chevron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 dirty="0">
              <a:latin typeface="Calibri"/>
              <a:ea typeface="+mn-ea"/>
              <a:cs typeface="+mn-cs"/>
            </a:rPr>
            <a:t>1</a:t>
          </a:r>
        </a:p>
      </dsp:txBody>
      <dsp:txXfrm rot="-5400000">
        <a:off x="1" y="703901"/>
        <a:ext cx="1322242" cy="566675"/>
      </dsp:txXfrm>
    </dsp:sp>
    <dsp:sp modelId="{94F120A1-2A8D-4952-95BE-0ACD07BBE009}">
      <dsp:nvSpPr>
        <dsp:cNvPr id="0" name=""/>
        <dsp:cNvSpPr/>
      </dsp:nvSpPr>
      <dsp:spPr>
        <a:xfrm rot="5400000">
          <a:off x="4373835" y="-3024780"/>
          <a:ext cx="1265968" cy="73691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80000" rIns="17780" bIns="10800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800" b="0" kern="1200" dirty="0">
              <a:latin typeface="Calibri"/>
              <a:ea typeface="+mn-ea"/>
              <a:cs typeface="+mn-cs"/>
            </a:rPr>
            <a:t>Complete our online </a:t>
          </a:r>
          <a:r>
            <a:rPr lang="en-GB" sz="2800" b="0" kern="1200" dirty="0">
              <a:latin typeface="Calibri"/>
              <a:ea typeface="+mn-ea"/>
              <a:cs typeface="+mn-cs"/>
              <a:hlinkClick xmlns:r="http://schemas.openxmlformats.org/officeDocument/2006/relationships" r:id="rId1"/>
            </a:rPr>
            <a:t>Sign Up form</a:t>
          </a:r>
          <a:endParaRPr lang="en-GB" sz="2800" b="0" kern="1200" dirty="0">
            <a:latin typeface="Calibri"/>
            <a:ea typeface="+mn-ea"/>
            <a:cs typeface="+mn-cs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800" b="0" kern="1200" dirty="0">
              <a:latin typeface="Calibri"/>
              <a:ea typeface="+mn-ea"/>
              <a:cs typeface="+mn-cs"/>
            </a:rPr>
            <a:t>How does disability affect you? Previous exam arrangements.</a:t>
          </a:r>
        </a:p>
      </dsp:txBody>
      <dsp:txXfrm rot="-5400000">
        <a:off x="1322242" y="88612"/>
        <a:ext cx="7307356" cy="1142370"/>
      </dsp:txXfrm>
    </dsp:sp>
    <dsp:sp modelId="{8F67BAD9-3318-407D-BDE2-51D535D26011}">
      <dsp:nvSpPr>
        <dsp:cNvPr id="0" name=""/>
        <dsp:cNvSpPr/>
      </dsp:nvSpPr>
      <dsp:spPr>
        <a:xfrm rot="5400000">
          <a:off x="-283337" y="2010980"/>
          <a:ext cx="1888917" cy="1322242"/>
        </a:xfrm>
        <a:prstGeom prst="chevron">
          <a:avLst/>
        </a:prstGeom>
        <a:solidFill>
          <a:schemeClr val="accent2">
            <a:shade val="80000"/>
            <a:hueOff val="-240708"/>
            <a:satOff val="5083"/>
            <a:lumOff val="13541"/>
            <a:alphaOff val="0"/>
          </a:schemeClr>
        </a:solidFill>
        <a:ln w="12700" cap="flat" cmpd="sng" algn="ctr">
          <a:solidFill>
            <a:schemeClr val="accent2">
              <a:shade val="80000"/>
              <a:hueOff val="-240708"/>
              <a:satOff val="5083"/>
              <a:lumOff val="135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 dirty="0">
              <a:latin typeface="Calibri"/>
              <a:ea typeface="+mn-ea"/>
              <a:cs typeface="+mn-cs"/>
            </a:rPr>
            <a:t>2</a:t>
          </a:r>
        </a:p>
      </dsp:txBody>
      <dsp:txXfrm rot="-5400000">
        <a:off x="1" y="2388763"/>
        <a:ext cx="1322242" cy="566675"/>
      </dsp:txXfrm>
    </dsp:sp>
    <dsp:sp modelId="{71601147-FFFD-45E7-9426-022C1C01E408}">
      <dsp:nvSpPr>
        <dsp:cNvPr id="0" name=""/>
        <dsp:cNvSpPr/>
      </dsp:nvSpPr>
      <dsp:spPr>
        <a:xfrm rot="5400000">
          <a:off x="4392921" y="-1351373"/>
          <a:ext cx="1227796" cy="73691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240708"/>
              <a:satOff val="5083"/>
              <a:lumOff val="135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800" b="0" kern="1200" dirty="0">
              <a:latin typeface="+mn-lt"/>
              <a:ea typeface="+mn-ea"/>
              <a:cs typeface="+mn-cs"/>
            </a:rPr>
            <a:t>Send us </a:t>
          </a:r>
          <a:r>
            <a:rPr lang="en-GB" sz="2800" b="0" kern="1200" dirty="0">
              <a:latin typeface="+mn-lt"/>
              <a:ea typeface="+mn-ea"/>
              <a:cs typeface="+mn-cs"/>
              <a:hlinkClick xmlns:r="http://schemas.openxmlformats.org/officeDocument/2006/relationships" r:id="rId2"/>
            </a:rPr>
            <a:t>appropriate supporting documentation </a:t>
          </a:r>
          <a:endParaRPr lang="en-GB" sz="2800" b="0" kern="1200" dirty="0">
            <a:latin typeface="+mn-lt"/>
            <a:ea typeface="+mn-ea"/>
            <a:cs typeface="+mn-cs"/>
          </a:endParaRPr>
        </a:p>
      </dsp:txBody>
      <dsp:txXfrm rot="-5400000">
        <a:off x="1322242" y="1779242"/>
        <a:ext cx="7309219" cy="1107924"/>
      </dsp:txXfrm>
    </dsp:sp>
    <dsp:sp modelId="{15F17F10-2705-47B8-BFF5-B934343FFF8C}">
      <dsp:nvSpPr>
        <dsp:cNvPr id="0" name=""/>
        <dsp:cNvSpPr/>
      </dsp:nvSpPr>
      <dsp:spPr>
        <a:xfrm rot="5400000">
          <a:off x="-283337" y="3788099"/>
          <a:ext cx="1888917" cy="1322242"/>
        </a:xfrm>
        <a:prstGeom prst="chevron">
          <a:avLst/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 w="12700" cap="flat" cmpd="sng" algn="ctr">
          <a:solidFill>
            <a:schemeClr val="accent2">
              <a:shade val="80000"/>
              <a:hueOff val="-481415"/>
              <a:satOff val="10166"/>
              <a:lumOff val="270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 dirty="0">
              <a:latin typeface="Calibri"/>
              <a:ea typeface="+mn-ea"/>
              <a:cs typeface="+mn-cs"/>
            </a:rPr>
            <a:t>3</a:t>
          </a:r>
        </a:p>
      </dsp:txBody>
      <dsp:txXfrm rot="-5400000">
        <a:off x="1" y="4165882"/>
        <a:ext cx="1322242" cy="566675"/>
      </dsp:txXfrm>
    </dsp:sp>
    <dsp:sp modelId="{3BBA9FB1-62F2-4337-AFAE-2A8DF16B48F7}">
      <dsp:nvSpPr>
        <dsp:cNvPr id="0" name=""/>
        <dsp:cNvSpPr/>
      </dsp:nvSpPr>
      <dsp:spPr>
        <a:xfrm rot="5400000">
          <a:off x="4317363" y="425745"/>
          <a:ext cx="1378913" cy="73691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481415"/>
              <a:satOff val="10166"/>
              <a:lumOff val="270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800" b="0" kern="1200" dirty="0">
              <a:latin typeface="+mn-lt"/>
              <a:ea typeface="+mn-ea"/>
              <a:cs typeface="+mn-cs"/>
            </a:rPr>
            <a:t>Contact Disability Services about disability-related funding 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800" b="0" kern="1200" dirty="0">
            <a:latin typeface="+mn-lt"/>
            <a:ea typeface="+mn-ea"/>
            <a:cs typeface="+mn-cs"/>
          </a:endParaRPr>
        </a:p>
      </dsp:txBody>
      <dsp:txXfrm rot="-5400000">
        <a:off x="1322243" y="3488179"/>
        <a:ext cx="7301842" cy="12442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8066E1-62D1-43DA-9066-DCA34E3DC582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C4C051-DE07-476A-A2A4-6A98DC419F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31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4C051-DE07-476A-A2A4-6A98DC419FE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606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4C051-DE07-476A-A2A4-6A98DC419FE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511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4C051-DE07-476A-A2A4-6A98DC419FE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736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4C051-DE07-476A-A2A4-6A98DC419FE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837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4C051-DE07-476A-A2A4-6A98DC419FE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468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4C051-DE07-476A-A2A4-6A98DC419FE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757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6843-0EDA-4619-A2EC-C8E66965D579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EB86-3418-4A07-9D31-0948D533F4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039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6843-0EDA-4619-A2EC-C8E66965D579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EB86-3418-4A07-9D31-0948D533F4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341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6843-0EDA-4619-A2EC-C8E66965D579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EB86-3418-4A07-9D31-0948D533F4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093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6843-0EDA-4619-A2EC-C8E66965D579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EB86-3418-4A07-9D31-0948D533F4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946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6843-0EDA-4619-A2EC-C8E66965D579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EB86-3418-4A07-9D31-0948D533F4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738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6843-0EDA-4619-A2EC-C8E66965D579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EB86-3418-4A07-9D31-0948D533F4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651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6843-0EDA-4619-A2EC-C8E66965D579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EB86-3418-4A07-9D31-0948D533F4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512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6843-0EDA-4619-A2EC-C8E66965D579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EB86-3418-4A07-9D31-0948D533F4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107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6843-0EDA-4619-A2EC-C8E66965D579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EB86-3418-4A07-9D31-0948D533F4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090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6843-0EDA-4619-A2EC-C8E66965D579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EB86-3418-4A07-9D31-0948D533F4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155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6843-0EDA-4619-A2EC-C8E66965D579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EB86-3418-4A07-9D31-0948D533F4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477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66843-0EDA-4619-A2EC-C8E66965D579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AEB86-3418-4A07-9D31-0948D533F4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294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v.uk/definition-of-disability-under-equality-act-201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disability@leeds.ac.uk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ccom@leeds.ac.uk" TargetMode="External"/><Relationship Id="rId5" Type="http://schemas.openxmlformats.org/officeDocument/2006/relationships/hyperlink" Target="https://accommodation.leeds.ac.uk/info/71/additional_requirements/1/special_requirements" TargetMode="External"/><Relationship Id="rId4" Type="http://schemas.openxmlformats.org/officeDocument/2006/relationships/hyperlink" Target="https://students.leeds.ac.uk/info/1000080/prepare-for-leeds/1613/what-to-bri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disability@leeds.ac.uk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236867"/>
          </a:xfrm>
          <a:prstGeom prst="rect">
            <a:avLst/>
          </a:prstGeom>
          <a:solidFill>
            <a:srgbClr val="8B1A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489" y="45748"/>
            <a:ext cx="7778262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Disability Services</a:t>
            </a:r>
            <a:endParaRPr lang="en-GB" dirty="0"/>
          </a:p>
        </p:txBody>
      </p:sp>
      <p:pic>
        <p:nvPicPr>
          <p:cNvPr id="6" name="Picture 2" descr="University of Leeds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783" y="441241"/>
            <a:ext cx="1858981" cy="53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489" y="1812552"/>
            <a:ext cx="696774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Ask questions anonymously via </a:t>
            </a:r>
            <a:r>
              <a:rPr lang="en-GB" dirty="0" err="1"/>
              <a:t>vevox</a:t>
            </a:r>
            <a:r>
              <a:rPr lang="en-GB" dirty="0"/>
              <a:t> and we will answer at the end of the session.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Carly Miller</a:t>
            </a:r>
          </a:p>
          <a:p>
            <a:pPr marL="0" indent="0">
              <a:buNone/>
            </a:pPr>
            <a:r>
              <a:rPr lang="en-GB" dirty="0"/>
              <a:t>Disability Coordinator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Airasa Maughan-Strickler</a:t>
            </a:r>
          </a:p>
          <a:p>
            <a:pPr marL="0" indent="0">
              <a:buNone/>
            </a:pPr>
            <a:r>
              <a:rPr lang="en-GB" dirty="0"/>
              <a:t>Disability Advisor</a:t>
            </a:r>
          </a:p>
        </p:txBody>
      </p:sp>
      <p:pic>
        <p:nvPicPr>
          <p:cNvPr id="5" name="Picture 4" descr="Join at vevox.app&#10;ID: 198-765-548&#10;includes a QR code"/>
          <p:cNvPicPr>
            <a:picLocks noChangeAspect="1"/>
          </p:cNvPicPr>
          <p:nvPr/>
        </p:nvPicPr>
        <p:blipFill rotWithShape="1">
          <a:blip r:embed="rId4"/>
          <a:srcRect l="51382" t="40370" r="38210" b="15162"/>
          <a:stretch/>
        </p:blipFill>
        <p:spPr>
          <a:xfrm>
            <a:off x="7752964" y="1678108"/>
            <a:ext cx="3806834" cy="457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664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236867"/>
          </a:xfrm>
          <a:prstGeom prst="rect">
            <a:avLst/>
          </a:prstGeom>
          <a:solidFill>
            <a:srgbClr val="8B1A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231" y="313037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Disability Services </a:t>
            </a:r>
            <a:b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pic>
        <p:nvPicPr>
          <p:cNvPr id="6" name="Picture 2" descr="University of Leeds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783" y="441241"/>
            <a:ext cx="1858981" cy="53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31762" y="2678100"/>
            <a:ext cx="61284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3507615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236867"/>
          </a:xfrm>
          <a:prstGeom prst="rect">
            <a:avLst/>
          </a:prstGeom>
          <a:solidFill>
            <a:srgbClr val="8B1A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489" y="45748"/>
            <a:ext cx="7778262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Disability Services</a:t>
            </a:r>
            <a:endParaRPr lang="en-GB" dirty="0"/>
          </a:p>
        </p:txBody>
      </p:sp>
      <p:pic>
        <p:nvPicPr>
          <p:cNvPr id="6" name="Picture 2" descr="University of Leeds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783" y="441241"/>
            <a:ext cx="1858981" cy="53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8435"/>
            <a:ext cx="10515600" cy="4351338"/>
          </a:xfrm>
        </p:spPr>
        <p:txBody>
          <a:bodyPr>
            <a:normAutofit/>
          </a:bodyPr>
          <a:lstStyle/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None/>
            </a:pPr>
            <a:endParaRPr lang="en-GB" sz="2400" b="1" kern="0" dirty="0">
              <a:solidFill>
                <a:srgbClr val="000005"/>
              </a:solidFill>
              <a:latin typeface="Arial"/>
              <a:ea typeface="MS PGothic" panose="020B0600070205080204" pitchFamily="34" charset="-128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None/>
            </a:pPr>
            <a:r>
              <a:rPr lang="en-GB" sz="2400" b="1" kern="0" dirty="0">
                <a:solidFill>
                  <a:srgbClr val="000005"/>
                </a:solidFill>
                <a:latin typeface="Arial"/>
                <a:ea typeface="MS PGothic" panose="020B0600070205080204" pitchFamily="34" charset="-128"/>
              </a:rPr>
              <a:t>The Disability Services is made up of 3 teams:</a:t>
            </a:r>
          </a:p>
          <a:p>
            <a:pPr marL="6858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</a:pPr>
            <a:r>
              <a:rPr lang="en-GB" sz="2400" kern="0" dirty="0">
                <a:solidFill>
                  <a:srgbClr val="000005"/>
                </a:solidFill>
                <a:latin typeface="Arial"/>
                <a:ea typeface="MS PGothic" panose="020B0600070205080204" pitchFamily="34" charset="-128"/>
              </a:rPr>
              <a:t>Front of House / Disability Service Reception</a:t>
            </a:r>
          </a:p>
          <a:p>
            <a:pPr marL="6858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</a:pPr>
            <a:r>
              <a:rPr lang="en-GB" sz="2400" kern="0" dirty="0">
                <a:solidFill>
                  <a:srgbClr val="000005"/>
                </a:solidFill>
                <a:latin typeface="Arial"/>
                <a:ea typeface="MS PGothic" panose="020B0600070205080204" pitchFamily="34" charset="-128"/>
              </a:rPr>
              <a:t>Disability Advisory Team</a:t>
            </a:r>
          </a:p>
          <a:p>
            <a:pPr marL="68580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</a:pPr>
            <a:r>
              <a:rPr lang="en-GB" sz="2400" kern="0" dirty="0">
                <a:solidFill>
                  <a:srgbClr val="000005"/>
                </a:solidFill>
                <a:latin typeface="Arial"/>
                <a:ea typeface="MS PGothic" panose="020B0600070205080204" pitchFamily="34" charset="-128"/>
              </a:rPr>
              <a:t>The Support Worker Team</a:t>
            </a:r>
          </a:p>
          <a:p>
            <a:pPr marL="34290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None/>
            </a:pPr>
            <a:endParaRPr lang="en-GB" sz="2400" kern="0" dirty="0">
              <a:solidFill>
                <a:srgbClr val="000005"/>
              </a:solidFill>
              <a:latin typeface="Arial"/>
              <a:ea typeface="MS PGothic" panose="020B0600070205080204" pitchFamily="34" charset="-128"/>
            </a:endParaRPr>
          </a:p>
          <a:p>
            <a:pPr marL="34290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None/>
            </a:pPr>
            <a:endParaRPr lang="en-GB" sz="2400" kern="0" dirty="0">
              <a:solidFill>
                <a:srgbClr val="000005"/>
              </a:solidFill>
              <a:latin typeface="Arial"/>
              <a:ea typeface="MS PGothic" panose="020B0600070205080204" pitchFamily="34" charset="-128"/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 descr="Entrance to Chemistry West buildi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5739" y="2450619"/>
            <a:ext cx="3414088" cy="256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27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35883"/>
            <a:ext cx="12192000" cy="1236867"/>
          </a:xfrm>
          <a:prstGeom prst="rect">
            <a:avLst/>
          </a:prstGeom>
          <a:solidFill>
            <a:srgbClr val="8B1A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9646" y="108557"/>
            <a:ext cx="12631616" cy="1325563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Disability Services – who qualifies for disability support </a:t>
            </a:r>
            <a:b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200" dirty="0"/>
          </a:p>
        </p:txBody>
      </p:sp>
      <p:pic>
        <p:nvPicPr>
          <p:cNvPr id="6" name="Picture 2" descr="University of Leeds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103" y="472519"/>
            <a:ext cx="1858981" cy="53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17"/>
          <p:cNvSpPr txBox="1">
            <a:spLocks/>
          </p:cNvSpPr>
          <p:nvPr/>
        </p:nvSpPr>
        <p:spPr>
          <a:xfrm>
            <a:off x="334108" y="1706043"/>
            <a:ext cx="11218677" cy="5965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the UK the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Equality Act 2010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defines a disabled person as someone who: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B5285D-B00F-43B2-A844-901185A3A2E3}"/>
              </a:ext>
            </a:extLst>
          </p:cNvPr>
          <p:cNvSpPr txBox="1"/>
          <p:nvPr/>
        </p:nvSpPr>
        <p:spPr>
          <a:xfrm>
            <a:off x="1941287" y="2295237"/>
            <a:ext cx="7972942" cy="224676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8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8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“has a physical or mental impairment that has a substantial and long-term adverse effect on his or her ability to carry out normal day-to-day activities.”</a:t>
            </a:r>
          </a:p>
          <a:p>
            <a:pPr marL="18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ontent Placeholder 17"/>
          <p:cNvSpPr txBox="1">
            <a:spLocks/>
          </p:cNvSpPr>
          <p:nvPr/>
        </p:nvSpPr>
        <p:spPr>
          <a:xfrm>
            <a:off x="1286137" y="5182164"/>
            <a:ext cx="8773287" cy="37656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‘Long term’: has lasted, or is likely to last, 12 months or more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9664861" y="4474229"/>
            <a:ext cx="2371467" cy="2169007"/>
          </a:xfrm>
          <a:prstGeom prst="ellipse">
            <a:avLst/>
          </a:prstGeom>
          <a:solidFill>
            <a:srgbClr val="8B1AA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Approximately 19% of students at the university have declared a disability</a:t>
            </a:r>
          </a:p>
        </p:txBody>
      </p:sp>
    </p:spTree>
    <p:extLst>
      <p:ext uri="{BB962C8B-B14F-4D97-AF65-F5344CB8AC3E}">
        <p14:creationId xmlns:p14="http://schemas.microsoft.com/office/powerpoint/2010/main" val="3083788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442"/>
            <a:ext cx="12192000" cy="1236867"/>
          </a:xfrm>
          <a:prstGeom prst="rect">
            <a:avLst/>
          </a:prstGeom>
          <a:solidFill>
            <a:srgbClr val="8B1A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71468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Disability Services - who do we support? </a:t>
            </a:r>
            <a:br>
              <a:rPr lang="en-GB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4000" dirty="0"/>
          </a:p>
        </p:txBody>
      </p:sp>
      <p:pic>
        <p:nvPicPr>
          <p:cNvPr id="1026" name="Picture 2" descr="University of Leeds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783" y="441241"/>
            <a:ext cx="1858981" cy="53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75733" y="1497031"/>
            <a:ext cx="11162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</a:rPr>
              <a:t>We support a wide range of disabled students, including those who: </a:t>
            </a:r>
            <a:endParaRPr lang="en-GB" sz="24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Are D/deaf, hearing impaired or hard of hearing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Are blind, visually impaired or partially-sighted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Have a physical disability, and/or mobility difficulties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Have a specific learning difficulty       (e.g. dyslexia or dyspraxia)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Have ADHD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Are autistic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Have a long-term mental health condition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Have a long-term medical condition (e.g. chronic fatigue syndrome, diabetes, epilepsy)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Have a combination of these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en-GB" sz="1000" b="1" dirty="0"/>
          </a:p>
          <a:p>
            <a:endParaRPr lang="en-GB" b="1" dirty="0"/>
          </a:p>
          <a:p>
            <a:pPr algn="l"/>
            <a:r>
              <a:rPr lang="en-GB" sz="1000" dirty="0"/>
              <a:t>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5733" y="5768876"/>
            <a:ext cx="111626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This list is not exhaustive. If you’re not sure whether you qualify for support please contact us for more advice and information </a:t>
            </a:r>
            <a:r>
              <a:rPr lang="en-GB" sz="2400" dirty="0">
                <a:hlinkClick r:id="rId3"/>
              </a:rPr>
              <a:t>disability@leeds.ac.uk</a:t>
            </a:r>
            <a:r>
              <a:rPr lang="en-GB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7185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442"/>
            <a:ext cx="12192000" cy="1236867"/>
          </a:xfrm>
          <a:prstGeom prst="rect">
            <a:avLst/>
          </a:prstGeom>
          <a:solidFill>
            <a:srgbClr val="8B1A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673" y="313037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Disability Services – can we support you? </a:t>
            </a:r>
            <a:br>
              <a:rPr lang="en-GB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80470"/>
          </a:xfrm>
        </p:spPr>
        <p:txBody>
          <a:bodyPr numCol="1">
            <a:noAutofit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endParaRPr lang="en-GB" sz="1000" b="1" dirty="0"/>
          </a:p>
          <a:p>
            <a:r>
              <a:rPr lang="en-GB" b="1" dirty="0"/>
              <a:t>Did you have exam arrangements in school or receive classroom support?</a:t>
            </a:r>
          </a:p>
          <a:p>
            <a:r>
              <a:rPr lang="en-GB" b="1" dirty="0"/>
              <a:t>Do you have a long term medical condition?</a:t>
            </a:r>
          </a:p>
          <a:p>
            <a:r>
              <a:rPr lang="en-GB" b="1" dirty="0"/>
              <a:t>Did you have informal support networks at home that you can’t access in Leeds?</a:t>
            </a:r>
          </a:p>
        </p:txBody>
      </p:sp>
      <p:pic>
        <p:nvPicPr>
          <p:cNvPr id="1026" name="Picture 2" descr="University of Leeds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783" y="441241"/>
            <a:ext cx="1858981" cy="53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2818" y="4877621"/>
            <a:ext cx="111626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Please come and talk to us if you have any questions or want to discuss how we can support you. </a:t>
            </a:r>
          </a:p>
        </p:txBody>
      </p:sp>
    </p:spTree>
    <p:extLst>
      <p:ext uri="{BB962C8B-B14F-4D97-AF65-F5344CB8AC3E}">
        <p14:creationId xmlns:p14="http://schemas.microsoft.com/office/powerpoint/2010/main" val="2136692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35883"/>
            <a:ext cx="12192000" cy="1236867"/>
          </a:xfrm>
          <a:prstGeom prst="rect">
            <a:avLst/>
          </a:prstGeom>
          <a:solidFill>
            <a:srgbClr val="8B1A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661" y="313037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Disability Services – Available support </a:t>
            </a:r>
            <a:br>
              <a:rPr lang="en-GB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4000" dirty="0"/>
          </a:p>
        </p:txBody>
      </p:sp>
      <p:pic>
        <p:nvPicPr>
          <p:cNvPr id="8" name="Picture 2" descr="University of Leeds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783" y="441241"/>
            <a:ext cx="1858981" cy="53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7121" y="1766804"/>
            <a:ext cx="10357757" cy="38779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800" b="1" dirty="0"/>
              <a:t>Could include: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800" dirty="0"/>
              <a:t>Funding for academic related disability support e.g. one to one support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800" dirty="0"/>
              <a:t>Exam arrangements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800" dirty="0"/>
              <a:t>Directed reading lists</a:t>
            </a:r>
            <a:endParaRPr lang="en-GB" sz="2800" dirty="0">
              <a:cs typeface="Calibri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800" dirty="0"/>
              <a:t>Timetabling arrangements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800" dirty="0"/>
              <a:t>Assistive technology</a:t>
            </a:r>
          </a:p>
        </p:txBody>
      </p:sp>
    </p:spTree>
    <p:extLst>
      <p:ext uri="{BB962C8B-B14F-4D97-AF65-F5344CB8AC3E}">
        <p14:creationId xmlns:p14="http://schemas.microsoft.com/office/powerpoint/2010/main" val="1680971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35883"/>
            <a:ext cx="12192000" cy="1236867"/>
          </a:xfrm>
          <a:prstGeom prst="rect">
            <a:avLst/>
          </a:prstGeom>
          <a:solidFill>
            <a:srgbClr val="8B1A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066" y="187741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Disability Services - What next?</a:t>
            </a:r>
            <a:b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pic>
        <p:nvPicPr>
          <p:cNvPr id="15" name="Picture 2" descr="University of Leeds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783" y="441241"/>
            <a:ext cx="1858981" cy="53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Diagram 8" descr="1. Complete our online Sign Up form&#10;How does disability affect them? Previous exam arrangements?&#10;Consent to share&#10;&#10;2. Send us appropriate evidence &#10;&#10;3. Apply for disability-related funding (such as DSA)&#10;It can take 12-14 weeks for funding to be approved" title="The three steps to sign-up with Disability Services"/>
          <p:cNvGraphicFramePr/>
          <p:nvPr>
            <p:extLst>
              <p:ext uri="{D42A27DB-BD31-4B8C-83A1-F6EECF244321}">
                <p14:modId xmlns:p14="http://schemas.microsoft.com/office/powerpoint/2010/main" val="2218059614"/>
              </p:ext>
            </p:extLst>
          </p:nvPr>
        </p:nvGraphicFramePr>
        <p:xfrm>
          <a:off x="452601" y="1452943"/>
          <a:ext cx="8691398" cy="5400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Down Arrow 9" descr="A long arrow pointing down to indicate that it can take up to 10 weeks for students' registrations to be processed by Disability Services. "/>
          <p:cNvSpPr/>
          <p:nvPr/>
        </p:nvSpPr>
        <p:spPr>
          <a:xfrm>
            <a:off x="9757457" y="1452943"/>
            <a:ext cx="231493" cy="4950440"/>
          </a:xfrm>
          <a:prstGeom prst="downArrow">
            <a:avLst>
              <a:gd name="adj1" fmla="val 50000"/>
              <a:gd name="adj2" fmla="val 95162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10184893" y="1766804"/>
            <a:ext cx="153943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It can take </a:t>
            </a:r>
            <a:r>
              <a:rPr lang="en-GB" b="1" dirty="0"/>
              <a:t>up to 10 weeks for</a:t>
            </a:r>
            <a:r>
              <a:rPr lang="en-GB" dirty="0"/>
              <a:t> your registration to be processed. We recommend you register as soon as possible even you have not confirmed you are coming to Leeds.</a:t>
            </a:r>
          </a:p>
        </p:txBody>
      </p:sp>
    </p:spTree>
    <p:extLst>
      <p:ext uri="{BB962C8B-B14F-4D97-AF65-F5344CB8AC3E}">
        <p14:creationId xmlns:p14="http://schemas.microsoft.com/office/powerpoint/2010/main" val="1383125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35883"/>
            <a:ext cx="12192000" cy="1236867"/>
          </a:xfrm>
          <a:prstGeom prst="rect">
            <a:avLst/>
          </a:prstGeom>
          <a:solidFill>
            <a:srgbClr val="8B1A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066" y="187741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things to consider</a:t>
            </a:r>
            <a:endParaRPr lang="en-GB" dirty="0"/>
          </a:p>
        </p:txBody>
      </p:sp>
      <p:pic>
        <p:nvPicPr>
          <p:cNvPr id="15" name="Picture 2" descr="University of Leeds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783" y="441241"/>
            <a:ext cx="1858981" cy="53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1514" y="1513304"/>
            <a:ext cx="11821885" cy="440120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fontAlgn="base"/>
            <a:r>
              <a:rPr lang="en-GB" sz="2800" dirty="0">
                <a:solidFill>
                  <a:srgbClr val="000000"/>
                </a:solidFill>
              </a:rPr>
              <a:t>There are additional things to consider before you arrive:</a:t>
            </a:r>
          </a:p>
          <a:p>
            <a:pPr fontAlgn="base"/>
            <a:endParaRPr lang="en-US" sz="2800" dirty="0">
              <a:solidFill>
                <a:srgbClr val="000000"/>
              </a:solidFill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hlinkClick r:id="rId4"/>
              </a:rPr>
              <a:t>Medication for a long-term condition</a:t>
            </a:r>
            <a:r>
              <a:rPr lang="en-GB" sz="2800">
                <a:solidFill>
                  <a:srgbClr val="000000"/>
                </a:solidFill>
              </a:rPr>
              <a:t> (e.g., antidepressants, ADHD medication, insulin)</a:t>
            </a:r>
            <a:r>
              <a:rPr lang="en-US" sz="2800">
                <a:solidFill>
                  <a:srgbClr val="000000"/>
                </a:solidFill>
              </a:rPr>
              <a:t>​</a:t>
            </a:r>
            <a:endParaRPr lang="en-US" sz="2800">
              <a:solidFill>
                <a:srgbClr val="000000"/>
              </a:solidFill>
              <a:ea typeface="Calibri"/>
              <a:cs typeface="Calibri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</a:rPr>
              <a:t>Equipment (e.g., wheelchairs)</a:t>
            </a:r>
            <a:r>
              <a:rPr lang="en-US" sz="2800" dirty="0">
                <a:solidFill>
                  <a:srgbClr val="000000"/>
                </a:solidFill>
              </a:rPr>
              <a:t>​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</a:rPr>
              <a:t>Personal Care Support</a:t>
            </a:r>
            <a:r>
              <a:rPr lang="en-US" sz="2800" dirty="0">
                <a:solidFill>
                  <a:srgbClr val="000000"/>
                </a:solidFill>
              </a:rPr>
              <a:t>​ - this is not provided by the University, we can provide information about options.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</a:rPr>
              <a:t>Accommodation needs - </a:t>
            </a:r>
            <a:r>
              <a:rPr lang="en-GB" sz="2800" dirty="0"/>
              <a:t>The </a:t>
            </a:r>
            <a:r>
              <a:rPr lang="en-GB" sz="2800" b="1" dirty="0"/>
              <a:t>accommodation </a:t>
            </a:r>
            <a:r>
              <a:rPr lang="en-GB" sz="2800" dirty="0"/>
              <a:t>team have a separate process for </a:t>
            </a:r>
            <a:r>
              <a:rPr lang="en-GB" sz="2800" u="sng" dirty="0">
                <a:hlinkClick r:id="rId5"/>
              </a:rPr>
              <a:t>requesting specific accommodation</a:t>
            </a:r>
            <a:r>
              <a:rPr lang="en-GB" sz="2800" dirty="0"/>
              <a:t> due to disability. You can contact them directly at </a:t>
            </a:r>
            <a:r>
              <a:rPr lang="en-GB" sz="2800" u="sng" dirty="0">
                <a:hlinkClick r:id="rId6"/>
              </a:rPr>
              <a:t>accom@leeds.ac.uk</a:t>
            </a:r>
            <a:r>
              <a:rPr lang="en-GB" sz="2800" dirty="0"/>
              <a:t> if you have any questions. </a:t>
            </a:r>
            <a:r>
              <a:rPr lang="en-US" sz="2800" dirty="0">
                <a:solidFill>
                  <a:srgbClr val="000000"/>
                </a:solidFill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597810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34813"/>
            <a:ext cx="12192000" cy="1236867"/>
          </a:xfrm>
          <a:prstGeom prst="rect">
            <a:avLst/>
          </a:prstGeom>
          <a:solidFill>
            <a:srgbClr val="8B1A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7583" y="262961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Contacting Disability Services </a:t>
            </a:r>
            <a:b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pic>
        <p:nvPicPr>
          <p:cNvPr id="6" name="Picture 2" descr="University of Leeds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783" y="441241"/>
            <a:ext cx="1858981" cy="53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71249" y="1591316"/>
            <a:ext cx="91151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Disability Services Reception open 9am-5pm Monday-Friday </a:t>
            </a:r>
          </a:p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Ground floor, Chemistry West Building </a:t>
            </a:r>
          </a:p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(Building 55a on campus map) </a:t>
            </a:r>
          </a:p>
          <a:p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In-person drop-ins and online appointments available daily – visit Reception, phone or email to check times and book</a:t>
            </a:r>
          </a:p>
          <a:p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Phone or email with any queries.</a:t>
            </a:r>
          </a:p>
          <a:p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Check our social media for updates.</a:t>
            </a:r>
          </a:p>
          <a:p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Picture 10" descr="Facebook 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095" y="6138354"/>
            <a:ext cx="461665" cy="4616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8760" y="6171923"/>
            <a:ext cx="3967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 </a:t>
            </a:r>
            <a:r>
              <a:rPr lang="en-GB" sz="2000" dirty="0" err="1"/>
              <a:t>UoLDisabilityTeam</a:t>
            </a:r>
            <a:endParaRPr lang="en-GB" sz="2000" dirty="0"/>
          </a:p>
        </p:txBody>
      </p:sp>
      <p:pic>
        <p:nvPicPr>
          <p:cNvPr id="9" name="Picture 8" descr="Twitter 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3536" y="6135562"/>
            <a:ext cx="461665" cy="461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71633" y="6169131"/>
            <a:ext cx="3967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@</a:t>
            </a:r>
            <a:r>
              <a:rPr lang="en-GB" sz="2000" dirty="0" err="1"/>
              <a:t>UoLDisability</a:t>
            </a:r>
            <a:endParaRPr lang="en-GB" sz="2000" dirty="0"/>
          </a:p>
        </p:txBody>
      </p:sp>
      <p:sp>
        <p:nvSpPr>
          <p:cNvPr id="12" name="Rectangle 11"/>
          <p:cNvSpPr/>
          <p:nvPr/>
        </p:nvSpPr>
        <p:spPr>
          <a:xfrm>
            <a:off x="5599858" y="6148233"/>
            <a:ext cx="32223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/>
              <a:t>Email</a:t>
            </a:r>
            <a:r>
              <a:rPr lang="en-GB" sz="2000" dirty="0"/>
              <a:t>: </a:t>
            </a:r>
            <a:r>
              <a:rPr lang="en-GB" sz="2000" u="sng" dirty="0">
                <a:hlinkClick r:id="rId5"/>
              </a:rPr>
              <a:t>disability@leeds.ac.uk</a:t>
            </a:r>
            <a:endParaRPr lang="en-GB" sz="2000" b="1" dirty="0"/>
          </a:p>
        </p:txBody>
      </p:sp>
      <p:sp>
        <p:nvSpPr>
          <p:cNvPr id="13" name="Rectangle 12"/>
          <p:cNvSpPr/>
          <p:nvPr/>
        </p:nvSpPr>
        <p:spPr>
          <a:xfrm>
            <a:off x="8862227" y="6148233"/>
            <a:ext cx="30206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/>
              <a:t>Telephone</a:t>
            </a:r>
            <a:r>
              <a:rPr lang="en-GB" sz="2000" dirty="0"/>
              <a:t>: 0113 343 3927 </a:t>
            </a:r>
          </a:p>
        </p:txBody>
      </p:sp>
    </p:spTree>
    <p:extLst>
      <p:ext uri="{BB962C8B-B14F-4D97-AF65-F5344CB8AC3E}">
        <p14:creationId xmlns:p14="http://schemas.microsoft.com/office/powerpoint/2010/main" val="484451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E0A73BF23260498FB956A3F2857341" ma:contentTypeVersion="19" ma:contentTypeDescription="Create a new document." ma:contentTypeScope="" ma:versionID="d60ffb2860ddb007726ea967b5456cb9">
  <xsd:schema xmlns:xsd="http://www.w3.org/2001/XMLSchema" xmlns:xs="http://www.w3.org/2001/XMLSchema" xmlns:p="http://schemas.microsoft.com/office/2006/metadata/properties" xmlns:ns2="26a40760-a18b-4c23-8731-54ad71238559" xmlns:ns3="b207b05a-4463-4a74-aa48-267cd44e53b2" targetNamespace="http://schemas.microsoft.com/office/2006/metadata/properties" ma:root="true" ma:fieldsID="8cc24a98389015a22a42f789ec7a7b78" ns2:_="" ns3:_="">
    <xsd:import namespace="26a40760-a18b-4c23-8731-54ad71238559"/>
    <xsd:import namespace="b207b05a-4463-4a74-aa48-267cd44e53b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a40760-a18b-4c23-8731-54ad712385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b3a19cb6-1b10-4512-a12b-f76e45842a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07b05a-4463-4a74-aa48-267cd44e53b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f378a099-9d03-4745-9ef9-ff1f438c7f89}" ma:internalName="TaxCatchAll" ma:showField="CatchAllData" ma:web="b207b05a-4463-4a74-aa48-267cd44e53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207b05a-4463-4a74-aa48-267cd44e53b2" xsi:nil="true"/>
    <_Flow_SignoffStatus xmlns="26a40760-a18b-4c23-8731-54ad71238559" xsi:nil="true"/>
    <lcf76f155ced4ddcb4097134ff3c332f xmlns="26a40760-a18b-4c23-8731-54ad7123855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3F755A9-11E6-4423-ABCF-8B8CD33EEE4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8209BA8-51D1-4AAF-9ADC-FF7B0CFB80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a40760-a18b-4c23-8731-54ad71238559"/>
    <ds:schemaRef ds:uri="b207b05a-4463-4a74-aa48-267cd44e53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F633A2-570B-4FFE-B096-7E25E8E0A770}">
  <ds:schemaRefs>
    <ds:schemaRef ds:uri="http://purl.org/dc/terms/"/>
    <ds:schemaRef ds:uri="http://schemas.microsoft.com/office/2006/documentManagement/types"/>
    <ds:schemaRef ds:uri="b207b05a-4463-4a74-aa48-267cd44e53b2"/>
    <ds:schemaRef ds:uri="http://purl.org/dc/elements/1.1/"/>
    <ds:schemaRef ds:uri="http://schemas.microsoft.com/office/2006/metadata/properties"/>
    <ds:schemaRef ds:uri="26a40760-a18b-4c23-8731-54ad71238559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2262</TotalTime>
  <Words>753</Words>
  <Application>Microsoft Office PowerPoint</Application>
  <PresentationFormat>Widescreen</PresentationFormat>
  <Paragraphs>95</Paragraphs>
  <Slides>10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Disability Services</vt:lpstr>
      <vt:lpstr>Disability Services</vt:lpstr>
      <vt:lpstr>Disability Services – who qualifies for disability support  </vt:lpstr>
      <vt:lpstr>Disability Services - who do we support?  </vt:lpstr>
      <vt:lpstr>Disability Services – can we support you?  </vt:lpstr>
      <vt:lpstr>Disability Services – Available support  </vt:lpstr>
      <vt:lpstr>Disability Services - What next? </vt:lpstr>
      <vt:lpstr>Other things to consider</vt:lpstr>
      <vt:lpstr>Contacting Disability Services  </vt:lpstr>
      <vt:lpstr>Disability Services  </vt:lpstr>
    </vt:vector>
  </TitlesOfParts>
  <Company>University of Leeds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Harriet Cannon</dc:creator>
  <cp:lastModifiedBy>Katy Lovelace</cp:lastModifiedBy>
  <cp:revision>99</cp:revision>
  <cp:lastPrinted>2018-09-12T13:47:46Z</cp:lastPrinted>
  <dcterms:created xsi:type="dcterms:W3CDTF">2015-09-10T08:51:39Z</dcterms:created>
  <dcterms:modified xsi:type="dcterms:W3CDTF">2024-09-03T09:39:42Z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0x010100E6E0A73BF23260498FB956A3F2857341</vt:lpwstr>
  </property>
  <property fmtid="{D5CDD505-2E9C-101B-9397-08002B2CF9AE}" pid="3" name="MediaServiceImageTags">
    <vt:lpwstr/>
  </property>
</Properties>
</file>