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397_A974AF1D.xml" ContentType="application/vnd.ms-powerpoint.comments+xml"/>
  <Override PartName="/ppt/notesSlides/notesSlide8.xml" ContentType="application/vnd.openxmlformats-officedocument.presentationml.notesSlide+xml"/>
  <Override PartName="/ppt/comments/modernComment_398_1FDF84A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918" r:id="rId5"/>
    <p:sldId id="908" r:id="rId6"/>
    <p:sldId id="256" r:id="rId7"/>
    <p:sldId id="905" r:id="rId8"/>
    <p:sldId id="862" r:id="rId9"/>
    <p:sldId id="901" r:id="rId10"/>
    <p:sldId id="919" r:id="rId11"/>
    <p:sldId id="920" r:id="rId12"/>
    <p:sldId id="936" r:id="rId13"/>
    <p:sldId id="937" r:id="rId14"/>
    <p:sldId id="939" r:id="rId15"/>
    <p:sldId id="940" r:id="rId16"/>
    <p:sldId id="938" r:id="rId17"/>
    <p:sldId id="943" r:id="rId18"/>
    <p:sldId id="948" r:id="rId19"/>
    <p:sldId id="944" r:id="rId20"/>
    <p:sldId id="945" r:id="rId21"/>
    <p:sldId id="946" r:id="rId22"/>
    <p:sldId id="949" r:id="rId23"/>
    <p:sldId id="947"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EDA759-773A-0B44-9E0A-A59846656141}" name="Amy Allhouse Hsu" initials="AH" userId="S::stushh1@leeds.ac.uk::017c99c2-dc89-4d30-995c-7e0e717f31ee" providerId="AD"/>
  <p188:author id="{5F842174-E566-CC46-132B-59142AD5DF41}" name="Lisa Beare" initials="LB" userId="S::lifllb@leeds.ac.uk::8a3b5eb1-d315-4bba-a8d4-b7741c4228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eleine Mossman" initials="MM" lastIdx="2" clrIdx="0">
    <p:extLst>
      <p:ext uri="{19B8F6BF-5375-455C-9EA6-DF929625EA0E}">
        <p15:presenceInfo xmlns:p15="http://schemas.microsoft.com/office/powerpoint/2012/main" userId="S::libmmo@leeds.ac.uk::4942c2b0-175c-4dd7-b15d-e4d9354e46ba" providerId="AD"/>
      </p:ext>
    </p:extLst>
  </p:cmAuthor>
  <p:cmAuthor id="2" name="Sunny" initials="SD" lastIdx="6" clrIdx="1">
    <p:extLst>
      <p:ext uri="{19B8F6BF-5375-455C-9EA6-DF929625EA0E}">
        <p15:presenceInfo xmlns:p15="http://schemas.microsoft.com/office/powerpoint/2012/main" userId="Su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B0F0"/>
    <a:srgbClr val="637B9B"/>
    <a:srgbClr val="3D4C61"/>
    <a:srgbClr val="FFF7D9"/>
    <a:srgbClr val="70AD47"/>
    <a:srgbClr val="CB4A32"/>
    <a:srgbClr val="000000"/>
    <a:srgbClr val="252E3B"/>
    <a:srgbClr val="B5C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B7AA3-3ED7-4747-A3DF-16F8C50BF9C6}" v="1" dt="2024-08-23T11:59:23.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77" autoAdjust="0"/>
  </p:normalViewPr>
  <p:slideViewPr>
    <p:cSldViewPr snapToGrid="0">
      <p:cViewPr>
        <p:scale>
          <a:sx n="60" d="100"/>
          <a:sy n="60" d="100"/>
        </p:scale>
        <p:origin x="1522"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397_A974AF1D.xml><?xml version="1.0" encoding="utf-8"?>
<p188:cmLst xmlns:a="http://schemas.openxmlformats.org/drawingml/2006/main" xmlns:r="http://schemas.openxmlformats.org/officeDocument/2006/relationships" xmlns:p188="http://schemas.microsoft.com/office/powerpoint/2018/8/main">
  <p188:cm id="{4C4C1FE7-0FAE-4FF9-8104-BBEB30BF5E35}" authorId="{5F842174-E566-CC46-132B-59142AD5DF41}" status="resolved" created="2022-05-24T18:34:13.743" complete="100000">
    <ac:deMkLst xmlns:ac="http://schemas.microsoft.com/office/drawing/2013/main/command">
      <pc:docMk xmlns:pc="http://schemas.microsoft.com/office/powerpoint/2013/main/command"/>
      <pc:sldMk xmlns:pc="http://schemas.microsoft.com/office/powerpoint/2013/main/command" cId="2842996509" sldId="919"/>
      <ac:spMk id="6" creationId="{00000000-0000-0000-0000-000000000000}"/>
    </ac:deMkLst>
    <p188:txBody>
      <a:bodyPr/>
      <a:lstStyle/>
      <a:p>
        <a:r>
          <a:rPr lang="en-GB"/>
          <a:t>[@Amy] Or we could do a poll in Zoom?</a:t>
        </a:r>
      </a:p>
    </p188:txBody>
  </p188:cm>
</p188:cmLst>
</file>

<file path=ppt/comments/modernComment_398_1FDF84A3.xml><?xml version="1.0" encoding="utf-8"?>
<p188:cmLst xmlns:a="http://schemas.openxmlformats.org/drawingml/2006/main" xmlns:r="http://schemas.openxmlformats.org/officeDocument/2006/relationships" xmlns:p188="http://schemas.microsoft.com/office/powerpoint/2018/8/main">
  <p188:cm id="{2868A436-F479-44B0-B900-90979A6B0B4E}" authorId="{5F842174-E566-CC46-132B-59142AD5DF41}" status="resolved" created="2022-05-24T18:47:17.957" complete="100000">
    <ac:txMkLst xmlns:ac="http://schemas.microsoft.com/office/drawing/2013/main/command">
      <pc:docMk xmlns:pc="http://schemas.microsoft.com/office/powerpoint/2013/main/command"/>
      <pc:sldMk xmlns:pc="http://schemas.microsoft.com/office/powerpoint/2013/main/command" cId="534742179" sldId="920"/>
      <ac:spMk id="6" creationId="{00000000-0000-0000-0000-000000000000}"/>
      <ac:txMk cp="0" len="25">
        <ac:context len="28" hash="3369087883"/>
      </ac:txMk>
    </ac:txMkLst>
    <p188:pos x="11771471" y="2608897"/>
    <p188:replyLst>
      <p188:reply id="{64D1B99A-23A5-4BE6-8CCD-B0F9D80480BC}" authorId="{86EDA759-773A-0B44-9E0A-A59846656141}" created="2022-05-31T10:11:26.012">
        <p188:txBody>
          <a:bodyPr/>
          <a:lstStyle/>
          <a:p>
            <a:r>
              <a:rPr lang="en-GB"/>
              <a:t>[@Lisa] - Thanks for checking the access. would you be able to access the MS Form?  </a:t>
            </a:r>
          </a:p>
        </p188:txBody>
      </p188:reply>
      <p188:reply id="{B15AAC9F-B766-4AAE-A0A0-9198CA6CE34D}" authorId="{5F842174-E566-CC46-132B-59142AD5DF41}" created="2022-06-06T15:34:26.284">
        <p188:txBody>
          <a:bodyPr/>
          <a:lstStyle/>
          <a:p>
            <a:r>
              <a:rPr lang="en-GB"/>
              <a:t>I'm still getting a '404 page not found' error</a:t>
            </a:r>
          </a:p>
        </p188:txBody>
      </p188:reply>
      <p188:reply id="{67712934-8B9C-4A32-9E32-6982BB9715BB}" authorId="{86EDA759-773A-0B44-9E0A-A59846656141}" created="2022-06-06T16:09:56.565">
        <p188:txBody>
          <a:bodyPr/>
          <a:lstStyle/>
          <a:p>
            <a:r>
              <a:rPr lang="en-GB"/>
              <a:t>Hi [@Lisa Beare] - This is strange. Other Learning Advisors and an external person are able to access this form.... </a:t>
            </a:r>
          </a:p>
        </p188:txBody>
      </p188:reply>
      <p188:reply id="{1558442B-F55A-4E5F-996A-2F17393C9E52}" authorId="{86EDA759-773A-0B44-9E0A-A59846656141}" created="2022-06-06T16:12:01.522">
        <p188:txBody>
          <a:bodyPr/>
          <a:lstStyle/>
          <a:p>
            <a:r>
              <a:rPr lang="en-GB"/>
              <a:t>Ah, try it again Lisa if you may. there was a typo!! </a:t>
            </a:r>
          </a:p>
        </p188:txBody>
      </p188:reply>
      <p188:reply id="{49F4DF7C-A9C4-47D7-983F-8D57A6EEACD0}" authorId="{5F842174-E566-CC46-132B-59142AD5DF41}" created="2022-06-07T07:37:43.809">
        <p188:txBody>
          <a:bodyPr/>
          <a:lstStyle/>
          <a:p>
            <a:r>
              <a:rPr lang="en-GB"/>
              <a:t>Yes I can access it now!</a:t>
            </a:r>
          </a:p>
        </p188:txBody>
      </p188:reply>
    </p188:replyLst>
    <p188:txBody>
      <a:bodyPr/>
      <a:lstStyle/>
      <a:p>
        <a:r>
          <a:rPr lang="en-GB"/>
          <a:t>[@Amy] I can't access this - we'll need to make sure the sharing settings are open to all including people external to the University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8A4AA-0AA8-4E75-AC18-3A3520ECF0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GB"/>
        </a:p>
      </dgm:t>
    </dgm:pt>
    <dgm:pt modelId="{818BB088-C7F5-4220-9134-CC640C80329F}">
      <dgm:prSet phldrT="[Text]" phldr="0" custT="1"/>
      <dgm:spPr/>
      <dgm:t>
        <a:bodyPr/>
        <a:lstStyle/>
        <a:p>
          <a:pPr>
            <a:lnSpc>
              <a:spcPct val="100000"/>
            </a:lnSpc>
          </a:pPr>
          <a:r>
            <a:rPr lang="en-GB" sz="2300">
              <a:solidFill>
                <a:srgbClr val="002060"/>
              </a:solidFill>
              <a:latin typeface="+mn-lt"/>
              <a:cs typeface="Arial" panose="020B0604020202020204" pitchFamily="34" charset="0"/>
            </a:rPr>
            <a:t>Yes, we are recording this session!</a:t>
          </a:r>
        </a:p>
      </dgm:t>
    </dgm:pt>
    <dgm:pt modelId="{85ED617F-B521-48E6-99A0-CCDE765B886A}" type="parTrans" cxnId="{0F6B0E6D-427E-4193-9716-401A4CA529C4}">
      <dgm:prSet/>
      <dgm:spPr/>
      <dgm:t>
        <a:bodyPr/>
        <a:lstStyle/>
        <a:p>
          <a:endParaRPr lang="en-GB"/>
        </a:p>
      </dgm:t>
    </dgm:pt>
    <dgm:pt modelId="{181BCAA2-11C6-4724-AC06-23C8583B0A3A}" type="sibTrans" cxnId="{0F6B0E6D-427E-4193-9716-401A4CA529C4}">
      <dgm:prSet phldrT="4" custT="1"/>
      <dgm:spPr>
        <a:solidFill>
          <a:srgbClr val="002060"/>
        </a:solidFill>
      </dgm:spPr>
      <dgm:t>
        <a:bodyPr/>
        <a:lstStyle/>
        <a:p>
          <a:r>
            <a:rPr lang="en-GB" sz="2400"/>
            <a:t>4</a:t>
          </a:r>
        </a:p>
      </dgm:t>
    </dgm:pt>
    <dgm:pt modelId="{5C4937D5-C57A-4952-B290-8AD5004F4B9B}">
      <dgm:prSet custT="1"/>
      <dgm:spPr/>
      <dgm:t>
        <a:bodyPr/>
        <a:lstStyle/>
        <a:p>
          <a:pPr rtl="0"/>
          <a:r>
            <a:rPr lang="en-GB" sz="2300">
              <a:solidFill>
                <a:srgbClr val="002060"/>
              </a:solidFill>
              <a:latin typeface="+mn-lt"/>
              <a:cs typeface="Arial" panose="020B0604020202020204" pitchFamily="34" charset="0"/>
            </a:rPr>
            <a:t>Ask questions and use emojis in the chat</a:t>
          </a:r>
          <a:endParaRPr lang="en-US" sz="2300">
            <a:solidFill>
              <a:srgbClr val="002060"/>
            </a:solidFill>
            <a:latin typeface="+mn-lt"/>
            <a:cs typeface="Arial" panose="020B0604020202020204" pitchFamily="34" charset="0"/>
          </a:endParaRPr>
        </a:p>
      </dgm:t>
    </dgm:pt>
    <dgm:pt modelId="{F716211C-3B7C-42B0-A1D0-C8EA859B673E}" type="parTrans" cxnId="{A0CB3BCA-1B11-4BC0-8C44-FAA884C3D9A7}">
      <dgm:prSet/>
      <dgm:spPr/>
      <dgm:t>
        <a:bodyPr/>
        <a:lstStyle/>
        <a:p>
          <a:endParaRPr lang="en-GB"/>
        </a:p>
      </dgm:t>
    </dgm:pt>
    <dgm:pt modelId="{751D9FE0-5DB4-4883-B7B4-B766BB4590B6}" type="sibTrans" cxnId="{A0CB3BCA-1B11-4BC0-8C44-FAA884C3D9A7}">
      <dgm:prSet phldrT="1" custT="1"/>
      <dgm:spPr>
        <a:solidFill>
          <a:srgbClr val="002060"/>
        </a:solidFill>
      </dgm:spPr>
      <dgm:t>
        <a:bodyPr/>
        <a:lstStyle/>
        <a:p>
          <a:r>
            <a:rPr lang="en-US" sz="2400"/>
            <a:t>1</a:t>
          </a:r>
          <a:endParaRPr lang="en-US" sz="2000"/>
        </a:p>
        <a:p>
          <a:endParaRPr lang="en-GB" sz="1400"/>
        </a:p>
      </dgm:t>
    </dgm:pt>
    <dgm:pt modelId="{E93BB645-A37E-466D-B077-A81121316669}">
      <dgm:prSet custT="1"/>
      <dgm:spPr/>
      <dgm:t>
        <a:bodyPr/>
        <a:lstStyle/>
        <a:p>
          <a:r>
            <a:rPr lang="en-GB" sz="2300">
              <a:solidFill>
                <a:srgbClr val="002060"/>
              </a:solidFill>
              <a:latin typeface="+mn-lt"/>
              <a:cs typeface="Arial" panose="020B0604020202020204" pitchFamily="34" charset="0"/>
            </a:rPr>
            <a:t>Take part in activities.</a:t>
          </a:r>
        </a:p>
        <a:p>
          <a:r>
            <a:rPr lang="en-GB" sz="2300">
              <a:solidFill>
                <a:srgbClr val="002060"/>
              </a:solidFill>
              <a:latin typeface="+mn-lt"/>
              <a:cs typeface="Arial" panose="020B0604020202020204" pitchFamily="34" charset="0"/>
            </a:rPr>
            <a:t>Draw or write on screen using tools above the slides to the left</a:t>
          </a:r>
          <a:endParaRPr lang="en-US" sz="2300">
            <a:solidFill>
              <a:srgbClr val="002060"/>
            </a:solidFill>
            <a:latin typeface="+mn-lt"/>
            <a:cs typeface="Arial" panose="020B0604020202020204" pitchFamily="34" charset="0"/>
          </a:endParaRPr>
        </a:p>
      </dgm:t>
    </dgm:pt>
    <dgm:pt modelId="{E9D64FCE-87AE-4FDE-9AA7-E0417C97F544}" type="parTrans" cxnId="{E6E87E1F-F79E-4489-A19C-669B46FE88E9}">
      <dgm:prSet/>
      <dgm:spPr/>
      <dgm:t>
        <a:bodyPr/>
        <a:lstStyle/>
        <a:p>
          <a:endParaRPr lang="en-GB"/>
        </a:p>
      </dgm:t>
    </dgm:pt>
    <dgm:pt modelId="{96B7FB4B-BCC6-4063-8FB4-67796C0FF157}" type="sibTrans" cxnId="{E6E87E1F-F79E-4489-A19C-669B46FE88E9}">
      <dgm:prSet phldrT="2" custT="1"/>
      <dgm:spPr>
        <a:solidFill>
          <a:srgbClr val="002060"/>
        </a:solidFill>
      </dgm:spPr>
      <dgm:t>
        <a:bodyPr/>
        <a:lstStyle/>
        <a:p>
          <a:r>
            <a:rPr lang="en-US" sz="2400"/>
            <a:t>2</a:t>
          </a:r>
          <a:endParaRPr lang="en-US" sz="1400"/>
        </a:p>
        <a:p>
          <a:endParaRPr lang="en-GB" sz="1400"/>
        </a:p>
      </dgm:t>
    </dgm:pt>
    <dgm:pt modelId="{81C5BB30-A5F7-47FD-99B1-BF5BFEF723AC}">
      <dgm:prSet phldr="0" custT="1"/>
      <dgm:spPr/>
      <dgm:t>
        <a:bodyPr/>
        <a:lstStyle/>
        <a:p>
          <a:pPr>
            <a:lnSpc>
              <a:spcPct val="100000"/>
            </a:lnSpc>
          </a:pPr>
          <a:r>
            <a:rPr lang="en-GB" sz="2300">
              <a:solidFill>
                <a:srgbClr val="002060"/>
              </a:solidFill>
              <a:latin typeface="+mn-lt"/>
              <a:cs typeface="Arial" panose="020B0604020202020204" pitchFamily="34" charset="0"/>
            </a:rPr>
            <a:t>Sound problems?  Check your audio settings or leave and re-enter the room.</a:t>
          </a:r>
          <a:endParaRPr lang="en-US" sz="2300">
            <a:solidFill>
              <a:srgbClr val="002060"/>
            </a:solidFill>
            <a:latin typeface="+mn-lt"/>
            <a:cs typeface="Arial" panose="020B0604020202020204" pitchFamily="34" charset="0"/>
          </a:endParaRPr>
        </a:p>
      </dgm:t>
    </dgm:pt>
    <dgm:pt modelId="{B787FAFE-0F73-4772-8FE7-74D101CB2165}" type="parTrans" cxnId="{76B14D40-E26A-496D-B91C-969366ED755F}">
      <dgm:prSet/>
      <dgm:spPr/>
      <dgm:t>
        <a:bodyPr/>
        <a:lstStyle/>
        <a:p>
          <a:endParaRPr lang="en-GB"/>
        </a:p>
      </dgm:t>
    </dgm:pt>
    <dgm:pt modelId="{F0FB2510-50CA-4917-9ADE-7834129B29CC}" type="sibTrans" cxnId="{76B14D40-E26A-496D-B91C-969366ED755F}">
      <dgm:prSet phldrT="3" custT="1"/>
      <dgm:spPr>
        <a:solidFill>
          <a:srgbClr val="002060"/>
        </a:solidFill>
      </dgm:spPr>
      <dgm:t>
        <a:bodyPr/>
        <a:lstStyle/>
        <a:p>
          <a:endParaRPr lang="en-US" sz="1400"/>
        </a:p>
        <a:p>
          <a:r>
            <a:rPr lang="en-US" sz="2400"/>
            <a:t>3</a:t>
          </a:r>
        </a:p>
        <a:p>
          <a:endParaRPr lang="en-GB" sz="1400"/>
        </a:p>
      </dgm:t>
    </dgm:pt>
    <dgm:pt modelId="{C6FC2F1D-8A73-4B3E-878C-D465A4E8239E}" type="pres">
      <dgm:prSet presAssocID="{C0B8A4AA-0AA8-4E75-AC18-3A3520ECF094}" presName="Name0" presStyleCnt="0">
        <dgm:presLayoutVars>
          <dgm:animLvl val="lvl"/>
          <dgm:resizeHandles val="exact"/>
        </dgm:presLayoutVars>
      </dgm:prSet>
      <dgm:spPr/>
    </dgm:pt>
    <dgm:pt modelId="{FF5CEF41-C1D6-486C-B171-6D8D4E4FB19B}" type="pres">
      <dgm:prSet presAssocID="{5C4937D5-C57A-4952-B290-8AD5004F4B9B}" presName="compositeNode" presStyleCnt="0">
        <dgm:presLayoutVars>
          <dgm:bulletEnabled val="1"/>
        </dgm:presLayoutVars>
      </dgm:prSet>
      <dgm:spPr/>
    </dgm:pt>
    <dgm:pt modelId="{1A9E770E-FDDE-4A21-A6A8-AC2C185C85E8}" type="pres">
      <dgm:prSet presAssocID="{5C4937D5-C57A-4952-B290-8AD5004F4B9B}" presName="bgRect" presStyleLbl="bgAccFollowNode1" presStyleIdx="0" presStyleCnt="4" custScaleY="112221"/>
      <dgm:spPr/>
    </dgm:pt>
    <dgm:pt modelId="{9B62A0D3-D01E-4BE4-9424-A597DE10CD92}" type="pres">
      <dgm:prSet presAssocID="{751D9FE0-5DB4-4883-B7B4-B766BB4590B6}" presName="sibTransNodeCircle" presStyleLbl="alignNode1" presStyleIdx="0" presStyleCnt="8" custLinFactNeighborX="-1517" custLinFactNeighborY="-978">
        <dgm:presLayoutVars>
          <dgm:chMax val="0"/>
          <dgm:bulletEnabled/>
        </dgm:presLayoutVars>
      </dgm:prSet>
      <dgm:spPr/>
    </dgm:pt>
    <dgm:pt modelId="{5A77EC18-3C79-4E72-8CF1-6415E89A434D}" type="pres">
      <dgm:prSet presAssocID="{5C4937D5-C57A-4952-B290-8AD5004F4B9B}" presName="bottomLine" presStyleLbl="alignNode1" presStyleIdx="1" presStyleCnt="8">
        <dgm:presLayoutVars/>
      </dgm:prSet>
      <dgm:spPr/>
    </dgm:pt>
    <dgm:pt modelId="{28AE73D7-93CE-4510-BA8F-227F029D3D2C}" type="pres">
      <dgm:prSet presAssocID="{5C4937D5-C57A-4952-B290-8AD5004F4B9B}" presName="nodeText" presStyleLbl="bgAccFollowNode1" presStyleIdx="0" presStyleCnt="4">
        <dgm:presLayoutVars>
          <dgm:bulletEnabled val="1"/>
        </dgm:presLayoutVars>
      </dgm:prSet>
      <dgm:spPr/>
    </dgm:pt>
    <dgm:pt modelId="{544EE7F1-87D7-40D0-99B1-E73D1B086002}" type="pres">
      <dgm:prSet presAssocID="{751D9FE0-5DB4-4883-B7B4-B766BB4590B6}" presName="sibTrans" presStyleCnt="0"/>
      <dgm:spPr/>
    </dgm:pt>
    <dgm:pt modelId="{EE8F9FF7-0A13-4106-BB22-76FEDF0B0081}" type="pres">
      <dgm:prSet presAssocID="{E93BB645-A37E-466D-B077-A81121316669}" presName="compositeNode" presStyleCnt="0">
        <dgm:presLayoutVars>
          <dgm:bulletEnabled val="1"/>
        </dgm:presLayoutVars>
      </dgm:prSet>
      <dgm:spPr/>
    </dgm:pt>
    <dgm:pt modelId="{C9D87266-ACB9-4BC6-97CF-485E9A7C9C7D}" type="pres">
      <dgm:prSet presAssocID="{E93BB645-A37E-466D-B077-A81121316669}" presName="bgRect" presStyleLbl="bgAccFollowNode1" presStyleIdx="1" presStyleCnt="4" custScaleY="112008"/>
      <dgm:spPr/>
    </dgm:pt>
    <dgm:pt modelId="{48285F8C-FA48-475F-B306-0DD1A0C53393}" type="pres">
      <dgm:prSet presAssocID="{96B7FB4B-BCC6-4063-8FB4-67796C0FF157}" presName="sibTransNodeCircle" presStyleLbl="alignNode1" presStyleIdx="2" presStyleCnt="8">
        <dgm:presLayoutVars>
          <dgm:chMax val="0"/>
          <dgm:bulletEnabled/>
        </dgm:presLayoutVars>
      </dgm:prSet>
      <dgm:spPr/>
    </dgm:pt>
    <dgm:pt modelId="{BACD9FAD-8289-4D8E-9974-62CC96761DA2}" type="pres">
      <dgm:prSet presAssocID="{E93BB645-A37E-466D-B077-A81121316669}" presName="bottomLine" presStyleLbl="alignNode1" presStyleIdx="3" presStyleCnt="8" custFlipVert="1" custScaleY="2000000">
        <dgm:presLayoutVars/>
      </dgm:prSet>
      <dgm:spPr/>
    </dgm:pt>
    <dgm:pt modelId="{F50E5214-FC8B-4314-B8EA-DE43104CFAE0}" type="pres">
      <dgm:prSet presAssocID="{E93BB645-A37E-466D-B077-A81121316669}" presName="nodeText" presStyleLbl="bgAccFollowNode1" presStyleIdx="1" presStyleCnt="4">
        <dgm:presLayoutVars>
          <dgm:bulletEnabled val="1"/>
        </dgm:presLayoutVars>
      </dgm:prSet>
      <dgm:spPr/>
    </dgm:pt>
    <dgm:pt modelId="{71CB1947-3D18-4691-9726-1D9DF6BCEF8C}" type="pres">
      <dgm:prSet presAssocID="{96B7FB4B-BCC6-4063-8FB4-67796C0FF157}" presName="sibTrans" presStyleCnt="0"/>
      <dgm:spPr/>
    </dgm:pt>
    <dgm:pt modelId="{F815970E-27A7-488E-8BF8-2E4C57882269}" type="pres">
      <dgm:prSet presAssocID="{81C5BB30-A5F7-47FD-99B1-BF5BFEF723AC}" presName="compositeNode" presStyleCnt="0">
        <dgm:presLayoutVars>
          <dgm:bulletEnabled val="1"/>
        </dgm:presLayoutVars>
      </dgm:prSet>
      <dgm:spPr/>
    </dgm:pt>
    <dgm:pt modelId="{2E797F17-266F-40F7-BD86-6DA8BCFF1BD7}" type="pres">
      <dgm:prSet presAssocID="{81C5BB30-A5F7-47FD-99B1-BF5BFEF723AC}" presName="bgRect" presStyleLbl="bgAccFollowNode1" presStyleIdx="2" presStyleCnt="4" custScaleY="115989"/>
      <dgm:spPr/>
    </dgm:pt>
    <dgm:pt modelId="{D67C08BB-9946-4725-B164-53B8F5584E8A}" type="pres">
      <dgm:prSet presAssocID="{F0FB2510-50CA-4917-9ADE-7834129B29CC}" presName="sibTransNodeCircle" presStyleLbl="alignNode1" presStyleIdx="4" presStyleCnt="8" custLinFactNeighborY="-978">
        <dgm:presLayoutVars>
          <dgm:chMax val="0"/>
          <dgm:bulletEnabled/>
        </dgm:presLayoutVars>
      </dgm:prSet>
      <dgm:spPr/>
    </dgm:pt>
    <dgm:pt modelId="{7DD8C3DF-A757-46A4-946D-DC1EAB2BE219}" type="pres">
      <dgm:prSet presAssocID="{81C5BB30-A5F7-47FD-99B1-BF5BFEF723AC}" presName="bottomLine" presStyleLbl="alignNode1" presStyleIdx="5" presStyleCnt="8">
        <dgm:presLayoutVars/>
      </dgm:prSet>
      <dgm:spPr/>
    </dgm:pt>
    <dgm:pt modelId="{857D58FE-97B4-455E-94E1-FF89FC4BE67E}" type="pres">
      <dgm:prSet presAssocID="{81C5BB30-A5F7-47FD-99B1-BF5BFEF723AC}" presName="nodeText" presStyleLbl="bgAccFollowNode1" presStyleIdx="2" presStyleCnt="4">
        <dgm:presLayoutVars>
          <dgm:bulletEnabled val="1"/>
        </dgm:presLayoutVars>
      </dgm:prSet>
      <dgm:spPr/>
    </dgm:pt>
    <dgm:pt modelId="{16342046-0600-408C-8F99-765B73158451}" type="pres">
      <dgm:prSet presAssocID="{F0FB2510-50CA-4917-9ADE-7834129B29CC}" presName="sibTrans" presStyleCnt="0"/>
      <dgm:spPr/>
    </dgm:pt>
    <dgm:pt modelId="{A260BBD4-AD2F-44A9-B3B8-6D4CEEACC1ED}" type="pres">
      <dgm:prSet presAssocID="{818BB088-C7F5-4220-9134-CC640C80329F}" presName="compositeNode" presStyleCnt="0">
        <dgm:presLayoutVars>
          <dgm:bulletEnabled val="1"/>
        </dgm:presLayoutVars>
      </dgm:prSet>
      <dgm:spPr/>
    </dgm:pt>
    <dgm:pt modelId="{F2D5D7A0-56D6-49CF-8928-49227087D882}" type="pres">
      <dgm:prSet presAssocID="{818BB088-C7F5-4220-9134-CC640C80329F}" presName="bgRect" presStyleLbl="bgAccFollowNode1" presStyleIdx="3" presStyleCnt="4" custScaleY="114482"/>
      <dgm:spPr/>
    </dgm:pt>
    <dgm:pt modelId="{5CB41C87-5DCE-413B-9640-A4AF0437AB18}" type="pres">
      <dgm:prSet presAssocID="{181BCAA2-11C6-4724-AC06-23C8583B0A3A}" presName="sibTransNodeCircle" presStyleLbl="alignNode1" presStyleIdx="6" presStyleCnt="8">
        <dgm:presLayoutVars>
          <dgm:chMax val="0"/>
          <dgm:bulletEnabled/>
        </dgm:presLayoutVars>
      </dgm:prSet>
      <dgm:spPr/>
    </dgm:pt>
    <dgm:pt modelId="{32450D05-A3F8-430B-8ABE-66896EF32E21}" type="pres">
      <dgm:prSet presAssocID="{818BB088-C7F5-4220-9134-CC640C80329F}" presName="bottomLine" presStyleLbl="alignNode1" presStyleIdx="7" presStyleCnt="8">
        <dgm:presLayoutVars/>
      </dgm:prSet>
      <dgm:spPr/>
    </dgm:pt>
    <dgm:pt modelId="{6583A0C3-FAB8-42B2-9483-BF7D6EA8F80C}" type="pres">
      <dgm:prSet presAssocID="{818BB088-C7F5-4220-9134-CC640C80329F}" presName="nodeText" presStyleLbl="bgAccFollowNode1" presStyleIdx="3" presStyleCnt="4">
        <dgm:presLayoutVars>
          <dgm:bulletEnabled val="1"/>
        </dgm:presLayoutVars>
      </dgm:prSet>
      <dgm:spPr/>
    </dgm:pt>
  </dgm:ptLst>
  <dgm:cxnLst>
    <dgm:cxn modelId="{5908C919-9B5D-45FA-98BD-011AB4E41321}" type="presOf" srcId="{81C5BB30-A5F7-47FD-99B1-BF5BFEF723AC}" destId="{857D58FE-97B4-455E-94E1-FF89FC4BE67E}" srcOrd="1" destOrd="0" presId="urn:microsoft.com/office/officeart/2016/7/layout/BasicLinearProcessNumbered"/>
    <dgm:cxn modelId="{E6E87E1F-F79E-4489-A19C-669B46FE88E9}" srcId="{C0B8A4AA-0AA8-4E75-AC18-3A3520ECF094}" destId="{E93BB645-A37E-466D-B077-A81121316669}" srcOrd="1" destOrd="0" parTransId="{E9D64FCE-87AE-4FDE-9AA7-E0417C97F544}" sibTransId="{96B7FB4B-BCC6-4063-8FB4-67796C0FF157}"/>
    <dgm:cxn modelId="{76B14D40-E26A-496D-B91C-969366ED755F}" srcId="{C0B8A4AA-0AA8-4E75-AC18-3A3520ECF094}" destId="{81C5BB30-A5F7-47FD-99B1-BF5BFEF723AC}" srcOrd="2" destOrd="0" parTransId="{B787FAFE-0F73-4772-8FE7-74D101CB2165}" sibTransId="{F0FB2510-50CA-4917-9ADE-7834129B29CC}"/>
    <dgm:cxn modelId="{B7C2DB68-4E43-4FB9-B6CD-84CD427D02B3}" type="presOf" srcId="{F0FB2510-50CA-4917-9ADE-7834129B29CC}" destId="{D67C08BB-9946-4725-B164-53B8F5584E8A}" srcOrd="0" destOrd="0" presId="urn:microsoft.com/office/officeart/2016/7/layout/BasicLinearProcessNumbered"/>
    <dgm:cxn modelId="{0F6B0E6D-427E-4193-9716-401A4CA529C4}" srcId="{C0B8A4AA-0AA8-4E75-AC18-3A3520ECF094}" destId="{818BB088-C7F5-4220-9134-CC640C80329F}" srcOrd="3" destOrd="0" parTransId="{85ED617F-B521-48E6-99A0-CCDE765B886A}" sibTransId="{181BCAA2-11C6-4724-AC06-23C8583B0A3A}"/>
    <dgm:cxn modelId="{06C83F6E-02D4-42B4-B157-6C5C24CE32EA}" type="presOf" srcId="{818BB088-C7F5-4220-9134-CC640C80329F}" destId="{6583A0C3-FAB8-42B2-9483-BF7D6EA8F80C}" srcOrd="1" destOrd="0" presId="urn:microsoft.com/office/officeart/2016/7/layout/BasicLinearProcessNumbered"/>
    <dgm:cxn modelId="{E2C44374-5BA3-429F-BDA9-E4CA1F761098}" type="presOf" srcId="{5C4937D5-C57A-4952-B290-8AD5004F4B9B}" destId="{1A9E770E-FDDE-4A21-A6A8-AC2C185C85E8}" srcOrd="0" destOrd="0" presId="urn:microsoft.com/office/officeart/2016/7/layout/BasicLinearProcessNumbered"/>
    <dgm:cxn modelId="{800EA475-1810-4242-AB4C-89C6B0ECC2D3}" type="presOf" srcId="{96B7FB4B-BCC6-4063-8FB4-67796C0FF157}" destId="{48285F8C-FA48-475F-B306-0DD1A0C53393}" srcOrd="0" destOrd="0" presId="urn:microsoft.com/office/officeart/2016/7/layout/BasicLinearProcessNumbered"/>
    <dgm:cxn modelId="{6FC91480-3CA0-4B79-A9CE-E739903600DE}" type="presOf" srcId="{5C4937D5-C57A-4952-B290-8AD5004F4B9B}" destId="{28AE73D7-93CE-4510-BA8F-227F029D3D2C}" srcOrd="1" destOrd="0" presId="urn:microsoft.com/office/officeart/2016/7/layout/BasicLinearProcessNumbered"/>
    <dgm:cxn modelId="{0531748E-6DF0-42A2-8CA8-471BCE3C68D1}" type="presOf" srcId="{818BB088-C7F5-4220-9134-CC640C80329F}" destId="{F2D5D7A0-56D6-49CF-8928-49227087D882}" srcOrd="0" destOrd="0" presId="urn:microsoft.com/office/officeart/2016/7/layout/BasicLinearProcessNumbered"/>
    <dgm:cxn modelId="{A8D18D8F-4922-4C58-9F30-11566E2128F4}" type="presOf" srcId="{C0B8A4AA-0AA8-4E75-AC18-3A3520ECF094}" destId="{C6FC2F1D-8A73-4B3E-878C-D465A4E8239E}" srcOrd="0" destOrd="0" presId="urn:microsoft.com/office/officeart/2016/7/layout/BasicLinearProcessNumbered"/>
    <dgm:cxn modelId="{C11C1095-DC6B-4D21-9FEA-FC54DAEB7C5C}" type="presOf" srcId="{181BCAA2-11C6-4724-AC06-23C8583B0A3A}" destId="{5CB41C87-5DCE-413B-9640-A4AF0437AB18}" srcOrd="0" destOrd="0" presId="urn:microsoft.com/office/officeart/2016/7/layout/BasicLinearProcessNumbered"/>
    <dgm:cxn modelId="{1C14F9AC-E46D-4579-8382-48E15632711E}" type="presOf" srcId="{E93BB645-A37E-466D-B077-A81121316669}" destId="{C9D87266-ACB9-4BC6-97CF-485E9A7C9C7D}" srcOrd="0" destOrd="0" presId="urn:microsoft.com/office/officeart/2016/7/layout/BasicLinearProcessNumbered"/>
    <dgm:cxn modelId="{A0CB3BCA-1B11-4BC0-8C44-FAA884C3D9A7}" srcId="{C0B8A4AA-0AA8-4E75-AC18-3A3520ECF094}" destId="{5C4937D5-C57A-4952-B290-8AD5004F4B9B}" srcOrd="0" destOrd="0" parTransId="{F716211C-3B7C-42B0-A1D0-C8EA859B673E}" sibTransId="{751D9FE0-5DB4-4883-B7B4-B766BB4590B6}"/>
    <dgm:cxn modelId="{428DACCA-EFA8-444F-B1BB-22E906BB9354}" type="presOf" srcId="{E93BB645-A37E-466D-B077-A81121316669}" destId="{F50E5214-FC8B-4314-B8EA-DE43104CFAE0}" srcOrd="1" destOrd="0" presId="urn:microsoft.com/office/officeart/2016/7/layout/BasicLinearProcessNumbered"/>
    <dgm:cxn modelId="{9D571DCE-944F-44DD-8C47-425DD70CD274}" type="presOf" srcId="{81C5BB30-A5F7-47FD-99B1-BF5BFEF723AC}" destId="{2E797F17-266F-40F7-BD86-6DA8BCFF1BD7}" srcOrd="0" destOrd="0" presId="urn:microsoft.com/office/officeart/2016/7/layout/BasicLinearProcessNumbered"/>
    <dgm:cxn modelId="{441751D6-A646-4EB6-912A-A21105439366}" type="presOf" srcId="{751D9FE0-5DB4-4883-B7B4-B766BB4590B6}" destId="{9B62A0D3-D01E-4BE4-9424-A597DE10CD92}" srcOrd="0" destOrd="0" presId="urn:microsoft.com/office/officeart/2016/7/layout/BasicLinearProcessNumbered"/>
    <dgm:cxn modelId="{914909D0-13E4-4D89-A839-CD0865371E82}" type="presParOf" srcId="{C6FC2F1D-8A73-4B3E-878C-D465A4E8239E}" destId="{FF5CEF41-C1D6-486C-B171-6D8D4E4FB19B}" srcOrd="0" destOrd="0" presId="urn:microsoft.com/office/officeart/2016/7/layout/BasicLinearProcessNumbered"/>
    <dgm:cxn modelId="{FB762921-74F8-4A32-A656-8F68DBC92E6A}" type="presParOf" srcId="{FF5CEF41-C1D6-486C-B171-6D8D4E4FB19B}" destId="{1A9E770E-FDDE-4A21-A6A8-AC2C185C85E8}" srcOrd="0" destOrd="0" presId="urn:microsoft.com/office/officeart/2016/7/layout/BasicLinearProcessNumbered"/>
    <dgm:cxn modelId="{D5DF75AE-2597-4378-8A79-34416E64434B}" type="presParOf" srcId="{FF5CEF41-C1D6-486C-B171-6D8D4E4FB19B}" destId="{9B62A0D3-D01E-4BE4-9424-A597DE10CD92}" srcOrd="1" destOrd="0" presId="urn:microsoft.com/office/officeart/2016/7/layout/BasicLinearProcessNumbered"/>
    <dgm:cxn modelId="{787E1CD7-2BD8-4805-B832-54A469CC48EB}" type="presParOf" srcId="{FF5CEF41-C1D6-486C-B171-6D8D4E4FB19B}" destId="{5A77EC18-3C79-4E72-8CF1-6415E89A434D}" srcOrd="2" destOrd="0" presId="urn:microsoft.com/office/officeart/2016/7/layout/BasicLinearProcessNumbered"/>
    <dgm:cxn modelId="{1C081993-54F7-4B8C-827A-83E23F953E4D}" type="presParOf" srcId="{FF5CEF41-C1D6-486C-B171-6D8D4E4FB19B}" destId="{28AE73D7-93CE-4510-BA8F-227F029D3D2C}" srcOrd="3" destOrd="0" presId="urn:microsoft.com/office/officeart/2016/7/layout/BasicLinearProcessNumbered"/>
    <dgm:cxn modelId="{43C1B0C1-29BA-43CA-A5A7-933C316F09BF}" type="presParOf" srcId="{C6FC2F1D-8A73-4B3E-878C-D465A4E8239E}" destId="{544EE7F1-87D7-40D0-99B1-E73D1B086002}" srcOrd="1" destOrd="0" presId="urn:microsoft.com/office/officeart/2016/7/layout/BasicLinearProcessNumbered"/>
    <dgm:cxn modelId="{80F62FB6-0592-4FA9-8756-0F05BE91B25E}" type="presParOf" srcId="{C6FC2F1D-8A73-4B3E-878C-D465A4E8239E}" destId="{EE8F9FF7-0A13-4106-BB22-76FEDF0B0081}" srcOrd="2" destOrd="0" presId="urn:microsoft.com/office/officeart/2016/7/layout/BasicLinearProcessNumbered"/>
    <dgm:cxn modelId="{8853396A-48FC-4B56-8DA4-C67B5665451F}" type="presParOf" srcId="{EE8F9FF7-0A13-4106-BB22-76FEDF0B0081}" destId="{C9D87266-ACB9-4BC6-97CF-485E9A7C9C7D}" srcOrd="0" destOrd="0" presId="urn:microsoft.com/office/officeart/2016/7/layout/BasicLinearProcessNumbered"/>
    <dgm:cxn modelId="{75CA2C49-3608-496C-ACB3-C0AA0CA6D685}" type="presParOf" srcId="{EE8F9FF7-0A13-4106-BB22-76FEDF0B0081}" destId="{48285F8C-FA48-475F-B306-0DD1A0C53393}" srcOrd="1" destOrd="0" presId="urn:microsoft.com/office/officeart/2016/7/layout/BasicLinearProcessNumbered"/>
    <dgm:cxn modelId="{F88FF376-ECBF-4432-9A05-A1EC24C68B3F}" type="presParOf" srcId="{EE8F9FF7-0A13-4106-BB22-76FEDF0B0081}" destId="{BACD9FAD-8289-4D8E-9974-62CC96761DA2}" srcOrd="2" destOrd="0" presId="urn:microsoft.com/office/officeart/2016/7/layout/BasicLinearProcessNumbered"/>
    <dgm:cxn modelId="{B03B5428-0062-42AC-818E-380664BEF729}" type="presParOf" srcId="{EE8F9FF7-0A13-4106-BB22-76FEDF0B0081}" destId="{F50E5214-FC8B-4314-B8EA-DE43104CFAE0}" srcOrd="3" destOrd="0" presId="urn:microsoft.com/office/officeart/2016/7/layout/BasicLinearProcessNumbered"/>
    <dgm:cxn modelId="{150A6101-76CE-4670-A521-3E66148B3AE0}" type="presParOf" srcId="{C6FC2F1D-8A73-4B3E-878C-D465A4E8239E}" destId="{71CB1947-3D18-4691-9726-1D9DF6BCEF8C}" srcOrd="3" destOrd="0" presId="urn:microsoft.com/office/officeart/2016/7/layout/BasicLinearProcessNumbered"/>
    <dgm:cxn modelId="{B24E0849-9C22-46FD-B95D-F30E718296FD}" type="presParOf" srcId="{C6FC2F1D-8A73-4B3E-878C-D465A4E8239E}" destId="{F815970E-27A7-488E-8BF8-2E4C57882269}" srcOrd="4" destOrd="0" presId="urn:microsoft.com/office/officeart/2016/7/layout/BasicLinearProcessNumbered"/>
    <dgm:cxn modelId="{3194D6DD-1688-4C46-B340-4F022A227992}" type="presParOf" srcId="{F815970E-27A7-488E-8BF8-2E4C57882269}" destId="{2E797F17-266F-40F7-BD86-6DA8BCFF1BD7}" srcOrd="0" destOrd="0" presId="urn:microsoft.com/office/officeart/2016/7/layout/BasicLinearProcessNumbered"/>
    <dgm:cxn modelId="{0FEA2319-8448-4461-A6B0-79E8F186D908}" type="presParOf" srcId="{F815970E-27A7-488E-8BF8-2E4C57882269}" destId="{D67C08BB-9946-4725-B164-53B8F5584E8A}" srcOrd="1" destOrd="0" presId="urn:microsoft.com/office/officeart/2016/7/layout/BasicLinearProcessNumbered"/>
    <dgm:cxn modelId="{773C0144-493C-4B23-ABED-2D24C1ACD5A6}" type="presParOf" srcId="{F815970E-27A7-488E-8BF8-2E4C57882269}" destId="{7DD8C3DF-A757-46A4-946D-DC1EAB2BE219}" srcOrd="2" destOrd="0" presId="urn:microsoft.com/office/officeart/2016/7/layout/BasicLinearProcessNumbered"/>
    <dgm:cxn modelId="{698C887E-3988-4463-A41F-C74339FE0C33}" type="presParOf" srcId="{F815970E-27A7-488E-8BF8-2E4C57882269}" destId="{857D58FE-97B4-455E-94E1-FF89FC4BE67E}" srcOrd="3" destOrd="0" presId="urn:microsoft.com/office/officeart/2016/7/layout/BasicLinearProcessNumbered"/>
    <dgm:cxn modelId="{BEB0371B-E8E2-414F-9303-8D555A1DA3D7}" type="presParOf" srcId="{C6FC2F1D-8A73-4B3E-878C-D465A4E8239E}" destId="{16342046-0600-408C-8F99-765B73158451}" srcOrd="5" destOrd="0" presId="urn:microsoft.com/office/officeart/2016/7/layout/BasicLinearProcessNumbered"/>
    <dgm:cxn modelId="{DC6152F7-0BF2-49A1-9599-660DD527BC2D}" type="presParOf" srcId="{C6FC2F1D-8A73-4B3E-878C-D465A4E8239E}" destId="{A260BBD4-AD2F-44A9-B3B8-6D4CEEACC1ED}" srcOrd="6" destOrd="0" presId="urn:microsoft.com/office/officeart/2016/7/layout/BasicLinearProcessNumbered"/>
    <dgm:cxn modelId="{24A9B26A-5D22-465D-88C7-C1E0D5A802F1}" type="presParOf" srcId="{A260BBD4-AD2F-44A9-B3B8-6D4CEEACC1ED}" destId="{F2D5D7A0-56D6-49CF-8928-49227087D882}" srcOrd="0" destOrd="0" presId="urn:microsoft.com/office/officeart/2016/7/layout/BasicLinearProcessNumbered"/>
    <dgm:cxn modelId="{63043C17-EE40-4BF1-A566-F720CAC0FC53}" type="presParOf" srcId="{A260BBD4-AD2F-44A9-B3B8-6D4CEEACC1ED}" destId="{5CB41C87-5DCE-413B-9640-A4AF0437AB18}" srcOrd="1" destOrd="0" presId="urn:microsoft.com/office/officeart/2016/7/layout/BasicLinearProcessNumbered"/>
    <dgm:cxn modelId="{E6A68C16-3A76-4F06-8879-6A7A1352CA58}" type="presParOf" srcId="{A260BBD4-AD2F-44A9-B3B8-6D4CEEACC1ED}" destId="{32450D05-A3F8-430B-8ABE-66896EF32E21}" srcOrd="2" destOrd="0" presId="urn:microsoft.com/office/officeart/2016/7/layout/BasicLinearProcessNumbered"/>
    <dgm:cxn modelId="{D97F9B58-C9FE-4172-9523-289315391E81}" type="presParOf" srcId="{A260BBD4-AD2F-44A9-B3B8-6D4CEEACC1ED}" destId="{6583A0C3-FAB8-42B2-9483-BF7D6EA8F80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E770E-FDDE-4A21-A6A8-AC2C185C85E8}">
      <dsp:nvSpPr>
        <dsp:cNvPr id="0" name=""/>
        <dsp:cNvSpPr/>
      </dsp:nvSpPr>
      <dsp:spPr>
        <a:xfrm>
          <a:off x="3414" y="2"/>
          <a:ext cx="2708453" cy="42552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rtl="0">
            <a:lnSpc>
              <a:spcPct val="90000"/>
            </a:lnSpc>
            <a:spcBef>
              <a:spcPct val="0"/>
            </a:spcBef>
            <a:spcAft>
              <a:spcPct val="35000"/>
            </a:spcAft>
            <a:buNone/>
          </a:pPr>
          <a:r>
            <a:rPr lang="en-GB" sz="2300" kern="1200">
              <a:solidFill>
                <a:srgbClr val="002060"/>
              </a:solidFill>
              <a:latin typeface="+mn-lt"/>
              <a:cs typeface="Arial" panose="020B0604020202020204" pitchFamily="34" charset="0"/>
            </a:rPr>
            <a:t>Ask questions and use emojis in the chat</a:t>
          </a:r>
          <a:endParaRPr lang="en-US" sz="2300" kern="1200">
            <a:solidFill>
              <a:srgbClr val="002060"/>
            </a:solidFill>
            <a:latin typeface="+mn-lt"/>
            <a:cs typeface="Arial" panose="020B0604020202020204" pitchFamily="34" charset="0"/>
          </a:endParaRPr>
        </a:p>
      </dsp:txBody>
      <dsp:txXfrm>
        <a:off x="3414" y="1616992"/>
        <a:ext cx="2708453" cy="2553141"/>
      </dsp:txXfrm>
    </dsp:sp>
    <dsp:sp modelId="{9B62A0D3-D01E-4BE4-9424-A597DE10CD92}">
      <dsp:nvSpPr>
        <dsp:cNvPr id="0" name=""/>
        <dsp:cNvSpPr/>
      </dsp:nvSpPr>
      <dsp:spPr>
        <a:xfrm>
          <a:off x="771609" y="599761"/>
          <a:ext cx="1137550" cy="1137550"/>
        </a:xfrm>
        <a:prstGeom prst="ellipse">
          <a:avLst/>
        </a:prstGeom>
        <a:solidFill>
          <a:srgbClr val="00206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US" sz="2400" kern="1200"/>
            <a:t>1</a:t>
          </a:r>
          <a:endParaRPr lang="en-US" sz="2000" kern="1200"/>
        </a:p>
        <a:p>
          <a:pPr marL="0" lvl="0" indent="0" algn="ctr" defTabSz="1066800">
            <a:lnSpc>
              <a:spcPct val="90000"/>
            </a:lnSpc>
            <a:spcBef>
              <a:spcPct val="0"/>
            </a:spcBef>
            <a:spcAft>
              <a:spcPct val="35000"/>
            </a:spcAft>
            <a:buNone/>
          </a:pPr>
          <a:endParaRPr lang="en-GB" sz="1400" kern="1200"/>
        </a:p>
      </dsp:txBody>
      <dsp:txXfrm>
        <a:off x="938199" y="766351"/>
        <a:ext cx="804370" cy="804370"/>
      </dsp:txXfrm>
    </dsp:sp>
    <dsp:sp modelId="{5A77EC18-3C79-4E72-8CF1-6415E89A434D}">
      <dsp:nvSpPr>
        <dsp:cNvPr id="0" name=""/>
        <dsp:cNvSpPr/>
      </dsp:nvSpPr>
      <dsp:spPr>
        <a:xfrm>
          <a:off x="3414" y="4023466"/>
          <a:ext cx="2708453"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87266-ACB9-4BC6-97CF-485E9A7C9C7D}">
      <dsp:nvSpPr>
        <dsp:cNvPr id="0" name=""/>
        <dsp:cNvSpPr/>
      </dsp:nvSpPr>
      <dsp:spPr>
        <a:xfrm>
          <a:off x="2982713" y="2"/>
          <a:ext cx="2708453" cy="424715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90000"/>
            </a:lnSpc>
            <a:spcBef>
              <a:spcPct val="0"/>
            </a:spcBef>
            <a:spcAft>
              <a:spcPct val="35000"/>
            </a:spcAft>
            <a:buNone/>
          </a:pPr>
          <a:r>
            <a:rPr lang="en-GB" sz="2300" kern="1200">
              <a:solidFill>
                <a:srgbClr val="002060"/>
              </a:solidFill>
              <a:latin typeface="+mn-lt"/>
              <a:cs typeface="Arial" panose="020B0604020202020204" pitchFamily="34" charset="0"/>
            </a:rPr>
            <a:t>Take part in activities.</a:t>
          </a:r>
        </a:p>
        <a:p>
          <a:pPr marL="0" lvl="0" indent="0" algn="l" defTabSz="1022350">
            <a:lnSpc>
              <a:spcPct val="90000"/>
            </a:lnSpc>
            <a:spcBef>
              <a:spcPct val="0"/>
            </a:spcBef>
            <a:spcAft>
              <a:spcPct val="35000"/>
            </a:spcAft>
            <a:buNone/>
          </a:pPr>
          <a:r>
            <a:rPr lang="en-GB" sz="2300" kern="1200">
              <a:solidFill>
                <a:srgbClr val="002060"/>
              </a:solidFill>
              <a:latin typeface="+mn-lt"/>
              <a:cs typeface="Arial" panose="020B0604020202020204" pitchFamily="34" charset="0"/>
            </a:rPr>
            <a:t>Draw or write on screen using tools above the slides to the left</a:t>
          </a:r>
          <a:endParaRPr lang="en-US" sz="2300" kern="1200">
            <a:solidFill>
              <a:srgbClr val="002060"/>
            </a:solidFill>
            <a:latin typeface="+mn-lt"/>
            <a:cs typeface="Arial" panose="020B0604020202020204" pitchFamily="34" charset="0"/>
          </a:endParaRPr>
        </a:p>
      </dsp:txBody>
      <dsp:txXfrm>
        <a:off x="2982713" y="1613923"/>
        <a:ext cx="2708453" cy="2548295"/>
      </dsp:txXfrm>
    </dsp:sp>
    <dsp:sp modelId="{48285F8C-FA48-475F-B306-0DD1A0C53393}">
      <dsp:nvSpPr>
        <dsp:cNvPr id="0" name=""/>
        <dsp:cNvSpPr/>
      </dsp:nvSpPr>
      <dsp:spPr>
        <a:xfrm>
          <a:off x="3768165" y="606848"/>
          <a:ext cx="1137550" cy="1137550"/>
        </a:xfrm>
        <a:prstGeom prst="ellipse">
          <a:avLst/>
        </a:prstGeom>
        <a:solidFill>
          <a:srgbClr val="002060"/>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US" sz="2400" kern="1200"/>
            <a:t>2</a:t>
          </a:r>
          <a:endParaRPr lang="en-US" sz="1400" kern="1200"/>
        </a:p>
        <a:p>
          <a:pPr marL="0" lvl="0" indent="0" algn="ctr" defTabSz="1066800">
            <a:lnSpc>
              <a:spcPct val="90000"/>
            </a:lnSpc>
            <a:spcBef>
              <a:spcPct val="0"/>
            </a:spcBef>
            <a:spcAft>
              <a:spcPct val="35000"/>
            </a:spcAft>
            <a:buNone/>
          </a:pPr>
          <a:endParaRPr lang="en-GB" sz="1400" kern="1200"/>
        </a:p>
      </dsp:txBody>
      <dsp:txXfrm>
        <a:off x="3934755" y="773438"/>
        <a:ext cx="804370" cy="804370"/>
      </dsp:txXfrm>
    </dsp:sp>
    <dsp:sp modelId="{BACD9FAD-8289-4D8E-9974-62CC96761DA2}">
      <dsp:nvSpPr>
        <dsp:cNvPr id="0" name=""/>
        <dsp:cNvSpPr/>
      </dsp:nvSpPr>
      <dsp:spPr>
        <a:xfrm flipV="1">
          <a:off x="2982713" y="4018744"/>
          <a:ext cx="2708453" cy="1440"/>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97F17-266F-40F7-BD86-6DA8BCFF1BD7}">
      <dsp:nvSpPr>
        <dsp:cNvPr id="0" name=""/>
        <dsp:cNvSpPr/>
      </dsp:nvSpPr>
      <dsp:spPr>
        <a:xfrm>
          <a:off x="5962012" y="2"/>
          <a:ext cx="2708453" cy="4398112"/>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100000"/>
            </a:lnSpc>
            <a:spcBef>
              <a:spcPct val="0"/>
            </a:spcBef>
            <a:spcAft>
              <a:spcPct val="35000"/>
            </a:spcAft>
            <a:buNone/>
          </a:pPr>
          <a:r>
            <a:rPr lang="en-GB" sz="2300" kern="1200">
              <a:solidFill>
                <a:srgbClr val="002060"/>
              </a:solidFill>
              <a:latin typeface="+mn-lt"/>
              <a:cs typeface="Arial" panose="020B0604020202020204" pitchFamily="34" charset="0"/>
            </a:rPr>
            <a:t>Sound problems?  Check your audio settings or leave and re-enter the room.</a:t>
          </a:r>
          <a:endParaRPr lang="en-US" sz="2300" kern="1200">
            <a:solidFill>
              <a:srgbClr val="002060"/>
            </a:solidFill>
            <a:latin typeface="+mn-lt"/>
            <a:cs typeface="Arial" panose="020B0604020202020204" pitchFamily="34" charset="0"/>
          </a:endParaRPr>
        </a:p>
      </dsp:txBody>
      <dsp:txXfrm>
        <a:off x="5962012" y="1671285"/>
        <a:ext cx="2708453" cy="2638867"/>
      </dsp:txXfrm>
    </dsp:sp>
    <dsp:sp modelId="{D67C08BB-9946-4725-B164-53B8F5584E8A}">
      <dsp:nvSpPr>
        <dsp:cNvPr id="0" name=""/>
        <dsp:cNvSpPr/>
      </dsp:nvSpPr>
      <dsp:spPr>
        <a:xfrm>
          <a:off x="6747464" y="671199"/>
          <a:ext cx="1137550" cy="1137550"/>
        </a:xfrm>
        <a:prstGeom prst="ellipse">
          <a:avLst/>
        </a:prstGeom>
        <a:solidFill>
          <a:srgbClr val="002060"/>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2400" kern="1200"/>
            <a:t>3</a:t>
          </a:r>
        </a:p>
        <a:p>
          <a:pPr marL="0" lvl="0" indent="0" algn="ctr" defTabSz="622300">
            <a:lnSpc>
              <a:spcPct val="90000"/>
            </a:lnSpc>
            <a:spcBef>
              <a:spcPct val="0"/>
            </a:spcBef>
            <a:spcAft>
              <a:spcPct val="35000"/>
            </a:spcAft>
            <a:buNone/>
          </a:pPr>
          <a:endParaRPr lang="en-GB" sz="1400" kern="1200"/>
        </a:p>
      </dsp:txBody>
      <dsp:txXfrm>
        <a:off x="6914054" y="837789"/>
        <a:ext cx="804370" cy="804370"/>
      </dsp:txXfrm>
    </dsp:sp>
    <dsp:sp modelId="{7DD8C3DF-A757-46A4-946D-DC1EAB2BE219}">
      <dsp:nvSpPr>
        <dsp:cNvPr id="0" name=""/>
        <dsp:cNvSpPr/>
      </dsp:nvSpPr>
      <dsp:spPr>
        <a:xfrm>
          <a:off x="5962012" y="4094904"/>
          <a:ext cx="2708453"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5D7A0-56D6-49CF-8928-49227087D882}">
      <dsp:nvSpPr>
        <dsp:cNvPr id="0" name=""/>
        <dsp:cNvSpPr/>
      </dsp:nvSpPr>
      <dsp:spPr>
        <a:xfrm>
          <a:off x="8941312" y="2"/>
          <a:ext cx="2708453" cy="434096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1162" tIns="330200" rIns="211162" bIns="330200" numCol="1" spcCol="1270" anchor="t" anchorCtr="0">
          <a:noAutofit/>
        </a:bodyPr>
        <a:lstStyle/>
        <a:p>
          <a:pPr marL="0" lvl="0" indent="0" algn="l" defTabSz="1022350">
            <a:lnSpc>
              <a:spcPct val="100000"/>
            </a:lnSpc>
            <a:spcBef>
              <a:spcPct val="0"/>
            </a:spcBef>
            <a:spcAft>
              <a:spcPct val="35000"/>
            </a:spcAft>
            <a:buNone/>
          </a:pPr>
          <a:r>
            <a:rPr lang="en-GB" sz="2300" kern="1200">
              <a:solidFill>
                <a:srgbClr val="002060"/>
              </a:solidFill>
              <a:latin typeface="+mn-lt"/>
              <a:cs typeface="Arial" panose="020B0604020202020204" pitchFamily="34" charset="0"/>
            </a:rPr>
            <a:t>Yes, we are recording this session!</a:t>
          </a:r>
        </a:p>
      </dsp:txBody>
      <dsp:txXfrm>
        <a:off x="8941312" y="1649571"/>
        <a:ext cx="2708453" cy="2604581"/>
      </dsp:txXfrm>
    </dsp:sp>
    <dsp:sp modelId="{5CB41C87-5DCE-413B-9640-A4AF0437AB18}">
      <dsp:nvSpPr>
        <dsp:cNvPr id="0" name=""/>
        <dsp:cNvSpPr/>
      </dsp:nvSpPr>
      <dsp:spPr>
        <a:xfrm>
          <a:off x="9726763" y="653753"/>
          <a:ext cx="1137550" cy="1137550"/>
        </a:xfrm>
        <a:prstGeom prst="ellipse">
          <a:avLst/>
        </a:prstGeom>
        <a:solidFill>
          <a:srgbClr val="002060"/>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688" tIns="12700" rIns="88688" bIns="12700" numCol="1" spcCol="1270" anchor="ctr" anchorCtr="0">
          <a:noAutofit/>
        </a:bodyPr>
        <a:lstStyle/>
        <a:p>
          <a:pPr marL="0" lvl="0" indent="0" algn="ctr" defTabSz="1066800">
            <a:lnSpc>
              <a:spcPct val="90000"/>
            </a:lnSpc>
            <a:spcBef>
              <a:spcPct val="0"/>
            </a:spcBef>
            <a:spcAft>
              <a:spcPct val="35000"/>
            </a:spcAft>
            <a:buNone/>
          </a:pPr>
          <a:r>
            <a:rPr lang="en-GB" sz="2400" kern="1200"/>
            <a:t>4</a:t>
          </a:r>
        </a:p>
      </dsp:txBody>
      <dsp:txXfrm>
        <a:off x="9893353" y="820343"/>
        <a:ext cx="804370" cy="804370"/>
      </dsp:txXfrm>
    </dsp:sp>
    <dsp:sp modelId="{32450D05-A3F8-430B-8ABE-66896EF32E21}">
      <dsp:nvSpPr>
        <dsp:cNvPr id="0" name=""/>
        <dsp:cNvSpPr/>
      </dsp:nvSpPr>
      <dsp:spPr>
        <a:xfrm>
          <a:off x="8941312" y="4066333"/>
          <a:ext cx="2708453"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4324F29-DF2F-491C-A638-05D0CDC19579}" type="datetimeFigureOut">
              <a:rPr lang="en-GB" smtClean="0"/>
              <a:t>28/08/2024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EFBA0A-4C15-407E-A6F4-640BF22AE624}" type="slidenum">
              <a:rPr lang="en-GB" smtClean="0"/>
              <a:t>‹#›</a:t>
            </a:fld>
            <a:endParaRPr lang="en-GB"/>
          </a:p>
        </p:txBody>
      </p:sp>
    </p:spTree>
    <p:extLst>
      <p:ext uri="{BB962C8B-B14F-4D97-AF65-F5344CB8AC3E}">
        <p14:creationId xmlns:p14="http://schemas.microsoft.com/office/powerpoint/2010/main" val="280215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https:/www.sciencedirect.com/science/article/pii/S014717672200057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edsunilibrary.wordpress.com/category/skillslibra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essional.leeds.ac.uk/for-stud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udents.leeds.ac.uk/info/1000022/languages_for_all/1143/language_zo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ickettailor.com/events/internationalstudentofficeuniversityofleeds/126120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03.safelinks.protection.outlook.com/?url=https%3A%2F%2Fforms.office.com%2Fe%2FNvjKzMBS13&amp;data=05%7C02%7CS.H.Hsu%40leeds.ac.uk%7C4aeb49be6392410cf2a308dcc120b679%7Cbdeaeda8c81d45ce863e5232a535b7cb%7C0%7C0%7C638597593471695824%7CUnknown%7CTWFpbGZsb3d8eyJWIjoiMC4wLjAwMDAiLCJQIjoiV2luMzIiLCJBTiI6Ik1haWwiLCJXVCI6Mn0%3D%7C0%7C%7C%7C&amp;sdata=khYsy6Dui4%2BPCqnvnyMq4F8q7teH1YRpobGdfJw7MwU%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ur03.safelinks.protection.outlook.com/?url=https%3A%2F%2Fforms.office.com%2Fe%2FNvjKzMBS13&amp;data=05%7C02%7CS.H.Hsu%40leeds.ac.uk%7C4aeb49be6392410cf2a308dcc120b679%7Cbdeaeda8c81d45ce863e5232a535b7cb%7C0%7C0%7C638597593471695824%7CUnknown%7CTWFpbGZsb3d8eyJWIjoiMC4wLjAwMDAiLCJQIjoiV2luMzIiLCJBTiI6Ik1haWwiLCJXVCI6Mn0%3D%7C0%7C%7C%7C&amp;sdata=khYsy6Dui4%2BPCqnvnyMq4F8q7teH1YRpobGdfJw7MwU%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orms.office.com/e/ZfcVZpFyWJ"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t>Promo blurbs: </a:t>
            </a:r>
            <a:endParaRPr lang="en-GB" dirty="0"/>
          </a:p>
          <a:p>
            <a:r>
              <a:rPr lang="en-US" dirty="0"/>
              <a:t>Studying in a new country is like any other major life transition - it can be simultaneously exciting and daunting. In this session, we will reflect on the past learning experience, and consider how studying at Leeds may be similar or different from them. We will delve into essential study habits that are fundamental for improving productivity and for making the most out of your study. There is also the opportunity to chat with staff and fellow new students in a welcoming online setting. </a:t>
            </a:r>
          </a:p>
          <a:p>
            <a:endParaRPr lang="en-GB" dirty="0">
              <a:cs typeface="Calibri"/>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1</a:t>
            </a:fld>
            <a:endParaRPr lang="en-GB"/>
          </a:p>
        </p:txBody>
      </p:sp>
    </p:spTree>
    <p:extLst>
      <p:ext uri="{BB962C8B-B14F-4D97-AF65-F5344CB8AC3E}">
        <p14:creationId xmlns:p14="http://schemas.microsoft.com/office/powerpoint/2010/main" val="66857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study involves a lot of independent research. You will need to find and use information to explore topics in your subject area and to complete written assignments" like the para showing on the slide.  </a:t>
            </a:r>
          </a:p>
          <a:p>
            <a:endParaRPr lang="en-US" dirty="0">
              <a:cs typeface="Calibri"/>
            </a:endParaRPr>
          </a:p>
          <a:p>
            <a:r>
              <a:rPr lang="en-US" dirty="0"/>
              <a:t>This paragraph (from lit review section) directly taken from a academic journal article, which is a research into the development of intercultural competence in study abroad experience.   </a:t>
            </a:r>
            <a:r>
              <a:rPr lang="en-US" dirty="0">
                <a:cs typeface="Calibri"/>
              </a:rPr>
              <a:t>The author has done a lot of reading and critical reading – [talk about Referencing, paragraphing, and independent research]</a:t>
            </a:r>
          </a:p>
          <a:p>
            <a:endParaRPr lang="en-US" dirty="0"/>
          </a:p>
          <a:p>
            <a:r>
              <a:rPr lang="en-US" dirty="0">
                <a:cs typeface="Calibri"/>
              </a:rPr>
              <a:t>Access to the article: </a:t>
            </a:r>
            <a:r>
              <a:rPr lang="en-US" dirty="0">
                <a:hlinkClick r:id="rId3"/>
              </a:rPr>
              <a:t>https://www.sciencedirect.com/science/article/pii/S0147176722000578</a:t>
            </a:r>
            <a:endParaRPr lang="en-US" dirty="0">
              <a:cs typeface="Calibri"/>
              <a:hlinkClick r:id="" action="ppaction://noaction"/>
            </a:endParaRPr>
          </a:p>
          <a:p>
            <a:endParaRPr lang="en-US" dirty="0">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10</a:t>
            </a:fld>
            <a:endParaRPr lang="en-GB"/>
          </a:p>
        </p:txBody>
      </p:sp>
    </p:spTree>
    <p:extLst>
      <p:ext uri="{BB962C8B-B14F-4D97-AF65-F5344CB8AC3E}">
        <p14:creationId xmlns:p14="http://schemas.microsoft.com/office/powerpoint/2010/main" val="421624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specific academic skills that support good practice, such as: (...on slide)</a:t>
            </a:r>
          </a:p>
          <a:p>
            <a:endParaRPr lang="en-US"/>
          </a:p>
          <a:p>
            <a:r>
              <a:rPr lang="en-US"/>
              <a:t>Academic study involves a lot of independent research. Often required you to find and use information. How you keep track of this information has a big impact on your academic integrity when you come to write and present your work. Effective note making is part of good academic practice and can help you avoid accidental plagiarism – so you need to keep a record of the sources of info when using those info in your work.  </a:t>
            </a:r>
            <a:endParaRPr lang="en-US">
              <a:cs typeface="Calibri"/>
            </a:endParaRPr>
          </a:p>
          <a:p>
            <a:r>
              <a:rPr lang="en-US"/>
              <a:t>4-5 Good study practice helps you to make clear the difference between information you find and your own ideas. You can be transparent about when you use other people's work at the same time as demonstrating your own understanding of the topic.  5- One of the key aspects of academic integrity is acknowledging other people’s contributions to your work. </a:t>
            </a:r>
            <a:endParaRPr lang="en-US">
              <a:cs typeface="Calibri"/>
            </a:endParaRPr>
          </a:p>
          <a:p>
            <a:endParaRPr lang="en-US">
              <a:cs typeface="Calibri"/>
            </a:endParaRPr>
          </a:p>
          <a:p>
            <a:r>
              <a:rPr lang="en-US">
                <a:cs typeface="Calibri"/>
              </a:rPr>
              <a:t>6- </a:t>
            </a:r>
            <a:r>
              <a:rPr lang="en-US"/>
              <a:t>It is natural to want to support each other on your course and within friend groups. There are times when this can be very beneficial, for example, reminding each other about deadlines, or explaining where to find something on Minerva. It’s important to remember that when you start working on assignments, you need to make sure that you are working as an individual. </a:t>
            </a: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11</a:t>
            </a:fld>
            <a:endParaRPr lang="en-GB"/>
          </a:p>
        </p:txBody>
      </p:sp>
    </p:spTree>
    <p:extLst>
      <p:ext uri="{BB962C8B-B14F-4D97-AF65-F5344CB8AC3E}">
        <p14:creationId xmlns:p14="http://schemas.microsoft.com/office/powerpoint/2010/main" val="24459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closely related concept in relation to this (in slide 10/Referencing..) is Academic Integrity. </a:t>
            </a:r>
          </a:p>
          <a:p>
            <a:r>
              <a:rPr lang="en-US"/>
              <a:t>Academic integrity means engaging in good academic practice. This involves essential academic skills, such as keeping track of where you find ideas and information and referencing these accurately in your work.</a:t>
            </a:r>
            <a:r>
              <a:rPr lang="en-US">
                <a:cs typeface="Calibri" panose="020F0502020204030204"/>
              </a:rPr>
              <a:t>  And you can learn more about the principles of AI and what does it involve by going to the webpage: </a:t>
            </a:r>
            <a:r>
              <a:rPr lang="en-US" b="1"/>
              <a:t>https://bit.ly/3NXkBnk</a:t>
            </a:r>
          </a:p>
          <a:p>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FFCC"/>
                </a:solidFill>
                <a:latin typeface="Segoe UI"/>
                <a:cs typeface="Segoe UI"/>
              </a:rPr>
              <a:t>https://bit.ly/3NXkBnk</a:t>
            </a:r>
            <a:endParaRPr lang="en-GB">
              <a:solidFill>
                <a:srgbClr val="FFFFCC"/>
              </a:solidFill>
              <a:latin typeface="Segoe UI"/>
              <a:cs typeface="Segoe U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12</a:t>
            </a:fld>
            <a:endParaRPr lang="en-GB"/>
          </a:p>
        </p:txBody>
      </p:sp>
    </p:spTree>
    <p:extLst>
      <p:ext uri="{BB962C8B-B14F-4D97-AF65-F5344CB8AC3E}">
        <p14:creationId xmlns:p14="http://schemas.microsoft.com/office/powerpoint/2010/main" val="357988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32A0-815C-108F-F120-E41CED2B7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B562F-7AA3-CAA9-CD77-A83C601C9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E287-A73B-0C78-BF10-4A97906EE2F7}"/>
              </a:ext>
            </a:extLst>
          </p:cNvPr>
          <p:cNvSpPr>
            <a:spLocks noGrp="1"/>
          </p:cNvSpPr>
          <p:nvPr>
            <p:ph type="body" idx="1"/>
          </p:nvPr>
        </p:nvSpPr>
        <p:spPr/>
        <p:txBody>
          <a:bodyPr/>
          <a:lstStyle/>
          <a:p>
            <a:r>
              <a:rPr lang="en-US" dirty="0">
                <a:cs typeface="Calibri"/>
              </a:rPr>
              <a:t>"So I am going to tell you about </a:t>
            </a:r>
            <a:r>
              <a:rPr lang="en-US" dirty="0" err="1">
                <a:cs typeface="Calibri"/>
              </a:rPr>
              <a:t>SKills@Library</a:t>
            </a:r>
            <a:r>
              <a:rPr lang="en-US" dirty="0">
                <a:cs typeface="Calibri"/>
              </a:rPr>
              <a:t>, which is where I am based, and the diff ways we support students to achieve academic success and skills development."  </a:t>
            </a:r>
          </a:p>
          <a:p>
            <a:endParaRPr lang="en-US" dirty="0"/>
          </a:p>
          <a:p>
            <a:r>
              <a:rPr lang="en-US" dirty="0" err="1"/>
              <a:t>Skills@Library</a:t>
            </a:r>
            <a:r>
              <a:rPr lang="en-US" dirty="0"/>
              <a:t> offer free workshops to all taught students, which you can attend alongside your degree. </a:t>
            </a:r>
          </a:p>
          <a:p>
            <a:endParaRPr lang="en-US" dirty="0">
              <a:ea typeface="Calibri"/>
              <a:cs typeface="Calibri"/>
            </a:endParaRPr>
          </a:p>
          <a:p>
            <a:r>
              <a:rPr lang="en-GB" dirty="0" err="1">
                <a:hlinkClick r:id="rId3"/>
              </a:rPr>
              <a:t>Skills@Library</a:t>
            </a:r>
            <a:r>
              <a:rPr lang="en-GB" dirty="0">
                <a:hlinkClick r:id="rId3"/>
              </a:rPr>
              <a:t> – Leeds University Libraries Blog (wordpress.com)</a:t>
            </a:r>
            <a:endParaRPr lang="en-GB"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431EF828-80F1-FD0F-A5E4-0EC03712B357}"/>
              </a:ext>
            </a:extLst>
          </p:cNvPr>
          <p:cNvSpPr>
            <a:spLocks noGrp="1"/>
          </p:cNvSpPr>
          <p:nvPr>
            <p:ph type="sldNum" sz="quarter" idx="5"/>
          </p:nvPr>
        </p:nvSpPr>
        <p:spPr/>
        <p:txBody>
          <a:bodyPr/>
          <a:lstStyle/>
          <a:p>
            <a:fld id="{14EFBA0A-4C15-407E-A6F4-640BF22AE624}" type="slidenum">
              <a:rPr lang="en-GB" smtClean="0"/>
              <a:t>13</a:t>
            </a:fld>
            <a:endParaRPr lang="en-GB"/>
          </a:p>
        </p:txBody>
      </p:sp>
    </p:spTree>
    <p:extLst>
      <p:ext uri="{BB962C8B-B14F-4D97-AF65-F5344CB8AC3E}">
        <p14:creationId xmlns:p14="http://schemas.microsoft.com/office/powerpoint/2010/main" val="24847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The Language Centre at Leeds provides a range of learning opportunities for students to become more confident in using academic language in their discipline. These may take the form of: Weekly classes, 1:1 and/or small group consultations, online resources for modules.</a:t>
            </a:r>
            <a:endParaRPr lang="en-US">
              <a:ea typeface="Calibri"/>
              <a:cs typeface="Calibri"/>
            </a:endParaRPr>
          </a:p>
          <a:p>
            <a:r>
              <a:rPr lang="en-US"/>
              <a:t>If you'd like to develop your confidence in using academic language, there are workshops and advice appointments that can help you to do this.</a:t>
            </a:r>
            <a:endParaRPr lang="en-US">
              <a:ea typeface="Calibri"/>
              <a:cs typeface="Calibri"/>
            </a:endParaRPr>
          </a:p>
          <a:p>
            <a:r>
              <a:rPr lang="en-US"/>
              <a:t>You can find out more by visiting the webpage [share link] </a:t>
            </a:r>
            <a:r>
              <a:rPr lang="en-US">
                <a:hlinkClick r:id="rId3"/>
              </a:rPr>
              <a:t>For Students | English for Academic Purposes: Insessional (leeds.ac.uk)</a:t>
            </a:r>
            <a:endParaRPr lang="en-US">
              <a:ea typeface="Calibri"/>
              <a:cs typeface="Calibri"/>
            </a:endParaRPr>
          </a:p>
          <a:p>
            <a:pPr marL="1428750" lvl="2">
              <a:lnSpc>
                <a:spcPct val="120000"/>
              </a:lnSpc>
              <a:spcBef>
                <a:spcPts val="50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15</a:t>
            </a:fld>
            <a:endParaRPr lang="en-GB"/>
          </a:p>
        </p:txBody>
      </p:sp>
    </p:spTree>
    <p:extLst>
      <p:ext uri="{BB962C8B-B14F-4D97-AF65-F5344CB8AC3E}">
        <p14:creationId xmlns:p14="http://schemas.microsoft.com/office/powerpoint/2010/main" val="90849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Independent English language learning support is also available at the </a:t>
            </a:r>
            <a:r>
              <a:rPr lang="en-US">
                <a:hlinkClick r:id="rId3"/>
              </a:rPr>
              <a:t>Language Zone</a:t>
            </a:r>
            <a:r>
              <a:rPr lang="en-US"/>
              <a:t>, which has free resources and activities to help you develop your language skills.</a:t>
            </a:r>
          </a:p>
          <a:p>
            <a:pPr>
              <a:spcBef>
                <a:spcPts val="1000"/>
              </a:spcBef>
            </a:pPr>
            <a:endParaRPr lang="en-US">
              <a:ea typeface="Calibri"/>
              <a:cs typeface="Calibri"/>
            </a:endParaRPr>
          </a:p>
          <a:p>
            <a:pPr>
              <a:spcBef>
                <a:spcPts val="1000"/>
              </a:spcBef>
            </a:pPr>
            <a:r>
              <a:rPr lang="en-US" b="1"/>
              <a:t>The Language Zone </a:t>
            </a:r>
            <a:r>
              <a:rPr lang="en-US"/>
              <a:t>- A dedicated study space and resource </a:t>
            </a:r>
            <a:r>
              <a:rPr lang="en-US" err="1"/>
              <a:t>centre</a:t>
            </a:r>
            <a:r>
              <a:rPr lang="en-US"/>
              <a:t> for language learning. Workshops + Activities to help you </a:t>
            </a:r>
            <a:r>
              <a:rPr lang="en-US" err="1"/>
              <a:t>practise</a:t>
            </a:r>
            <a:r>
              <a:rPr lang="en-US"/>
              <a:t> and improve your skills.</a:t>
            </a:r>
          </a:p>
        </p:txBody>
      </p:sp>
      <p:sp>
        <p:nvSpPr>
          <p:cNvPr id="4" name="Slide Number Placeholder 3"/>
          <p:cNvSpPr>
            <a:spLocks noGrp="1"/>
          </p:cNvSpPr>
          <p:nvPr>
            <p:ph type="sldNum" sz="quarter" idx="5"/>
          </p:nvPr>
        </p:nvSpPr>
        <p:spPr/>
        <p:txBody>
          <a:bodyPr/>
          <a:lstStyle/>
          <a:p>
            <a:fld id="{14EFBA0A-4C15-407E-A6F4-640BF22AE624}" type="slidenum">
              <a:rPr lang="en-GB" smtClean="0"/>
              <a:t>16</a:t>
            </a:fld>
            <a:endParaRPr lang="en-GB"/>
          </a:p>
        </p:txBody>
      </p:sp>
    </p:spTree>
    <p:extLst>
      <p:ext uri="{BB962C8B-B14F-4D97-AF65-F5344CB8AC3E}">
        <p14:creationId xmlns:p14="http://schemas.microsoft.com/office/powerpoint/2010/main" val="233476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t>Some students will have had lots of experience of using English before and others less.</a:t>
            </a:r>
          </a:p>
          <a:p>
            <a:pPr>
              <a:spcBef>
                <a:spcPts val="1000"/>
              </a:spcBef>
            </a:pPr>
            <a:endParaRPr lang="en-US">
              <a:cs typeface="Calibri"/>
            </a:endParaRPr>
          </a:p>
          <a:p>
            <a:pPr>
              <a:spcBef>
                <a:spcPts val="1000"/>
              </a:spcBef>
            </a:pPr>
            <a:r>
              <a:rPr lang="en-US" b="1"/>
              <a:t>Stress </a:t>
            </a:r>
            <a:r>
              <a:rPr lang="en-US"/>
              <a:t>the importance of using English in social contexts, </a:t>
            </a:r>
            <a:r>
              <a:rPr lang="en-US" err="1"/>
              <a:t>recognising</a:t>
            </a:r>
            <a:r>
              <a:rPr lang="en-US"/>
              <a:t> that going out and </a:t>
            </a:r>
            <a:r>
              <a:rPr lang="en-US" err="1"/>
              <a:t>practising</a:t>
            </a:r>
            <a:r>
              <a:rPr lang="en-US"/>
              <a:t> English socially can also have positive impacts on using English in an academic context.</a:t>
            </a:r>
          </a:p>
          <a:p>
            <a:pPr>
              <a:spcBef>
                <a:spcPts val="1000"/>
              </a:spcBef>
            </a:pPr>
            <a:r>
              <a:rPr lang="en-US">
                <a:ea typeface="Calibri"/>
                <a:cs typeface="Calibri"/>
              </a:rPr>
              <a:t>The more engaged you are with the university and in social contexts, more successful you can be academically.  </a:t>
            </a:r>
          </a:p>
          <a:p>
            <a:pPr>
              <a:spcBef>
                <a:spcPts val="1000"/>
              </a:spcBef>
            </a:pPr>
            <a:endParaRPr lang="en-US">
              <a:ea typeface="Calibri"/>
              <a:cs typeface="Calibri"/>
            </a:endParaRPr>
          </a:p>
          <a:p>
            <a:pPr>
              <a:spcBef>
                <a:spcPts val="1000"/>
              </a:spcBef>
            </a:pPr>
            <a:r>
              <a:rPr lang="en-US">
                <a:ea typeface="Calibri"/>
                <a:cs typeface="Calibri"/>
              </a:rPr>
              <a:t>Lots of </a:t>
            </a:r>
            <a:r>
              <a:rPr lang="en-US" err="1">
                <a:ea typeface="Calibri"/>
                <a:cs typeface="Calibri"/>
              </a:rPr>
              <a:t>opps</a:t>
            </a:r>
            <a:r>
              <a:rPr lang="en-US">
                <a:ea typeface="Calibri"/>
                <a:cs typeface="Calibri"/>
              </a:rPr>
              <a:t> to get involved: S@L workshops, LUU events and activities, being a school/course rep, joining sports and societies, coming along to the Language Zone, as well as taking part in events </a:t>
            </a:r>
            <a:r>
              <a:rPr lang="en-US" err="1">
                <a:ea typeface="Calibri"/>
                <a:cs typeface="Calibri"/>
              </a:rPr>
              <a:t>organsied</a:t>
            </a:r>
            <a:r>
              <a:rPr lang="en-US">
                <a:ea typeface="Calibri"/>
                <a:cs typeface="Calibri"/>
              </a:rPr>
              <a:t> by your local school and progs.  </a:t>
            </a:r>
          </a:p>
        </p:txBody>
      </p:sp>
      <p:sp>
        <p:nvSpPr>
          <p:cNvPr id="4" name="Slide Number Placeholder 3"/>
          <p:cNvSpPr>
            <a:spLocks noGrp="1"/>
          </p:cNvSpPr>
          <p:nvPr>
            <p:ph type="sldNum" sz="quarter" idx="5"/>
          </p:nvPr>
        </p:nvSpPr>
        <p:spPr/>
        <p:txBody>
          <a:bodyPr/>
          <a:lstStyle/>
          <a:p>
            <a:fld id="{14EFBA0A-4C15-407E-A6F4-640BF22AE624}" type="slidenum">
              <a:rPr lang="en-GB" smtClean="0"/>
              <a:t>17</a:t>
            </a:fld>
            <a:endParaRPr lang="en-GB"/>
          </a:p>
        </p:txBody>
      </p:sp>
    </p:spTree>
    <p:extLst>
      <p:ext uri="{BB962C8B-B14F-4D97-AF65-F5344CB8AC3E}">
        <p14:creationId xmlns:p14="http://schemas.microsoft.com/office/powerpoint/2010/main" val="288220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t>Finally, a shout out for the Disability Support Webinar run by our friendly Disability Services team. </a:t>
            </a:r>
          </a:p>
          <a:p>
            <a:pPr>
              <a:spcBef>
                <a:spcPts val="1000"/>
              </a:spcBef>
            </a:pPr>
            <a:endParaRPr lang="en-US" dirty="0"/>
          </a:p>
          <a:p>
            <a:pPr>
              <a:spcBef>
                <a:spcPts val="1000"/>
              </a:spcBef>
            </a:pPr>
            <a:r>
              <a:rPr lang="en-US"/>
              <a:t>In the UK, “disabled” is a broad term that describes a variety of conditions, illnesses and impairments.  Some of these conditions are diagnosed by health professionals, and some are self-diagnosed. In this webinar, you can find out more about the support available in the context of developing academic skills as well as asking questions anonymously. </a:t>
            </a:r>
            <a:endParaRPr lang="en-US">
              <a:ea typeface="Calibri"/>
              <a:cs typeface="Calibri"/>
            </a:endParaRPr>
          </a:p>
          <a:p>
            <a:pPr>
              <a:spcBef>
                <a:spcPts val="1000"/>
              </a:spcBef>
            </a:pPr>
            <a:r>
              <a:rPr lang="en-US">
                <a:ea typeface="Calibri"/>
                <a:cs typeface="Calibri"/>
              </a:rPr>
              <a:t>Scan QR to register. </a:t>
            </a:r>
          </a:p>
          <a:p>
            <a:pPr>
              <a:spcBef>
                <a:spcPts val="1000"/>
              </a:spcBef>
            </a:pPr>
            <a:endParaRPr lang="en-US">
              <a:ea typeface="Calibri"/>
              <a:cs typeface="Calibri"/>
            </a:endParaRPr>
          </a:p>
          <a:p>
            <a:pPr>
              <a:spcBef>
                <a:spcPts val="1000"/>
              </a:spcBef>
            </a:pPr>
            <a:r>
              <a:rPr lang="en-US">
                <a:hlinkClick r:id="rId3"/>
              </a:rPr>
              <a:t>Register – Disability Support webinar – Microsoft Teams (tickettailor.com)</a:t>
            </a:r>
            <a:endParaRPr lang="en-US"/>
          </a:p>
        </p:txBody>
      </p:sp>
      <p:sp>
        <p:nvSpPr>
          <p:cNvPr id="4" name="Slide Number Placeholder 3"/>
          <p:cNvSpPr>
            <a:spLocks noGrp="1"/>
          </p:cNvSpPr>
          <p:nvPr>
            <p:ph type="sldNum" sz="quarter" idx="5"/>
          </p:nvPr>
        </p:nvSpPr>
        <p:spPr/>
        <p:txBody>
          <a:bodyPr/>
          <a:lstStyle/>
          <a:p>
            <a:fld id="{14EFBA0A-4C15-407E-A6F4-640BF22AE624}" type="slidenum">
              <a:rPr lang="en-GB" smtClean="0"/>
              <a:t>18</a:t>
            </a:fld>
            <a:endParaRPr lang="en-GB"/>
          </a:p>
        </p:txBody>
      </p:sp>
    </p:spTree>
    <p:extLst>
      <p:ext uri="{BB962C8B-B14F-4D97-AF65-F5344CB8AC3E}">
        <p14:creationId xmlns:p14="http://schemas.microsoft.com/office/powerpoint/2010/main" val="160984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u="sng">
                <a:hlinkClick r:id="rId3"/>
              </a:rPr>
              <a:t>https://forms.office.com/e/NvjKzMBS13</a:t>
            </a:r>
          </a:p>
          <a:p>
            <a:endParaRPr lang="en-US" u="sng">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19</a:t>
            </a:fld>
            <a:endParaRPr lang="en-GB"/>
          </a:p>
        </p:txBody>
      </p:sp>
    </p:spTree>
    <p:extLst>
      <p:ext uri="{BB962C8B-B14F-4D97-AF65-F5344CB8AC3E}">
        <p14:creationId xmlns:p14="http://schemas.microsoft.com/office/powerpoint/2010/main" val="369134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u="sng">
                <a:hlinkClick r:id="rId3"/>
              </a:rPr>
              <a:t>https://forms.office.com/e/NvjKzMBS13</a:t>
            </a:r>
          </a:p>
          <a:p>
            <a:endParaRPr lang="en-US" u="sng">
              <a:cs typeface="Calibri"/>
            </a:endParaRPr>
          </a:p>
        </p:txBody>
      </p:sp>
      <p:sp>
        <p:nvSpPr>
          <p:cNvPr id="4" name="Slide Number Placeholder 3"/>
          <p:cNvSpPr>
            <a:spLocks noGrp="1"/>
          </p:cNvSpPr>
          <p:nvPr>
            <p:ph type="sldNum" sz="quarter" idx="5"/>
          </p:nvPr>
        </p:nvSpPr>
        <p:spPr/>
        <p:txBody>
          <a:bodyPr/>
          <a:lstStyle/>
          <a:p>
            <a:fld id="{14EFBA0A-4C15-407E-A6F4-640BF22AE624}" type="slidenum">
              <a:rPr lang="en-GB" smtClean="0"/>
              <a:t>20</a:t>
            </a:fld>
            <a:endParaRPr lang="en-GB"/>
          </a:p>
        </p:txBody>
      </p:sp>
    </p:spTree>
    <p:extLst>
      <p:ext uri="{BB962C8B-B14F-4D97-AF65-F5344CB8AC3E}">
        <p14:creationId xmlns:p14="http://schemas.microsoft.com/office/powerpoint/2010/main" val="285490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Haven’t been to a webinar before? </a:t>
            </a:r>
          </a:p>
          <a:p>
            <a:r>
              <a:rPr lang="en-GB"/>
              <a:t>Here are some tips to help you!</a:t>
            </a:r>
            <a:endParaRPr lang="en-GB">
              <a:cs typeface="Calibri"/>
            </a:endParaRPr>
          </a:p>
          <a:p>
            <a:r>
              <a:rPr lang="en-GB"/>
              <a:t>It</a:t>
            </a:r>
            <a:r>
              <a:rPr lang="en-GB" baseline="0"/>
              <a:t> is an interactive session - </a:t>
            </a:r>
            <a:r>
              <a:rPr lang="en-GB"/>
              <a:t>I will be making you ‘interactive’ by</a:t>
            </a:r>
            <a:r>
              <a:rPr lang="en-GB" baseline="0"/>
              <a:t> taking part in a number of short activities.</a:t>
            </a:r>
            <a:r>
              <a:rPr lang="en-GB"/>
              <a:t> </a:t>
            </a:r>
            <a:endParaRPr lang="en-GB">
              <a:cs typeface="Calibri"/>
            </a:endParaRPr>
          </a:p>
        </p:txBody>
      </p:sp>
      <p:sp>
        <p:nvSpPr>
          <p:cNvPr id="4" name="Slide Number Placeholder 3"/>
          <p:cNvSpPr>
            <a:spLocks noGrp="1"/>
          </p:cNvSpPr>
          <p:nvPr>
            <p:ph type="sldNum" sz="quarter" idx="5"/>
          </p:nvPr>
        </p:nvSpPr>
        <p:spPr/>
        <p:txBody>
          <a:bodyPr/>
          <a:lstStyle/>
          <a:p>
            <a:fld id="{9B2D012B-812B-4FE0-A621-E2D744F1AED0}" type="slidenum">
              <a:rPr lang="en-GB" smtClean="0"/>
              <a:t>2</a:t>
            </a:fld>
            <a:endParaRPr lang="en-GB"/>
          </a:p>
        </p:txBody>
      </p:sp>
    </p:spTree>
    <p:extLst>
      <p:ext uri="{BB962C8B-B14F-4D97-AF65-F5344CB8AC3E}">
        <p14:creationId xmlns:p14="http://schemas.microsoft.com/office/powerpoint/2010/main" val="16667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I am a learning advisor </a:t>
            </a:r>
            <a:r>
              <a:rPr lang="en-GB" dirty="0"/>
              <a:t>in Skills</a:t>
            </a:r>
            <a:r>
              <a:rPr lang="en-GB" sz="1200" kern="1200" dirty="0">
                <a:solidFill>
                  <a:schemeClr val="tx1"/>
                </a:solidFill>
                <a:effectLst/>
                <a:latin typeface="+mn-lt"/>
                <a:ea typeface="+mn-ea"/>
                <a:cs typeface="+mn-cs"/>
              </a:rPr>
              <a:t>@ Library which is a service to support all taught students with their academic skills. </a:t>
            </a:r>
          </a:p>
          <a:p>
            <a:pPr>
              <a:defRPr/>
            </a:pPr>
            <a:r>
              <a:rPr lang="en-GB" sz="1200" kern="1200" dirty="0">
                <a:solidFill>
                  <a:schemeClr val="tx1"/>
                </a:solidFill>
                <a:effectLst/>
                <a:latin typeface="+mn-lt"/>
                <a:ea typeface="+mn-ea"/>
                <a:cs typeface="+mn-cs"/>
              </a:rPr>
              <a:t>Today’s session is all about …. which aims to explore some aspects of y</a:t>
            </a:r>
            <a:r>
              <a:rPr lang="en-GB" sz="1200" kern="1200" baseline="0" dirty="0">
                <a:solidFill>
                  <a:schemeClr val="tx1"/>
                </a:solidFill>
                <a:effectLst/>
                <a:latin typeface="+mn-lt"/>
                <a:ea typeface="+mn-ea"/>
                <a:cs typeface="+mn-cs"/>
              </a:rPr>
              <a:t>our incoming study at Leeds.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3</a:t>
            </a:fld>
            <a:endParaRPr lang="en-GB"/>
          </a:p>
        </p:txBody>
      </p:sp>
    </p:spTree>
    <p:extLst>
      <p:ext uri="{BB962C8B-B14F-4D97-AF65-F5344CB8AC3E}">
        <p14:creationId xmlns:p14="http://schemas.microsoft.com/office/powerpoint/2010/main" val="7708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reflect on the past learning experience, and consider how studying at Leeds may be similar or different from them. </a:t>
            </a:r>
          </a:p>
          <a:p>
            <a:r>
              <a:rPr lang="en-US" dirty="0"/>
              <a:t>We will think about essential study habits that are fundamental for improving productivity and for making the most out of your study. </a:t>
            </a:r>
          </a:p>
          <a:p>
            <a:r>
              <a:rPr lang="en-US" dirty="0"/>
              <a:t>I will also introduce great </a:t>
            </a:r>
            <a:r>
              <a:rPr lang="en-US" dirty="0" err="1"/>
              <a:t>opp</a:t>
            </a:r>
            <a:r>
              <a:rPr lang="en-US" dirty="0"/>
              <a:t> and support available to you as a student at Leeds  </a:t>
            </a:r>
          </a:p>
        </p:txBody>
      </p:sp>
      <p:sp>
        <p:nvSpPr>
          <p:cNvPr id="4" name="Slide Number Placeholder 3"/>
          <p:cNvSpPr>
            <a:spLocks noGrp="1"/>
          </p:cNvSpPr>
          <p:nvPr>
            <p:ph type="sldNum" sz="quarter" idx="10"/>
          </p:nvPr>
        </p:nvSpPr>
        <p:spPr/>
        <p:txBody>
          <a:bodyPr/>
          <a:lstStyle/>
          <a:p>
            <a:fld id="{14EFBA0A-4C15-407E-A6F4-640BF22AE624}" type="slidenum">
              <a:rPr lang="en-GB" smtClean="0"/>
              <a:t>4</a:t>
            </a:fld>
            <a:endParaRPr lang="en-GB"/>
          </a:p>
        </p:txBody>
      </p:sp>
    </p:spTree>
    <p:extLst>
      <p:ext uri="{BB962C8B-B14F-4D97-AF65-F5344CB8AC3E}">
        <p14:creationId xmlns:p14="http://schemas.microsoft.com/office/powerpoint/2010/main" val="315555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Alternatively, type in the chat bar or add text (T) on the screen</a:t>
            </a:r>
            <a:r>
              <a:rPr lang="en-GB">
                <a:cs typeface="Arial"/>
              </a:rPr>
              <a:t>.</a:t>
            </a:r>
            <a:endParaRPr lang="en-GB"/>
          </a:p>
          <a:p>
            <a:endParaRPr lang="en-GB" baseline="0"/>
          </a:p>
          <a:p>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5</a:t>
            </a:fld>
            <a:endParaRPr lang="en-GB"/>
          </a:p>
        </p:txBody>
      </p:sp>
    </p:spTree>
    <p:extLst>
      <p:ext uri="{BB962C8B-B14F-4D97-AF65-F5344CB8AC3E}">
        <p14:creationId xmlns:p14="http://schemas.microsoft.com/office/powerpoint/2010/main" val="423484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6</a:t>
            </a:fld>
            <a:endParaRPr lang="en-GB"/>
          </a:p>
        </p:txBody>
      </p:sp>
    </p:spTree>
    <p:extLst>
      <p:ext uri="{BB962C8B-B14F-4D97-AF65-F5344CB8AC3E}">
        <p14:creationId xmlns:p14="http://schemas.microsoft.com/office/powerpoint/2010/main" val="400373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bg1">
                    <a:lumMod val="95000"/>
                  </a:schemeClr>
                </a:solidFill>
              </a:rPr>
              <a:t>How are you feeling about your masters research project?</a:t>
            </a:r>
            <a:endParaRPr lang="en-GB"/>
          </a:p>
        </p:txBody>
      </p:sp>
      <p:sp>
        <p:nvSpPr>
          <p:cNvPr id="4" name="Slide Number Placeholder 3"/>
          <p:cNvSpPr>
            <a:spLocks noGrp="1"/>
          </p:cNvSpPr>
          <p:nvPr>
            <p:ph type="sldNum" sz="quarter" idx="10"/>
          </p:nvPr>
        </p:nvSpPr>
        <p:spPr/>
        <p:txBody>
          <a:bodyPr/>
          <a:lstStyle/>
          <a:p>
            <a:fld id="{14EFBA0A-4C15-407E-A6F4-640BF22AE624}" type="slidenum">
              <a:rPr lang="en-GB" smtClean="0"/>
              <a:t>7</a:t>
            </a:fld>
            <a:endParaRPr lang="en-GB"/>
          </a:p>
        </p:txBody>
      </p:sp>
    </p:spTree>
    <p:extLst>
      <p:ext uri="{BB962C8B-B14F-4D97-AF65-F5344CB8AC3E}">
        <p14:creationId xmlns:p14="http://schemas.microsoft.com/office/powerpoint/2010/main" val="389782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https://forms.office.com/e/ZfcVZpFyWJ</a:t>
            </a:r>
            <a:endParaRPr lang="en-US" dirty="0">
              <a:cs typeface="Calibri" panose="020F0502020204030204"/>
            </a:endParaRPr>
          </a:p>
          <a:p>
            <a:endParaRPr lang="en-GB" dirty="0">
              <a:cs typeface="Calibri"/>
            </a:endParaRPr>
          </a:p>
          <a:p>
            <a:r>
              <a:rPr lang="en-GB" dirty="0">
                <a:cs typeface="Calibri"/>
              </a:rPr>
              <a:t>Spend time to comment on the responses.</a:t>
            </a:r>
            <a:endParaRPr lang="en-GB" dirty="0">
              <a:ea typeface="Calibri"/>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14EFBA0A-4C15-407E-A6F4-640BF22AE624}" type="slidenum">
              <a:rPr lang="en-GB" smtClean="0"/>
              <a:t>8</a:t>
            </a:fld>
            <a:endParaRPr lang="en-GB"/>
          </a:p>
        </p:txBody>
      </p:sp>
    </p:spTree>
    <p:extLst>
      <p:ext uri="{BB962C8B-B14F-4D97-AF65-F5344CB8AC3E}">
        <p14:creationId xmlns:p14="http://schemas.microsoft.com/office/powerpoint/2010/main" val="315270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University of Leeds, students are part of a learning community that shares ideas and develops new ones. </a:t>
            </a:r>
            <a:endParaRPr lang="en-US"/>
          </a:p>
          <a:p>
            <a:endParaRPr lang="en-GB"/>
          </a:p>
          <a:p>
            <a:r>
              <a:rPr lang="en-GB"/>
              <a:t>As part of this, you need to learn how to interpret and present other people's ideas and combine them with your own to produce academic work.  This can be in This is academic integrity."  </a:t>
            </a:r>
            <a:endParaRPr lang="en-US">
              <a:cs typeface="Calibri" panose="020F0502020204030204"/>
            </a:endParaRPr>
          </a:p>
          <a:p>
            <a:endParaRPr lang="en-GB">
              <a:cs typeface="Calibri"/>
            </a:endParaRPr>
          </a:p>
          <a:p>
            <a:r>
              <a:rPr lang="en-GB">
                <a:cs typeface="Calibri"/>
              </a:rPr>
              <a:t>Talk about good practices good skills </a:t>
            </a:r>
            <a:r>
              <a:rPr lang="en-GB" err="1">
                <a:cs typeface="Calibri"/>
              </a:rPr>
              <a:t>eg</a:t>
            </a:r>
            <a:r>
              <a:rPr lang="en-GB">
                <a:cs typeface="Calibri"/>
              </a:rPr>
              <a:t> Note-making, paragraphing, referencing – to demonstrate good academic practices.  </a:t>
            </a:r>
          </a:p>
        </p:txBody>
      </p:sp>
      <p:sp>
        <p:nvSpPr>
          <p:cNvPr id="4" name="Slide Number Placeholder 3"/>
          <p:cNvSpPr>
            <a:spLocks noGrp="1"/>
          </p:cNvSpPr>
          <p:nvPr>
            <p:ph type="sldNum" sz="quarter" idx="5"/>
          </p:nvPr>
        </p:nvSpPr>
        <p:spPr/>
        <p:txBody>
          <a:bodyPr/>
          <a:lstStyle/>
          <a:p>
            <a:fld id="{14EFBA0A-4C15-407E-A6F4-640BF22AE624}" type="slidenum">
              <a:rPr lang="en-GB" smtClean="0"/>
              <a:t>9</a:t>
            </a:fld>
            <a:endParaRPr lang="en-GB"/>
          </a:p>
        </p:txBody>
      </p:sp>
    </p:spTree>
    <p:extLst>
      <p:ext uri="{BB962C8B-B14F-4D97-AF65-F5344CB8AC3E}">
        <p14:creationId xmlns:p14="http://schemas.microsoft.com/office/powerpoint/2010/main" val="92797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7A23-B494-41EC-BD46-613A981C8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4C6298-1F11-4D3D-8DB3-95CCDDE2A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4C8B18-9234-44A5-969E-3542BD85D277}"/>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9800DAA3-C27D-4AF4-A5C8-B040258D2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9191A-C33B-42E5-9973-5A0B20BBA45B}"/>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7368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8687-B238-4D04-B7B3-8C2133BF25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823693-A532-40E8-BAE7-051B150296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FD0E1-0655-4570-8163-2C2ECFD32057}"/>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DA82174D-4EA1-4D31-9191-4F136D7CC1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F67572-50FE-45CB-80D8-89DA1B8AA183}"/>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99781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49FAF-EC9C-469E-B504-86D39CD79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CDE99F-4EEC-41E2-8DE9-A3EC0AC422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529A3-E709-47C5-BFDC-8F39D8F39527}"/>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7E07BD88-5B9E-4171-936C-7D318233A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3993A-DD2D-492F-968D-15C8995DCED0}"/>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668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ritten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4A60F56-5768-4FE6-85E5-A1F602DE289B}"/>
              </a:ext>
            </a:extLst>
          </p:cNvPr>
          <p:cNvPicPr>
            <a:picLocks noChangeAspect="1"/>
          </p:cNvPicPr>
          <p:nvPr userDrawn="1"/>
        </p:nvPicPr>
        <p:blipFill rotWithShape="1">
          <a:blip r:embed="rId2">
            <a:duotone>
              <a:schemeClr val="accent6">
                <a:shade val="45000"/>
                <a:satMod val="135000"/>
              </a:schemeClr>
              <a:prstClr val="white"/>
            </a:duotone>
            <a:alphaModFix amt="4000"/>
            <a:extLst>
              <a:ext uri="{28A0092B-C50C-407E-A947-70E740481C1C}">
                <a14:useLocalDpi xmlns:a14="http://schemas.microsoft.com/office/drawing/2010/main" val="0"/>
              </a:ext>
            </a:extLst>
          </a:blip>
          <a:srcRect l="26770" t="26931"/>
          <a:stretch/>
        </p:blipFill>
        <p:spPr>
          <a:xfrm rot="5400000">
            <a:off x="7745744" y="4882"/>
            <a:ext cx="4451137" cy="4441373"/>
          </a:xfrm>
          <a:prstGeom prst="rect">
            <a:avLst/>
          </a:prstGeom>
        </p:spPr>
      </p:pic>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EAAD898E-0408-4D2D-8A3D-98F4740C9138}"/>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5" name="Title 4">
            <a:extLst>
              <a:ext uri="{FF2B5EF4-FFF2-40B4-BE49-F238E27FC236}">
                <a16:creationId xmlns:a16="http://schemas.microsoft.com/office/drawing/2014/main" id="{D58D5CA0-E052-45D9-A008-54E8D026F5B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46217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ritten content with portrait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9A8-42D1-43E0-B373-1CF438695C8B}"/>
              </a:ext>
            </a:extLst>
          </p:cNvPr>
          <p:cNvSpPr>
            <a:spLocks noGrp="1"/>
          </p:cNvSpPr>
          <p:nvPr>
            <p:ph sz="half" idx="1" hasCustomPrompt="1"/>
          </p:nvPr>
        </p:nvSpPr>
        <p:spPr>
          <a:xfrm>
            <a:off x="274188" y="1374802"/>
            <a:ext cx="3934956" cy="5293857"/>
          </a:xfrm>
          <a:prstGeom prst="rect">
            <a:avLst/>
          </a:prstGeom>
        </p:spPr>
        <p:txBody>
          <a:bodyPr/>
          <a:lstStyle>
            <a:lvl1pPr marL="0" indent="0">
              <a:buNone/>
              <a:defRPr sz="240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GB" sz="2800">
                <a:latin typeface="Arial" charset="0"/>
                <a:ea typeface="Arial" charset="0"/>
                <a:cs typeface="Arial" charset="0"/>
              </a:rPr>
              <a:t>Your text here</a:t>
            </a:r>
            <a:endParaRPr lang="en-US" sz="2800">
              <a:latin typeface="Arial" charset="0"/>
              <a:ea typeface="Arial" charset="0"/>
              <a:cs typeface="Arial" charset="0"/>
            </a:endParaRPr>
          </a:p>
        </p:txBody>
      </p:sp>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4441374" y="1374803"/>
            <a:ext cx="7302270" cy="3695550"/>
          </a:xfrm>
          <a:prstGeom prst="rect">
            <a:avLst/>
          </a:prstGeom>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FC09BD5B-AE72-4561-BE82-3924D87FF39C}"/>
              </a:ext>
            </a:extLst>
          </p:cNvPr>
          <p:cNvPicPr>
            <a:picLocks noChangeAspect="1"/>
          </p:cNvPicPr>
          <p:nvPr userDrawn="1"/>
        </p:nvPicPr>
        <p:blipFill rotWithShape="1">
          <a:blip r:embed="rId2">
            <a:duotone>
              <a:schemeClr val="accent6">
                <a:shade val="45000"/>
                <a:satMod val="135000"/>
              </a:schemeClr>
              <a:prstClr val="white"/>
            </a:duotone>
            <a:alphaModFix amt="4000"/>
            <a:extLst>
              <a:ext uri="{28A0092B-C50C-407E-A947-70E740481C1C}">
                <a14:useLocalDpi xmlns:a14="http://schemas.microsoft.com/office/drawing/2010/main" val="0"/>
              </a:ext>
            </a:extLst>
          </a:blip>
          <a:srcRect l="26770" t="26931"/>
          <a:stretch/>
        </p:blipFill>
        <p:spPr>
          <a:xfrm rot="5400000">
            <a:off x="7745744" y="4882"/>
            <a:ext cx="4451137" cy="4441373"/>
          </a:xfrm>
          <a:prstGeom prst="rect">
            <a:avLst/>
          </a:prstGeom>
        </p:spPr>
      </p:pic>
      <p:sp>
        <p:nvSpPr>
          <p:cNvPr id="13" name="Title 4">
            <a:extLst>
              <a:ext uri="{FF2B5EF4-FFF2-40B4-BE49-F238E27FC236}">
                <a16:creationId xmlns:a16="http://schemas.microsoft.com/office/drawing/2014/main" id="{17EBAD7F-2651-45E3-8971-B5BA1E6DC94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0153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EB4F-C9B4-421C-87BD-2431B03051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ADA18-FC19-403D-85E3-FE33B3F5D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43248-1604-4B3C-A2B4-B4D711DF8032}"/>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1553A4BA-43AD-4E2E-994B-95DAA8979E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388BE-EF4E-4EFB-B2C3-D8869CF25FE1}"/>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291008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61CB-5DC9-4820-9DE2-557BA1784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03CD85-BA3C-455E-B3A1-5F55AB36C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182BA-73B7-4B6E-B010-E2ADF2AEA608}"/>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5236020F-5D8E-4F47-A850-9A2543B9A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2D1AA-C445-4F8D-853A-07EBFB381244}"/>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0942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2F42-2D48-47B1-9D4D-FCB978BDA4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C865BC-E6D1-4E34-9218-115B849E56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7B40F-25C2-456B-925A-2133BDDDEC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057E24-E35C-43B7-81EA-CBA3D4B7EE5C}"/>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6" name="Footer Placeholder 5">
            <a:extLst>
              <a:ext uri="{FF2B5EF4-FFF2-40B4-BE49-F238E27FC236}">
                <a16:creationId xmlns:a16="http://schemas.microsoft.com/office/drawing/2014/main" id="{9B02932D-5295-4AC7-8243-6EC28593E0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D76D79-BBCE-45FB-AC5C-D2BC38C813E7}"/>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49070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AEFB-7ED1-43A6-A0E7-0DE386895D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BB6D6C-D6DE-4C45-A3E7-84DD431EBD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D5CFE8-E054-488F-9EDB-145831927B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322F2D-3E39-406B-AE78-5B9AAEDA4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3C35EF-D055-471F-924C-77682DBC19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28A1F6-89D3-44B8-916B-8D847E177BA5}"/>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8" name="Footer Placeholder 7">
            <a:extLst>
              <a:ext uri="{FF2B5EF4-FFF2-40B4-BE49-F238E27FC236}">
                <a16:creationId xmlns:a16="http://schemas.microsoft.com/office/drawing/2014/main" id="{E51FC67D-1557-49DB-BD36-A160087295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49C281-5BFB-4CA7-9E86-B5CAA63B9F7B}"/>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93055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EB6-911A-4F82-ADAE-0A0A1FC819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441A8-9DD0-423B-A724-F78B1B834D9C}"/>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4" name="Footer Placeholder 3">
            <a:extLst>
              <a:ext uri="{FF2B5EF4-FFF2-40B4-BE49-F238E27FC236}">
                <a16:creationId xmlns:a16="http://schemas.microsoft.com/office/drawing/2014/main" id="{A7EBD7A3-D208-432F-89B2-4B40A815B0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DEB24-D345-49A6-8AA4-FD9D38040C22}"/>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12617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E19F9B-A6C1-4FBE-8AB4-0A77545C4EF5}"/>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3" name="Footer Placeholder 2">
            <a:extLst>
              <a:ext uri="{FF2B5EF4-FFF2-40B4-BE49-F238E27FC236}">
                <a16:creationId xmlns:a16="http://schemas.microsoft.com/office/drawing/2014/main" id="{7F03C9C1-36C4-4F63-BB31-23BBF61F50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82541E-7880-4D36-97ED-B1C302235058}"/>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56200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1CB9-6DB5-4AEA-9557-1FC38F8C9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6BB45F-26B6-4A89-903A-D511080AE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F697BA-1A4A-44E6-B43C-8043D4EB1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D2F41-A015-4EC7-A37A-D5294F1140F1}"/>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6" name="Footer Placeholder 5">
            <a:extLst>
              <a:ext uri="{FF2B5EF4-FFF2-40B4-BE49-F238E27FC236}">
                <a16:creationId xmlns:a16="http://schemas.microsoft.com/office/drawing/2014/main" id="{D0FFF799-2293-4757-A4E8-DF4BE8EA2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46C5EE-5A02-4D0A-A55D-157AE5BC9E28}"/>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352370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62E9-61DE-4B8E-A6F0-D4B100A31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17FF97-2067-460E-8F9B-12D4F73D3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9A02C-347F-4182-AA61-88CAD928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07AFCC-3BF1-4FAB-9041-92987CF89B82}"/>
              </a:ext>
            </a:extLst>
          </p:cNvPr>
          <p:cNvSpPr>
            <a:spLocks noGrp="1"/>
          </p:cNvSpPr>
          <p:nvPr>
            <p:ph type="dt" sz="half" idx="10"/>
          </p:nvPr>
        </p:nvSpPr>
        <p:spPr/>
        <p:txBody>
          <a:bodyPr/>
          <a:lstStyle/>
          <a:p>
            <a:fld id="{01AACAAC-CC09-4EC9-B5CD-10E07A5D88FE}" type="datetimeFigureOut">
              <a:rPr lang="en-GB" smtClean="0"/>
              <a:t>28/08/2024</a:t>
            </a:fld>
            <a:endParaRPr lang="en-GB"/>
          </a:p>
        </p:txBody>
      </p:sp>
      <p:sp>
        <p:nvSpPr>
          <p:cNvPr id="6" name="Footer Placeholder 5">
            <a:extLst>
              <a:ext uri="{FF2B5EF4-FFF2-40B4-BE49-F238E27FC236}">
                <a16:creationId xmlns:a16="http://schemas.microsoft.com/office/drawing/2014/main" id="{81CEF0AE-711B-4ACF-B493-A91D0B232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63C59F-B1E1-4483-B9A4-F3045241D677}"/>
              </a:ext>
            </a:extLst>
          </p:cNvPr>
          <p:cNvSpPr>
            <a:spLocks noGrp="1"/>
          </p:cNvSpPr>
          <p:nvPr>
            <p:ph type="sldNum" sz="quarter" idx="12"/>
          </p:nvPr>
        </p:nvSpPr>
        <p:spPr/>
        <p:txBody>
          <a:bodyPr/>
          <a:lstStyle/>
          <a:p>
            <a:fld id="{EA6054D4-4E7C-4999-AE8B-263C79709A28}" type="slidenum">
              <a:rPr lang="en-GB" smtClean="0"/>
              <a:t>‹#›</a:t>
            </a:fld>
            <a:endParaRPr lang="en-GB"/>
          </a:p>
        </p:txBody>
      </p:sp>
    </p:spTree>
    <p:extLst>
      <p:ext uri="{BB962C8B-B14F-4D97-AF65-F5344CB8AC3E}">
        <p14:creationId xmlns:p14="http://schemas.microsoft.com/office/powerpoint/2010/main" val="12909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37B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36C19-9470-45E5-B24E-40086B3E7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8E51E-4ED0-45CF-93DA-7AC38A39C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3F6213-98B2-4041-A813-3DB418D89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ACAAC-CC09-4EC9-B5CD-10E07A5D88FE}" type="datetimeFigureOut">
              <a:rPr lang="en-GB" smtClean="0"/>
              <a:t>28/08/2024</a:t>
            </a:fld>
            <a:endParaRPr lang="en-GB"/>
          </a:p>
        </p:txBody>
      </p:sp>
      <p:sp>
        <p:nvSpPr>
          <p:cNvPr id="5" name="Footer Placeholder 4">
            <a:extLst>
              <a:ext uri="{FF2B5EF4-FFF2-40B4-BE49-F238E27FC236}">
                <a16:creationId xmlns:a16="http://schemas.microsoft.com/office/drawing/2014/main" id="{AA7F0A5D-3E27-49E7-B627-7BFA0827B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DEF05C-35D5-4057-89B0-C605AD4A8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054D4-4E7C-4999-AE8B-263C79709A28}" type="slidenum">
              <a:rPr lang="en-GB" smtClean="0"/>
              <a:t>‹#›</a:t>
            </a:fld>
            <a:endParaRPr lang="en-GB"/>
          </a:p>
        </p:txBody>
      </p:sp>
    </p:spTree>
    <p:extLst>
      <p:ext uri="{BB962C8B-B14F-4D97-AF65-F5344CB8AC3E}">
        <p14:creationId xmlns:p14="http://schemas.microsoft.com/office/powerpoint/2010/main" val="2456704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0147176722000578#bib12" TargetMode="External"/><Relationship Id="rId3" Type="http://schemas.openxmlformats.org/officeDocument/2006/relationships/hyperlink" Target="https://www.sciencedirect.com/science/article/pii/S0147176722000578#bib34" TargetMode="External"/><Relationship Id="rId7" Type="http://schemas.openxmlformats.org/officeDocument/2006/relationships/hyperlink" Target="https://www.sciencedirect.com/science/article/pii/S0147176722000578#bib3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ciencedirect.com/science/article/pii/S0147176722000578#bib24" TargetMode="External"/><Relationship Id="rId5" Type="http://schemas.openxmlformats.org/officeDocument/2006/relationships/hyperlink" Target="https://www.sciencedirect.com/science/article/pii/S0147176722000578#bib36" TargetMode="External"/><Relationship Id="rId4" Type="http://schemas.openxmlformats.org/officeDocument/2006/relationships/hyperlink" Target="https://www.sciencedirect.com/science/article/pii/S0147176722000578#bib2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library.leeds.ac.uk/flyingstar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insessional.leeds.ac.uk/for-stud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eds.ac.uk/language-centre-student-life/doc/language-zo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students.leeds.ac.uk/askingforhel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tudents.leeds.ac.uk/orientatio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397_A974AF1D.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398_1FDF84A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sp>
        <p:nvSpPr>
          <p:cNvPr id="6" name="Rectangle 5"/>
          <p:cNvSpPr/>
          <p:nvPr/>
        </p:nvSpPr>
        <p:spPr>
          <a:xfrm>
            <a:off x="0" y="0"/>
            <a:ext cx="12192000" cy="6858000"/>
          </a:xfrm>
          <a:prstGeom prst="rect">
            <a:avLst/>
          </a:prstGeom>
          <a:blipFill dpi="0" rotWithShape="1">
            <a:blip r:embed="rId3">
              <a:alphaModFix amt="85000"/>
              <a:extLst>
                <a:ext uri="{28A0092B-C50C-407E-A947-70E740481C1C}">
                  <a14:useLocalDpi xmlns:a14="http://schemas.microsoft.com/office/drawing/2010/main" val="0"/>
                </a:ext>
              </a:extLst>
            </a:blip>
            <a:srcRect/>
            <a:stretch>
              <a:fillRect l="-5000" r="-5000"/>
            </a:stretch>
          </a:blipFill>
          <a:effectLst>
            <a:outerShdw dist="50800" sx="1000" sy="1000" algn="ctr" rotWithShape="0">
              <a:srgbClr val="000000"/>
            </a:outerShdw>
          </a:effectLst>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4" name="Title 3"/>
          <p:cNvSpPr>
            <a:spLocks noGrp="1"/>
          </p:cNvSpPr>
          <p:nvPr>
            <p:ph type="title"/>
          </p:nvPr>
        </p:nvSpPr>
        <p:spPr>
          <a:xfrm>
            <a:off x="1379095" y="0"/>
            <a:ext cx="8388360" cy="2852737"/>
          </a:xfrm>
        </p:spPr>
        <p:txBody>
          <a:bodyPr/>
          <a:lstStyle/>
          <a:p>
            <a:r>
              <a:rPr lang="en-GB" b="1">
                <a:solidFill>
                  <a:schemeClr val="tx1"/>
                </a:solidFill>
              </a:rPr>
              <a:t>Welcome!</a:t>
            </a:r>
          </a:p>
        </p:txBody>
      </p:sp>
    </p:spTree>
    <p:extLst>
      <p:ext uri="{BB962C8B-B14F-4D97-AF65-F5344CB8AC3E}">
        <p14:creationId xmlns:p14="http://schemas.microsoft.com/office/powerpoint/2010/main" val="141861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1FE-35DB-1759-93E1-32E161C374BE}"/>
              </a:ext>
            </a:extLst>
          </p:cNvPr>
          <p:cNvSpPr>
            <a:spLocks noGrp="1"/>
          </p:cNvSpPr>
          <p:nvPr>
            <p:ph type="title"/>
          </p:nvPr>
        </p:nvSpPr>
        <p:spPr>
          <a:xfrm>
            <a:off x="838200" y="124493"/>
            <a:ext cx="10515600" cy="924511"/>
          </a:xfrm>
        </p:spPr>
        <p:txBody>
          <a:bodyPr>
            <a:normAutofit/>
          </a:bodyPr>
          <a:lstStyle/>
          <a:p>
            <a:r>
              <a:rPr lang="en-GB" i="1">
                <a:latin typeface="Segoe UI"/>
                <a:cs typeface="Segoe UI"/>
              </a:rPr>
              <a:t>… just like having a discussion ... </a:t>
            </a:r>
            <a:endParaRPr lang="en-GB" i="1"/>
          </a:p>
        </p:txBody>
      </p:sp>
      <p:sp>
        <p:nvSpPr>
          <p:cNvPr id="4" name="TextBox 3">
            <a:extLst>
              <a:ext uri="{FF2B5EF4-FFF2-40B4-BE49-F238E27FC236}">
                <a16:creationId xmlns:a16="http://schemas.microsoft.com/office/drawing/2014/main" id="{80A97E05-9D70-ECBA-C722-E1CAF6047F78}"/>
              </a:ext>
            </a:extLst>
          </p:cNvPr>
          <p:cNvSpPr txBox="1"/>
          <p:nvPr/>
        </p:nvSpPr>
        <p:spPr>
          <a:xfrm>
            <a:off x="419768" y="1275348"/>
            <a:ext cx="11499515" cy="538609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Another category that has been examined widely in study abroad literature is demographic factors. Among these are gender (e.g. </a:t>
            </a:r>
            <a:r>
              <a:rPr lang="en-US" sz="2800" dirty="0" err="1">
                <a:ea typeface="+mn-lt"/>
                <a:cs typeface="+mn-lt"/>
                <a:hlinkClick r:id="rId3"/>
              </a:rPr>
              <a:t>Terzuolo</a:t>
            </a:r>
            <a:r>
              <a:rPr lang="en-US" sz="2800" dirty="0">
                <a:ea typeface="+mn-lt"/>
                <a:cs typeface="+mn-lt"/>
                <a:hlinkClick r:id="rId3"/>
              </a:rPr>
              <a:t>, 2018</a:t>
            </a:r>
            <a:r>
              <a:rPr lang="en-US" sz="2800" dirty="0">
                <a:ea typeface="+mn-lt"/>
                <a:cs typeface="+mn-lt"/>
              </a:rPr>
              <a:t>), age (e.g., </a:t>
            </a:r>
            <a:r>
              <a:rPr lang="en-US" sz="2800" dirty="0">
                <a:ea typeface="+mn-lt"/>
                <a:cs typeface="+mn-lt"/>
                <a:hlinkClick r:id="rId4"/>
              </a:rPr>
              <a:t>Kruse et al., 2014</a:t>
            </a:r>
            <a:r>
              <a:rPr lang="en-US" sz="2800" dirty="0">
                <a:ea typeface="+mn-lt"/>
                <a:cs typeface="+mn-lt"/>
              </a:rPr>
              <a:t>), language proficiency (e.g. </a:t>
            </a:r>
            <a:r>
              <a:rPr lang="en-US" sz="2800" dirty="0" err="1">
                <a:ea typeface="+mn-lt"/>
                <a:cs typeface="+mn-lt"/>
                <a:hlinkClick r:id="rId5"/>
              </a:rPr>
              <a:t>Vande</a:t>
            </a:r>
            <a:r>
              <a:rPr lang="en-US" sz="2800" dirty="0">
                <a:ea typeface="+mn-lt"/>
                <a:cs typeface="+mn-lt"/>
                <a:hlinkClick r:id="rId5"/>
              </a:rPr>
              <a:t> Berg et al., 2009</a:t>
            </a:r>
            <a:r>
              <a:rPr lang="en-US" sz="2800" dirty="0">
                <a:ea typeface="+mn-lt"/>
                <a:cs typeface="+mn-lt"/>
              </a:rPr>
              <a:t>), and ethnicity (e.g., </a:t>
            </a:r>
            <a:r>
              <a:rPr lang="en-US" sz="2800" dirty="0">
                <a:ea typeface="+mn-lt"/>
                <a:cs typeface="+mn-lt"/>
                <a:hlinkClick r:id="rId6"/>
              </a:rPr>
              <a:t>Mahon, 2009</a:t>
            </a:r>
            <a:r>
              <a:rPr lang="en-US" sz="2800" dirty="0">
                <a:ea typeface="+mn-lt"/>
                <a:cs typeface="+mn-lt"/>
              </a:rPr>
              <a:t>). However, unlike program factors whose impact has been found to be significant across the board, the impact of demographic factors is harder to predict. For example, while several studies reported that female students made greater intercultural gains than male students (</a:t>
            </a:r>
            <a:r>
              <a:rPr lang="en-US" sz="2800" dirty="0" err="1">
                <a:ea typeface="+mn-lt"/>
                <a:cs typeface="+mn-lt"/>
                <a:hlinkClick r:id="rId3"/>
              </a:rPr>
              <a:t>Terzuolo</a:t>
            </a:r>
            <a:r>
              <a:rPr lang="en-US" sz="2800" dirty="0">
                <a:ea typeface="+mn-lt"/>
                <a:cs typeface="+mn-lt"/>
                <a:hlinkClick r:id="rId3"/>
              </a:rPr>
              <a:t>, 2018</a:t>
            </a:r>
            <a:r>
              <a:rPr lang="en-US" sz="2800" dirty="0">
                <a:ea typeface="+mn-lt"/>
                <a:cs typeface="+mn-lt"/>
              </a:rPr>
              <a:t>, </a:t>
            </a:r>
            <a:r>
              <a:rPr lang="en-US" sz="2800" dirty="0">
                <a:ea typeface="+mn-lt"/>
                <a:cs typeface="+mn-lt"/>
                <a:hlinkClick r:id="rId7"/>
              </a:rPr>
              <a:t>Tompkins et al., 2017</a:t>
            </a:r>
            <a:r>
              <a:rPr lang="en-US" sz="2800" dirty="0">
                <a:ea typeface="+mn-lt"/>
                <a:cs typeface="+mn-lt"/>
              </a:rPr>
              <a:t>), the relationship between gender and intercultural competence was not found to be significant in other studies (</a:t>
            </a:r>
            <a:r>
              <a:rPr lang="en-US" sz="2800" dirty="0">
                <a:ea typeface="+mn-lt"/>
                <a:cs typeface="+mn-lt"/>
                <a:hlinkClick r:id="rId8"/>
              </a:rPr>
              <a:t>Cui, 2016</a:t>
            </a:r>
            <a:r>
              <a:rPr lang="en-US" sz="2800" dirty="0">
                <a:ea typeface="+mn-lt"/>
                <a:cs typeface="+mn-lt"/>
              </a:rPr>
              <a:t>).</a:t>
            </a:r>
          </a:p>
          <a:p>
            <a:endParaRPr lang="en-US" sz="2800" dirty="0">
              <a:ea typeface="+mn-lt"/>
              <a:cs typeface="+mn-lt"/>
            </a:endParaRPr>
          </a:p>
          <a:p>
            <a:r>
              <a:rPr lang="en-US" dirty="0">
                <a:ea typeface="+mn-lt"/>
                <a:cs typeface="+mn-lt"/>
              </a:rPr>
              <a:t>Mu, B., </a:t>
            </a:r>
            <a:r>
              <a:rPr lang="en-US" dirty="0" err="1">
                <a:ea typeface="+mn-lt"/>
                <a:cs typeface="+mn-lt"/>
              </a:rPr>
              <a:t>Berka</a:t>
            </a:r>
            <a:r>
              <a:rPr lang="en-US" dirty="0">
                <a:ea typeface="+mn-lt"/>
                <a:cs typeface="+mn-lt"/>
              </a:rPr>
              <a:t>, S., Erickson, L. and Pérez-Ibáñez, I. 2021. Individual experiences that affect students’ development of intercultural competence in study abroad, International Journal of Intercultural Relations,  </a:t>
            </a:r>
            <a:r>
              <a:rPr lang="en-US" b="1" dirty="0">
                <a:ea typeface="+mn-lt"/>
                <a:cs typeface="+mn-lt"/>
              </a:rPr>
              <a:t>89</a:t>
            </a:r>
            <a:r>
              <a:rPr lang="en-US" dirty="0">
                <a:ea typeface="+mn-lt"/>
                <a:cs typeface="+mn-lt"/>
              </a:rPr>
              <a:t>, pp.30-41.</a:t>
            </a:r>
            <a:endParaRPr lang="en-US" dirty="0">
              <a:cs typeface="Calibri" panose="020F0502020204030204"/>
            </a:endParaRPr>
          </a:p>
        </p:txBody>
      </p:sp>
    </p:spTree>
    <p:extLst>
      <p:ext uri="{BB962C8B-B14F-4D97-AF65-F5344CB8AC3E}">
        <p14:creationId xmlns:p14="http://schemas.microsoft.com/office/powerpoint/2010/main" val="41012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Segoe UI"/>
                <a:cs typeface="Segoe UI"/>
              </a:rPr>
              <a:t>Good study practices</a:t>
            </a:r>
          </a:p>
        </p:txBody>
      </p:sp>
      <p:sp>
        <p:nvSpPr>
          <p:cNvPr id="3" name="Content Placeholder 2"/>
          <p:cNvSpPr>
            <a:spLocks noGrp="1"/>
          </p:cNvSpPr>
          <p:nvPr>
            <p:ph idx="1"/>
          </p:nvPr>
        </p:nvSpPr>
        <p:spPr>
          <a:xfrm>
            <a:off x="1024128" y="1690689"/>
            <a:ext cx="9720073" cy="4921984"/>
          </a:xfrm>
        </p:spPr>
        <p:txBody>
          <a:bodyPr vert="horz" lIns="91440" tIns="45720" rIns="91440" bIns="45720" rtlCol="0" anchor="t">
            <a:normAutofit/>
          </a:bodyPr>
          <a:lstStyle/>
          <a:p>
            <a:pPr marL="356870" indent="-356870" fontAlgn="base">
              <a:lnSpc>
                <a:spcPct val="100000"/>
              </a:lnSpc>
            </a:pPr>
            <a:r>
              <a:rPr lang="en-GB">
                <a:latin typeface="Segoe UI"/>
                <a:cs typeface="Segoe UI"/>
              </a:rPr>
              <a:t>Finding and using appropriate information</a:t>
            </a:r>
            <a:endParaRPr lang="en-US">
              <a:latin typeface="Segoe UI"/>
              <a:cs typeface="Segoe UI"/>
            </a:endParaRPr>
          </a:p>
          <a:p>
            <a:pPr marL="356870" indent="-356870" fontAlgn="base">
              <a:lnSpc>
                <a:spcPct val="100000"/>
              </a:lnSpc>
            </a:pPr>
            <a:r>
              <a:rPr lang="en-GB">
                <a:latin typeface="Segoe UI"/>
                <a:cs typeface="Segoe UI"/>
              </a:rPr>
              <a:t>Reading and note making </a:t>
            </a:r>
          </a:p>
          <a:p>
            <a:pPr marL="356870" indent="-356870" fontAlgn="base">
              <a:lnSpc>
                <a:spcPct val="100000"/>
              </a:lnSpc>
              <a:buFont typeface="Arial" panose="020B0604020202020204" pitchFamily="34" charset="0"/>
              <a:buChar char="•"/>
            </a:pPr>
            <a:r>
              <a:rPr lang="en-GB"/>
              <a:t>Thinking and analysing</a:t>
            </a:r>
          </a:p>
          <a:p>
            <a:pPr marL="356870" indent="-356870" fontAlgn="base">
              <a:lnSpc>
                <a:spcPct val="100000"/>
              </a:lnSpc>
              <a:buFont typeface="Arial" panose="020B0604020202020204" pitchFamily="34" charset="0"/>
              <a:buChar char="•"/>
            </a:pPr>
            <a:r>
              <a:rPr lang="en-GB"/>
              <a:t>Creating and writing to express your personal understanding</a:t>
            </a:r>
          </a:p>
          <a:p>
            <a:pPr marL="356870" indent="-356870" fontAlgn="base">
              <a:lnSpc>
                <a:spcPct val="100000"/>
              </a:lnSpc>
              <a:buFont typeface="Arial" panose="020B0604020202020204" pitchFamily="34" charset="0"/>
              <a:buChar char="•"/>
            </a:pPr>
            <a:r>
              <a:rPr lang="en-GB"/>
              <a:t>Citing and referencing </a:t>
            </a:r>
          </a:p>
          <a:p>
            <a:pPr marL="356870" indent="-356870" fontAlgn="base">
              <a:lnSpc>
                <a:spcPct val="100000"/>
              </a:lnSpc>
              <a:buFont typeface="Arial" panose="020B0604020202020204" pitchFamily="34" charset="0"/>
              <a:buChar char="•"/>
            </a:pPr>
            <a:r>
              <a:rPr lang="en-GB"/>
              <a:t>Working collaboratively as well as independently</a:t>
            </a:r>
          </a:p>
        </p:txBody>
      </p:sp>
    </p:spTree>
    <p:extLst>
      <p:ext uri="{BB962C8B-B14F-4D97-AF65-F5344CB8AC3E}">
        <p14:creationId xmlns:p14="http://schemas.microsoft.com/office/powerpoint/2010/main" val="37852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0845" cy="1325563"/>
          </a:xfrm>
        </p:spPr>
        <p:txBody>
          <a:bodyPr>
            <a:normAutofit/>
          </a:bodyPr>
          <a:lstStyle/>
          <a:p>
            <a:r>
              <a:rPr lang="en-GB" b="1">
                <a:latin typeface="Segoe UI"/>
                <a:cs typeface="Segoe UI"/>
              </a:rPr>
              <a:t>Academic Integrity</a:t>
            </a:r>
            <a:endParaRPr lang="en-GB" b="1"/>
          </a:p>
        </p:txBody>
      </p:sp>
      <p:sp>
        <p:nvSpPr>
          <p:cNvPr id="3" name="Content Placeholder 2"/>
          <p:cNvSpPr>
            <a:spLocks noGrp="1"/>
          </p:cNvSpPr>
          <p:nvPr>
            <p:ph idx="1"/>
          </p:nvPr>
        </p:nvSpPr>
        <p:spPr>
          <a:xfrm>
            <a:off x="897128" y="1904999"/>
            <a:ext cx="9720073" cy="4265341"/>
          </a:xfrm>
        </p:spPr>
        <p:txBody>
          <a:bodyPr vert="horz" lIns="91440" tIns="45720" rIns="91440" bIns="45720" rtlCol="0" anchor="t">
            <a:normAutofit/>
          </a:bodyPr>
          <a:lstStyle/>
          <a:p>
            <a:pPr marL="0" indent="0">
              <a:lnSpc>
                <a:spcPct val="150000"/>
              </a:lnSpc>
              <a:buNone/>
            </a:pPr>
            <a:r>
              <a:rPr lang="en-GB" dirty="0">
                <a:latin typeface="Segoe UI"/>
                <a:cs typeface="Segoe UI"/>
              </a:rPr>
              <a:t>Academic integrity is a commitment to </a:t>
            </a:r>
            <a:r>
              <a:rPr lang="en-GB" b="1" dirty="0">
                <a:latin typeface="Segoe UI"/>
                <a:cs typeface="Segoe UI"/>
              </a:rPr>
              <a:t>good study practices </a:t>
            </a:r>
            <a:r>
              <a:rPr lang="en-GB" dirty="0">
                <a:latin typeface="Segoe UI"/>
                <a:cs typeface="Segoe UI"/>
              </a:rPr>
              <a:t>and </a:t>
            </a:r>
            <a:r>
              <a:rPr lang="en-GB" b="1" dirty="0">
                <a:latin typeface="Segoe UI"/>
                <a:cs typeface="Segoe UI"/>
              </a:rPr>
              <a:t>shared values </a:t>
            </a:r>
            <a:r>
              <a:rPr lang="en-GB" dirty="0">
                <a:latin typeface="Segoe UI"/>
                <a:cs typeface="Segoe UI"/>
              </a:rPr>
              <a:t>which ensures that my work is a true expression of </a:t>
            </a:r>
            <a:r>
              <a:rPr lang="en-GB" b="1" dirty="0">
                <a:latin typeface="Segoe UI"/>
                <a:cs typeface="Segoe UI"/>
              </a:rPr>
              <a:t>my own understanding </a:t>
            </a:r>
            <a:r>
              <a:rPr lang="en-GB" dirty="0">
                <a:latin typeface="Segoe UI"/>
                <a:cs typeface="Segoe UI"/>
              </a:rPr>
              <a:t>and ideas, </a:t>
            </a:r>
            <a:r>
              <a:rPr lang="en-GB" b="1" dirty="0">
                <a:latin typeface="Segoe UI"/>
                <a:cs typeface="Segoe UI"/>
              </a:rPr>
              <a:t>giving credit to others </a:t>
            </a:r>
            <a:r>
              <a:rPr lang="en-GB" dirty="0">
                <a:latin typeface="Segoe UI"/>
                <a:cs typeface="Segoe UI"/>
              </a:rPr>
              <a:t>where their work contributes to mine.  More information: </a:t>
            </a:r>
            <a:endParaRPr lang="en-GB" dirty="0">
              <a:solidFill>
                <a:srgbClr val="FFFFFF"/>
              </a:solidFill>
              <a:latin typeface="Segoe UI"/>
              <a:cs typeface="Segoe UI"/>
            </a:endParaRPr>
          </a:p>
          <a:p>
            <a:pPr marL="0" indent="0">
              <a:lnSpc>
                <a:spcPct val="150000"/>
              </a:lnSpc>
              <a:buNone/>
            </a:pPr>
            <a:r>
              <a:rPr lang="en-US" sz="4000" b="1" dirty="0">
                <a:solidFill>
                  <a:srgbClr val="FFFFCC"/>
                </a:solidFill>
                <a:latin typeface="Segoe UI"/>
                <a:cs typeface="Segoe UI"/>
              </a:rPr>
              <a:t>https://bit.ly/3NXkBnk</a:t>
            </a:r>
            <a:endParaRPr lang="en-GB" dirty="0">
              <a:solidFill>
                <a:srgbClr val="FFFFCC"/>
              </a:solidFill>
              <a:latin typeface="Segoe UI"/>
              <a:cs typeface="Segoe UI"/>
            </a:endParaRPr>
          </a:p>
        </p:txBody>
      </p:sp>
    </p:spTree>
    <p:extLst>
      <p:ext uri="{BB962C8B-B14F-4D97-AF65-F5344CB8AC3E}">
        <p14:creationId xmlns:p14="http://schemas.microsoft.com/office/powerpoint/2010/main" val="24518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BE89-CD3F-B2F4-39D4-B8C89C717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FFBC1-BF95-CA4B-31BB-CED308E8C9A3}"/>
              </a:ext>
            </a:extLst>
          </p:cNvPr>
          <p:cNvSpPr>
            <a:spLocks noGrp="1"/>
          </p:cNvSpPr>
          <p:nvPr>
            <p:ph type="title"/>
          </p:nvPr>
        </p:nvSpPr>
        <p:spPr>
          <a:xfrm>
            <a:off x="838200" y="64774"/>
            <a:ext cx="10515600" cy="1325563"/>
          </a:xfrm>
        </p:spPr>
        <p:txBody>
          <a:bodyPr/>
          <a:lstStyle/>
          <a:p>
            <a:endParaRPr lang="en-GB" b="1"/>
          </a:p>
        </p:txBody>
      </p:sp>
      <p:pic>
        <p:nvPicPr>
          <p:cNvPr id="4" name="Picture 3">
            <a:extLst>
              <a:ext uri="{FF2B5EF4-FFF2-40B4-BE49-F238E27FC236}">
                <a16:creationId xmlns:a16="http://schemas.microsoft.com/office/drawing/2014/main" id="{F4D57AB1-4847-3815-F633-AD82C7D53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8" y="23758"/>
            <a:ext cx="12339052" cy="6896433"/>
          </a:xfrm>
          <a:prstGeom prst="rect">
            <a:avLst/>
          </a:prstGeom>
        </p:spPr>
      </p:pic>
    </p:spTree>
    <p:extLst>
      <p:ext uri="{BB962C8B-B14F-4D97-AF65-F5344CB8AC3E}">
        <p14:creationId xmlns:p14="http://schemas.microsoft.com/office/powerpoint/2010/main" val="220350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933464" cy="1185579"/>
          </a:xfrm>
        </p:spPr>
        <p:txBody>
          <a:bodyPr vert="horz" lIns="91440" tIns="45720" rIns="91440" bIns="45720" rtlCol="0" anchor="b">
            <a:normAutofit/>
          </a:bodyPr>
          <a:lstStyle/>
          <a:p>
            <a:r>
              <a:rPr lang="en-US" sz="4000" b="1" dirty="0">
                <a:solidFill>
                  <a:schemeClr val="tx1"/>
                </a:solidFill>
                <a:latin typeface="+mj-lt"/>
                <a:ea typeface="Calibri Light"/>
                <a:cs typeface="Calibri Light"/>
              </a:rPr>
              <a:t>Flying Start </a:t>
            </a:r>
            <a:br>
              <a:rPr lang="en-US" sz="3600" dirty="0">
                <a:solidFill>
                  <a:schemeClr val="tx1"/>
                </a:solidFill>
                <a:latin typeface="+mj-lt"/>
                <a:ea typeface="Calibri Light"/>
                <a:cs typeface="Calibri Light"/>
              </a:rPr>
            </a:br>
            <a:r>
              <a:rPr lang="en-US" sz="3600" dirty="0">
                <a:latin typeface="Segoe UI"/>
                <a:ea typeface="Calibri Light"/>
                <a:cs typeface="Segoe UI"/>
                <a:hlinkClick r:id="rId2"/>
              </a:rPr>
              <a:t>https://resources.library.leeds.ac.uk/flyingstart/</a:t>
            </a:r>
            <a:endParaRPr lang="en-US" sz="3600" dirty="0">
              <a:solidFill>
                <a:schemeClr val="tx1"/>
              </a:solidFill>
              <a:latin typeface="+mj-lt"/>
              <a:ea typeface="Calibri Light"/>
              <a:cs typeface="Calibri Light"/>
            </a:endParaRPr>
          </a:p>
        </p:txBody>
      </p:sp>
      <p:pic>
        <p:nvPicPr>
          <p:cNvPr id="6" name="Content Placeholder 5" descr="A qr code with black dots&#10;&#10;Description automatically generated">
            <a:extLst>
              <a:ext uri="{FF2B5EF4-FFF2-40B4-BE49-F238E27FC236}">
                <a16:creationId xmlns:a16="http://schemas.microsoft.com/office/drawing/2014/main" id="{C0190F79-0B39-61DE-D1B5-A09E2DDE32ED}"/>
              </a:ext>
            </a:extLst>
          </p:cNvPr>
          <p:cNvPicPr>
            <a:picLocks noGrp="1" noChangeAspect="1"/>
          </p:cNvPicPr>
          <p:nvPr>
            <p:ph idx="1"/>
          </p:nvPr>
        </p:nvPicPr>
        <p:blipFill>
          <a:blip r:embed="rId3"/>
          <a:stretch>
            <a:fillRect/>
          </a:stretch>
        </p:blipFill>
        <p:spPr>
          <a:xfrm>
            <a:off x="142217" y="2351897"/>
            <a:ext cx="3365190" cy="336519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81088FE-D2B7-6D7C-A3CF-D270A10DE1BC}"/>
              </a:ext>
            </a:extLst>
          </p:cNvPr>
          <p:cNvPicPr>
            <a:picLocks noChangeAspect="1"/>
          </p:cNvPicPr>
          <p:nvPr/>
        </p:nvPicPr>
        <p:blipFill rotWithShape="1">
          <a:blip r:embed="rId4"/>
          <a:srcRect l="4503" t="12554" r="1468" b="8773"/>
          <a:stretch/>
        </p:blipFill>
        <p:spPr>
          <a:xfrm>
            <a:off x="3889401" y="2116797"/>
            <a:ext cx="8307887" cy="3835389"/>
          </a:xfrm>
          <a:prstGeom prst="rect">
            <a:avLst/>
          </a:prstGeom>
        </p:spPr>
      </p:pic>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30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a:bodyPr>
          <a:lstStyle/>
          <a:p>
            <a:r>
              <a:rPr lang="en-US" b="1">
                <a:solidFill>
                  <a:schemeClr val="tx1"/>
                </a:solidFill>
                <a:latin typeface="+mj-lt"/>
                <a:ea typeface="Calibri Light"/>
                <a:cs typeface="Calibri Light"/>
              </a:rPr>
              <a:t>Academic English courses and workshops  </a:t>
            </a:r>
            <a:br>
              <a:rPr lang="en-US" sz="3600">
                <a:solidFill>
                  <a:schemeClr val="tx1"/>
                </a:solidFill>
                <a:latin typeface="+mj-lt"/>
                <a:ea typeface="Calibri Light"/>
                <a:cs typeface="Calibri Light"/>
              </a:rPr>
            </a:br>
            <a:endParaRPr lang="en-US" sz="3600">
              <a:solidFill>
                <a:srgbClr val="FFFFFF"/>
              </a:solidFill>
              <a:latin typeface="Segoe UI"/>
              <a:ea typeface="Calibri Light"/>
              <a:cs typeface="Segoe UI"/>
            </a:endParaRPr>
          </a:p>
        </p:txBody>
      </p:sp>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067053"/>
            <a:ext cx="11104138" cy="4519570"/>
          </a:xfrm>
        </p:spPr>
        <p:txBody>
          <a:bodyPr vert="horz" lIns="91440" tIns="45720" rIns="91440" bIns="45720" rtlCol="0" anchor="t">
            <a:noAutofit/>
          </a:bodyPr>
          <a:lstStyle/>
          <a:p>
            <a:pPr marL="0" indent="0">
              <a:lnSpc>
                <a:spcPct val="100000"/>
              </a:lnSpc>
              <a:buNone/>
            </a:pPr>
            <a:r>
              <a:rPr lang="en-US" sz="2400" dirty="0">
                <a:solidFill>
                  <a:srgbClr val="212529"/>
                </a:solidFill>
                <a:latin typeface="Segoe UI"/>
                <a:cs typeface="Segoe UI"/>
              </a:rPr>
              <a:t>The Language Centre provides opportunities for students to become more confident in using academic language in their discipline.  Your School may offer these workshops and academic English support specific to your area of study.</a:t>
            </a:r>
          </a:p>
          <a:p>
            <a:pPr marL="971550" lvl="1" indent="-285750">
              <a:lnSpc>
                <a:spcPct val="120000"/>
              </a:lnSpc>
              <a:buFont typeface="Courier New"/>
              <a:buChar char="o"/>
            </a:pPr>
            <a:r>
              <a:rPr lang="en-US" dirty="0">
                <a:solidFill>
                  <a:srgbClr val="212529"/>
                </a:solidFill>
                <a:latin typeface="Segoe UI"/>
                <a:cs typeface="Segoe UI"/>
              </a:rPr>
              <a:t>Weekly classes</a:t>
            </a:r>
          </a:p>
          <a:p>
            <a:pPr marL="971550" lvl="1" indent="-285750">
              <a:lnSpc>
                <a:spcPct val="120000"/>
              </a:lnSpc>
              <a:buFont typeface="Courier New"/>
              <a:buChar char="o"/>
            </a:pPr>
            <a:r>
              <a:rPr lang="en-US" dirty="0">
                <a:solidFill>
                  <a:srgbClr val="212529"/>
                </a:solidFill>
                <a:latin typeface="Segoe UI"/>
                <a:cs typeface="Segoe UI"/>
              </a:rPr>
              <a:t>1:1 and/or small group consultations</a:t>
            </a:r>
          </a:p>
          <a:p>
            <a:pPr marL="971550" lvl="1" indent="-285750">
              <a:lnSpc>
                <a:spcPct val="120000"/>
              </a:lnSpc>
              <a:buFont typeface="Courier New"/>
              <a:buChar char="o"/>
            </a:pPr>
            <a:r>
              <a:rPr lang="en-US" dirty="0">
                <a:solidFill>
                  <a:srgbClr val="212529"/>
                </a:solidFill>
                <a:latin typeface="Segoe UI"/>
                <a:cs typeface="Segoe UI"/>
              </a:rPr>
              <a:t>Online resources for modules</a:t>
            </a:r>
          </a:p>
          <a:p>
            <a:pPr lvl="1" indent="0">
              <a:lnSpc>
                <a:spcPct val="120000"/>
              </a:lnSpc>
              <a:buNone/>
            </a:pPr>
            <a:endParaRPr lang="en-US" dirty="0">
              <a:solidFill>
                <a:srgbClr val="212529"/>
              </a:solidFill>
              <a:latin typeface="Segoe UI"/>
              <a:cs typeface="Segoe UI"/>
            </a:endParaRPr>
          </a:p>
          <a:p>
            <a:pPr indent="0">
              <a:lnSpc>
                <a:spcPct val="120000"/>
              </a:lnSpc>
              <a:buNone/>
            </a:pPr>
            <a:r>
              <a:rPr lang="en-US" sz="2400" b="1" dirty="0">
                <a:solidFill>
                  <a:srgbClr val="910000"/>
                </a:solidFill>
                <a:latin typeface="Segoe UI"/>
                <a:cs typeface="Segoe UI"/>
                <a:hlinkClick r:id="rId3"/>
              </a:rPr>
              <a:t>Find out about workshops and learning opportunities you can access from your School</a:t>
            </a:r>
            <a:endParaRPr lang="en-US" sz="2400" dirty="0">
              <a:latin typeface="Segoe UI"/>
              <a:cs typeface="Segoe UI"/>
            </a:endParaRPr>
          </a:p>
          <a:p>
            <a:pPr marL="0" indent="0">
              <a:lnSpc>
                <a:spcPct val="100000"/>
              </a:lnSpc>
              <a:buNone/>
            </a:pPr>
            <a:endParaRPr lang="en-US" dirty="0">
              <a:solidFill>
                <a:srgbClr val="FFFFFF"/>
              </a:solidFill>
            </a:endParaRPr>
          </a:p>
          <a:p>
            <a:pPr marL="0" indent="0">
              <a:lnSpc>
                <a:spcPct val="100000"/>
              </a:lnSpc>
              <a:buNone/>
            </a:pPr>
            <a:endParaRPr lang="en-US" sz="2400" dirty="0">
              <a:solidFill>
                <a:srgbClr val="212529"/>
              </a:solidFill>
              <a:latin typeface="Segoe UI"/>
              <a:cs typeface="Segoe UI"/>
            </a:endParaRPr>
          </a:p>
          <a:p>
            <a:pPr marL="0" indent="0">
              <a:lnSpc>
                <a:spcPct val="100000"/>
              </a:lnSpc>
              <a:buNone/>
            </a:pPr>
            <a:endParaRPr lang="en-US" sz="2400" dirty="0">
              <a:solidFill>
                <a:srgbClr val="212529"/>
              </a:solidFill>
            </a:endParaRPr>
          </a:p>
          <a:p>
            <a:pPr marL="0" indent="0">
              <a:lnSpc>
                <a:spcPct val="100000"/>
              </a:lnSpc>
              <a:buNone/>
            </a:pPr>
            <a:endParaRPr lang="en-US" sz="2400" dirty="0">
              <a:solidFill>
                <a:srgbClr val="212529"/>
              </a:solidFill>
              <a:latin typeface="Segoe UI"/>
              <a:cs typeface="Segoe UI"/>
            </a:endParaRPr>
          </a:p>
        </p:txBody>
      </p:sp>
    </p:spTree>
    <p:extLst>
      <p:ext uri="{BB962C8B-B14F-4D97-AF65-F5344CB8AC3E}">
        <p14:creationId xmlns:p14="http://schemas.microsoft.com/office/powerpoint/2010/main" val="229483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497973" y="393380"/>
            <a:ext cx="10847200" cy="1660031"/>
          </a:xfrm>
        </p:spPr>
        <p:txBody>
          <a:bodyPr vert="horz" lIns="91440" tIns="45720" rIns="91440" bIns="45720" rtlCol="0" anchor="b">
            <a:normAutofit/>
          </a:bodyPr>
          <a:lstStyle/>
          <a:p>
            <a:r>
              <a:rPr lang="en-US" b="1">
                <a:solidFill>
                  <a:schemeClr val="tx1"/>
                </a:solidFill>
                <a:latin typeface="+mj-lt"/>
                <a:ea typeface="Calibri Light"/>
                <a:cs typeface="Calibri Light"/>
              </a:rPr>
              <a:t>Language Zone  </a:t>
            </a:r>
            <a:br>
              <a:rPr lang="en-US" sz="3600">
                <a:solidFill>
                  <a:schemeClr val="tx1"/>
                </a:solidFill>
                <a:latin typeface="+mj-lt"/>
                <a:ea typeface="Calibri Light"/>
                <a:cs typeface="Calibri Light"/>
              </a:rPr>
            </a:br>
            <a:endParaRPr lang="en-US" sz="3600">
              <a:solidFill>
                <a:srgbClr val="FFFFFF"/>
              </a:solidFill>
              <a:latin typeface="Segoe UI"/>
              <a:ea typeface="Calibri Light"/>
              <a:cs typeface="Segoe UI"/>
            </a:endParaRPr>
          </a:p>
        </p:txBody>
      </p:sp>
      <p:sp>
        <p:nvSpPr>
          <p:cNvPr id="17" name="Freeform: Shape 16">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501732" y="2340223"/>
            <a:ext cx="3627912" cy="4519570"/>
          </a:xfrm>
        </p:spPr>
        <p:txBody>
          <a:bodyPr vert="horz" lIns="91440" tIns="45720" rIns="91440" bIns="45720" rtlCol="0" anchor="t">
            <a:normAutofit/>
          </a:bodyPr>
          <a:lstStyle/>
          <a:p>
            <a:pPr marL="0" indent="0">
              <a:lnSpc>
                <a:spcPct val="100000"/>
              </a:lnSpc>
              <a:buNone/>
            </a:pPr>
            <a:r>
              <a:rPr lang="en-US" sz="2400">
                <a:solidFill>
                  <a:schemeClr val="tx1"/>
                </a:solidFill>
                <a:latin typeface="Segoe UI"/>
                <a:cs typeface="Segoe UI"/>
              </a:rPr>
              <a:t>A dedicated space and resource </a:t>
            </a:r>
            <a:r>
              <a:rPr lang="en-US" sz="2400" err="1">
                <a:solidFill>
                  <a:schemeClr val="tx1"/>
                </a:solidFill>
                <a:latin typeface="Segoe UI"/>
                <a:cs typeface="Segoe UI"/>
              </a:rPr>
              <a:t>centre</a:t>
            </a:r>
            <a:r>
              <a:rPr lang="en-US" sz="2400">
                <a:solidFill>
                  <a:schemeClr val="tx1"/>
                </a:solidFill>
                <a:latin typeface="Segoe UI"/>
                <a:cs typeface="Segoe UI"/>
              </a:rPr>
              <a:t> for language learning.</a:t>
            </a:r>
            <a:endParaRPr lang="en-US">
              <a:solidFill>
                <a:schemeClr val="tx1"/>
              </a:solidFill>
              <a:latin typeface="Segoe UI"/>
              <a:cs typeface="Segoe UI"/>
            </a:endParaRPr>
          </a:p>
          <a:p>
            <a:pPr marL="0" indent="0">
              <a:lnSpc>
                <a:spcPct val="100000"/>
              </a:lnSpc>
              <a:buNone/>
            </a:pPr>
            <a:r>
              <a:rPr lang="en-US" sz="2400" b="1">
                <a:solidFill>
                  <a:srgbClr val="212529"/>
                </a:solidFill>
                <a:latin typeface="Segoe UI"/>
                <a:cs typeface="Segoe UI"/>
              </a:rPr>
              <a:t>Workshops </a:t>
            </a:r>
            <a:endParaRPr lang="en-US" b="1">
              <a:solidFill>
                <a:srgbClr val="FFFFFF"/>
              </a:solidFill>
            </a:endParaRPr>
          </a:p>
          <a:p>
            <a:pPr marL="0" indent="0">
              <a:lnSpc>
                <a:spcPct val="100000"/>
              </a:lnSpc>
              <a:buNone/>
            </a:pPr>
            <a:r>
              <a:rPr lang="en-US" sz="2400" b="1">
                <a:solidFill>
                  <a:srgbClr val="212529"/>
                </a:solidFill>
                <a:latin typeface="Segoe UI"/>
                <a:cs typeface="Segoe UI"/>
              </a:rPr>
              <a:t>Activities </a:t>
            </a:r>
            <a:endParaRPr lang="en-US" b="1">
              <a:solidFill>
                <a:srgbClr val="FFFFFF"/>
              </a:solidFill>
            </a:endParaRPr>
          </a:p>
          <a:p>
            <a:pPr marL="0" indent="0">
              <a:lnSpc>
                <a:spcPct val="100000"/>
              </a:lnSpc>
              <a:buNone/>
            </a:pPr>
            <a:r>
              <a:rPr lang="en-US" sz="2400" b="1">
                <a:solidFill>
                  <a:srgbClr val="212529"/>
                </a:solidFill>
                <a:latin typeface="Segoe UI"/>
                <a:cs typeface="Segoe UI"/>
              </a:rPr>
              <a:t>And many more....</a:t>
            </a:r>
          </a:p>
          <a:p>
            <a:pPr marL="0" indent="0">
              <a:lnSpc>
                <a:spcPct val="100000"/>
              </a:lnSpc>
              <a:buNone/>
            </a:pPr>
            <a:endParaRPr lang="en-US" sz="2400">
              <a:solidFill>
                <a:srgbClr val="212529"/>
              </a:solidFill>
              <a:latin typeface="Segoe UI"/>
              <a:cs typeface="Segoe UI"/>
            </a:endParaRPr>
          </a:p>
          <a:p>
            <a:pPr marL="0" indent="0">
              <a:lnSpc>
                <a:spcPct val="100000"/>
              </a:lnSpc>
              <a:buNone/>
            </a:pPr>
            <a:r>
              <a:rPr lang="en-US" sz="2400">
                <a:solidFill>
                  <a:srgbClr val="212529"/>
                </a:solidFill>
                <a:latin typeface="Segoe UI"/>
                <a:cs typeface="Segoe UI"/>
                <a:hlinkClick r:id="rId3"/>
              </a:rPr>
              <a:t>Language Zone | University of Leeds</a:t>
            </a:r>
            <a:endParaRPr lang="en-US"/>
          </a:p>
          <a:p>
            <a:pPr marL="0" indent="0">
              <a:lnSpc>
                <a:spcPct val="100000"/>
              </a:lnSpc>
              <a:buNone/>
            </a:pPr>
            <a:endParaRPr lang="en-US" sz="2400">
              <a:solidFill>
                <a:srgbClr val="212529"/>
              </a:solidFill>
              <a:latin typeface="Segoe UI"/>
              <a:cs typeface="Segoe UI"/>
            </a:endParaRPr>
          </a:p>
        </p:txBody>
      </p:sp>
      <p:pic>
        <p:nvPicPr>
          <p:cNvPr id="4" name="Picture 3" descr="Two people smile and look at books near a bookshelf in the Language Zone">
            <a:extLst>
              <a:ext uri="{FF2B5EF4-FFF2-40B4-BE49-F238E27FC236}">
                <a16:creationId xmlns:a16="http://schemas.microsoft.com/office/drawing/2014/main" id="{B5BC8294-E05D-EFFE-E2A5-D91CDF1ABBA7}"/>
              </a:ext>
            </a:extLst>
          </p:cNvPr>
          <p:cNvPicPr>
            <a:picLocks noChangeAspect="1"/>
          </p:cNvPicPr>
          <p:nvPr/>
        </p:nvPicPr>
        <p:blipFill>
          <a:blip r:embed="rId4"/>
          <a:stretch>
            <a:fillRect/>
          </a:stretch>
        </p:blipFill>
        <p:spPr>
          <a:xfrm>
            <a:off x="4645232" y="2337460"/>
            <a:ext cx="7117277" cy="3558638"/>
          </a:xfrm>
          <a:prstGeom prst="rect">
            <a:avLst/>
          </a:prstGeom>
        </p:spPr>
      </p:pic>
    </p:spTree>
    <p:extLst>
      <p:ext uri="{BB962C8B-B14F-4D97-AF65-F5344CB8AC3E}">
        <p14:creationId xmlns:p14="http://schemas.microsoft.com/office/powerpoint/2010/main" val="46065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61800" y="762001"/>
            <a:ext cx="5334197" cy="5791411"/>
          </a:xfrm>
        </p:spPr>
        <p:txBody>
          <a:bodyPr vert="horz" lIns="91440" tIns="45720" rIns="91440" bIns="45720" rtlCol="0" anchor="ctr">
            <a:normAutofit fontScale="90000"/>
          </a:bodyPr>
          <a:lstStyle/>
          <a:p>
            <a:r>
              <a:rPr lang="en-US" sz="4000" dirty="0">
                <a:solidFill>
                  <a:schemeClr val="tx1"/>
                </a:solidFill>
                <a:latin typeface="Calibri Light"/>
                <a:ea typeface="Calibri Light"/>
                <a:cs typeface="Calibri Light"/>
              </a:rPr>
              <a:t>Research show that it is important to</a:t>
            </a:r>
            <a:r>
              <a:rPr lang="en-US" sz="4000" b="1" dirty="0">
                <a:solidFill>
                  <a:schemeClr val="tx1"/>
                </a:solidFill>
                <a:latin typeface="Calibri Light"/>
                <a:ea typeface="Calibri Light"/>
                <a:cs typeface="Calibri Light"/>
              </a:rPr>
              <a:t> use English in social contexts.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dirty="0">
                <a:solidFill>
                  <a:schemeClr val="tx1"/>
                </a:solidFill>
                <a:latin typeface="Calibri Light"/>
                <a:ea typeface="Calibri Light"/>
                <a:cs typeface="Calibri Light"/>
              </a:rPr>
              <a:t>This is because </a:t>
            </a:r>
            <a:r>
              <a:rPr lang="en-US" sz="4000" b="1" u="sng" dirty="0" err="1">
                <a:solidFill>
                  <a:schemeClr val="tx1"/>
                </a:solidFill>
                <a:latin typeface="Calibri Light"/>
                <a:ea typeface="Calibri Light"/>
                <a:cs typeface="Calibri Light"/>
              </a:rPr>
              <a:t>practising</a:t>
            </a:r>
            <a:r>
              <a:rPr lang="en-US" sz="4000" b="1" u="sng" dirty="0">
                <a:solidFill>
                  <a:schemeClr val="tx1"/>
                </a:solidFill>
                <a:latin typeface="Calibri Light"/>
                <a:ea typeface="Calibri Light"/>
                <a:cs typeface="Calibri Light"/>
              </a:rPr>
              <a:t> English socially can have positive impacts on using English in an academic context. </a:t>
            </a:r>
            <a:r>
              <a:rPr lang="en-US" sz="4000" b="1" dirty="0">
                <a:solidFill>
                  <a:schemeClr val="tx1"/>
                </a:solidFill>
                <a:latin typeface="Calibri Light"/>
                <a:ea typeface="Calibri Light"/>
                <a:cs typeface="Calibri Light"/>
              </a:rPr>
              <a:t> </a:t>
            </a:r>
            <a:br>
              <a:rPr lang="en-US" sz="4000" b="1" dirty="0">
                <a:latin typeface="Calibri Light"/>
                <a:ea typeface="Calibri Light"/>
                <a:cs typeface="Calibri Light"/>
              </a:rPr>
            </a:br>
            <a:br>
              <a:rPr lang="en-US" sz="4000" b="1" dirty="0">
                <a:latin typeface="Calibri Light"/>
                <a:ea typeface="Calibri Light"/>
                <a:cs typeface="Calibri Light"/>
              </a:rPr>
            </a:br>
            <a:r>
              <a:rPr lang="en-US" sz="4000" b="1" dirty="0">
                <a:solidFill>
                  <a:schemeClr val="tx1"/>
                </a:solidFill>
                <a:latin typeface="Calibri Light"/>
                <a:ea typeface="Calibri Light"/>
                <a:cs typeface="Calibri Light"/>
              </a:rPr>
              <a:t>Get involved! </a:t>
            </a:r>
            <a:br>
              <a:rPr lang="en-US" sz="4000" b="1" dirty="0">
                <a:latin typeface="Calibri Light"/>
                <a:ea typeface="Calibri Light"/>
                <a:cs typeface="Calibri Light"/>
              </a:rPr>
            </a:br>
            <a:endParaRPr lang="en-US" sz="4000" b="1">
              <a:solidFill>
                <a:schemeClr val="tx1"/>
              </a:solidFill>
              <a:latin typeface="Calibri Light"/>
              <a:ea typeface="Calibri Light"/>
              <a:cs typeface="Calibri Light"/>
            </a:endParaRPr>
          </a:p>
        </p:txBody>
      </p:sp>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endParaRPr lang="en-US" sz="2000"/>
          </a:p>
          <a:p>
            <a:pPr marL="0" indent="0">
              <a:buNone/>
            </a:pPr>
            <a:endParaRPr lang="en-US" sz="2000">
              <a:latin typeface="Segoe UI"/>
              <a:cs typeface="Segoe UI"/>
            </a:endParaRPr>
          </a:p>
        </p:txBody>
      </p:sp>
      <p:pic>
        <p:nvPicPr>
          <p:cNvPr id="5" name="Picture 4" descr="International Orientation">
            <a:extLst>
              <a:ext uri="{FF2B5EF4-FFF2-40B4-BE49-F238E27FC236}">
                <a16:creationId xmlns:a16="http://schemas.microsoft.com/office/drawing/2014/main" id="{FA21E59A-F1AB-398C-C135-E6381EBC52CF}"/>
              </a:ext>
            </a:extLst>
          </p:cNvPr>
          <p:cNvPicPr>
            <a:picLocks noChangeAspect="1"/>
          </p:cNvPicPr>
          <p:nvPr/>
        </p:nvPicPr>
        <p:blipFill>
          <a:blip r:embed="rId3"/>
          <a:srcRect l="15593" r="28687"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2307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6A7C4C-0312-4BCD-A4B9-3AC6F28E162A}"/>
              </a:ext>
            </a:extLst>
          </p:cNvPr>
          <p:cNvSpPr>
            <a:spLocks noGrp="1"/>
          </p:cNvSpPr>
          <p:nvPr>
            <p:ph type="title"/>
          </p:nvPr>
        </p:nvSpPr>
        <p:spPr>
          <a:xfrm>
            <a:off x="7910285" y="919521"/>
            <a:ext cx="3908630" cy="1626099"/>
          </a:xfrm>
        </p:spPr>
        <p:txBody>
          <a:bodyPr vert="horz" lIns="91440" tIns="45720" rIns="91440" bIns="45720" rtlCol="0" anchor="b">
            <a:normAutofit/>
          </a:bodyPr>
          <a:lstStyle/>
          <a:p>
            <a:pPr algn="ctr"/>
            <a:r>
              <a:rPr lang="en-US" sz="3200">
                <a:solidFill>
                  <a:srgbClr val="000000"/>
                </a:solidFill>
                <a:latin typeface="Calibri"/>
                <a:ea typeface="Calibri"/>
                <a:cs typeface="Calibri"/>
              </a:rPr>
              <a:t>Scan the QR code </a:t>
            </a:r>
            <a:br>
              <a:rPr lang="en-US" sz="3200">
                <a:latin typeface="Calibri"/>
                <a:ea typeface="Calibri"/>
                <a:cs typeface="Calibri"/>
              </a:rPr>
            </a:br>
            <a:r>
              <a:rPr lang="en-US" sz="3200">
                <a:solidFill>
                  <a:srgbClr val="000000"/>
                </a:solidFill>
                <a:latin typeface="Calibri"/>
                <a:ea typeface="Calibri"/>
                <a:cs typeface="Calibri"/>
              </a:rPr>
              <a:t>to register</a:t>
            </a:r>
            <a:endParaRPr lang="en-US" sz="3200"/>
          </a:p>
        </p:txBody>
      </p:sp>
      <p:pic>
        <p:nvPicPr>
          <p:cNvPr id="6" name="Picture 5" descr="A group of people walking on a sidewalk&#10;&#10;Description automatically generated">
            <a:extLst>
              <a:ext uri="{FF2B5EF4-FFF2-40B4-BE49-F238E27FC236}">
                <a16:creationId xmlns:a16="http://schemas.microsoft.com/office/drawing/2014/main" id="{E4C110F0-D20D-A230-1748-5F7A33FAF736}"/>
              </a:ext>
            </a:extLst>
          </p:cNvPr>
          <p:cNvPicPr>
            <a:picLocks noChangeAspect="1"/>
          </p:cNvPicPr>
          <p:nvPr/>
        </p:nvPicPr>
        <p:blipFill>
          <a:blip r:embed="rId3"/>
          <a:stretch>
            <a:fillRect/>
          </a:stretch>
        </p:blipFill>
        <p:spPr>
          <a:xfrm>
            <a:off x="391271" y="914571"/>
            <a:ext cx="7726145" cy="5027487"/>
          </a:xfrm>
          <a:prstGeom prst="rect">
            <a:avLst/>
          </a:prstGeom>
        </p:spPr>
      </p:pic>
      <p:sp>
        <p:nvSpPr>
          <p:cNvPr id="3" name="Content Placeholder 2">
            <a:extLst>
              <a:ext uri="{FF2B5EF4-FFF2-40B4-BE49-F238E27FC236}">
                <a16:creationId xmlns:a16="http://schemas.microsoft.com/office/drawing/2014/main" id="{3200C4AC-EC36-10FF-EB4C-055194119804}"/>
              </a:ext>
            </a:extLst>
          </p:cNvPr>
          <p:cNvSpPr>
            <a:spLocks noGrp="1"/>
          </p:cNvSpPr>
          <p:nvPr>
            <p:ph idx="1"/>
          </p:nvPr>
        </p:nvSpPr>
        <p:spPr>
          <a:xfrm>
            <a:off x="7910285" y="2533476"/>
            <a:ext cx="3443514" cy="3447832"/>
          </a:xfrm>
        </p:spPr>
        <p:txBody>
          <a:bodyPr vert="horz" lIns="91440" tIns="45720" rIns="91440" bIns="45720" rtlCol="0" anchor="t">
            <a:normAutofit/>
          </a:bodyPr>
          <a:lstStyle/>
          <a:p>
            <a:pPr marL="0" indent="0">
              <a:buNone/>
            </a:pPr>
            <a:endParaRPr lang="en-US" sz="2000">
              <a:latin typeface="Segoe UI"/>
              <a:cs typeface="Segoe UI"/>
            </a:endParaRPr>
          </a:p>
          <a:p>
            <a:pPr marL="0" indent="0">
              <a:buNone/>
            </a:pPr>
            <a:endParaRPr lang="en-US" sz="2000">
              <a:latin typeface="Segoe UI"/>
              <a:cs typeface="Segoe UI"/>
            </a:endParaRPr>
          </a:p>
          <a:p>
            <a:pPr marL="0" indent="0">
              <a:buNone/>
            </a:pPr>
            <a:endParaRPr lang="en-US" sz="2000">
              <a:latin typeface="Segoe UI"/>
              <a:cs typeface="Segoe UI"/>
            </a:endParaRPr>
          </a:p>
        </p:txBody>
      </p:sp>
      <p:grpSp>
        <p:nvGrpSpPr>
          <p:cNvPr id="22" name="Group 2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3" name="Rectangle 2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qr code with black dots&#10;&#10;Description automatically generated">
            <a:extLst>
              <a:ext uri="{FF2B5EF4-FFF2-40B4-BE49-F238E27FC236}">
                <a16:creationId xmlns:a16="http://schemas.microsoft.com/office/drawing/2014/main" id="{9514FA5B-B324-EA1A-E291-98A20330127D}"/>
              </a:ext>
            </a:extLst>
          </p:cNvPr>
          <p:cNvPicPr>
            <a:picLocks noChangeAspect="1"/>
          </p:cNvPicPr>
          <p:nvPr/>
        </p:nvPicPr>
        <p:blipFill>
          <a:blip r:embed="rId4"/>
          <a:stretch>
            <a:fillRect/>
          </a:stretch>
        </p:blipFill>
        <p:spPr>
          <a:xfrm>
            <a:off x="8413544" y="2748023"/>
            <a:ext cx="2935432" cy="3014601"/>
          </a:xfrm>
          <a:prstGeom prst="rect">
            <a:avLst/>
          </a:prstGeom>
        </p:spPr>
      </p:pic>
    </p:spTree>
    <p:extLst>
      <p:ext uri="{BB962C8B-B14F-4D97-AF65-F5344CB8AC3E}">
        <p14:creationId xmlns:p14="http://schemas.microsoft.com/office/powerpoint/2010/main" val="343156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8F6522-BF8B-E660-4CA7-524CC3144E09}"/>
              </a:ext>
            </a:extLst>
          </p:cNvPr>
          <p:cNvSpPr>
            <a:spLocks noGrp="1"/>
          </p:cNvSpPr>
          <p:nvPr>
            <p:ph type="title"/>
          </p:nvPr>
        </p:nvSpPr>
        <p:spPr>
          <a:xfrm>
            <a:off x="2555631" y="1441938"/>
            <a:ext cx="7080738" cy="4561820"/>
          </a:xfrm>
        </p:spPr>
        <p:txBody>
          <a:bodyPr vert="horz" lIns="91440" tIns="45720" rIns="91440" bIns="45720" rtlCol="0" anchor="ctr">
            <a:normAutofit/>
          </a:bodyPr>
          <a:lstStyle/>
          <a:p>
            <a:pPr algn="ctr"/>
            <a:r>
              <a:rPr lang="en-US" sz="2800" dirty="0">
                <a:solidFill>
                  <a:schemeClr val="bg1">
                    <a:lumMod val="95000"/>
                    <a:lumOff val="5000"/>
                  </a:schemeClr>
                </a:solidFill>
                <a:latin typeface="+mj-lt"/>
                <a:cs typeface="+mj-cs"/>
              </a:rPr>
              <a:t>Useful sites for information </a:t>
            </a:r>
            <a:br>
              <a:rPr lang="en-US" sz="2400" dirty="0">
                <a:latin typeface="+mj-lt"/>
                <a:cs typeface="+mj-cs"/>
              </a:rPr>
            </a:br>
            <a:br>
              <a:rPr lang="en-US" sz="2400" dirty="0">
                <a:latin typeface="+mj-lt"/>
                <a:cs typeface="+mj-cs"/>
              </a:rPr>
            </a:br>
            <a:r>
              <a:rPr lang="en-US" sz="2800" b="1" dirty="0">
                <a:solidFill>
                  <a:schemeClr val="bg1">
                    <a:lumMod val="95000"/>
                    <a:lumOff val="5000"/>
                  </a:schemeClr>
                </a:solidFill>
                <a:latin typeface="+mj-lt"/>
                <a:cs typeface="+mj-cs"/>
              </a:rPr>
              <a:t>Student Information Service </a:t>
            </a:r>
            <a:br>
              <a:rPr lang="en-US" sz="2800" dirty="0">
                <a:latin typeface="+mj-lt"/>
                <a:cs typeface="+mj-cs"/>
              </a:rPr>
            </a:br>
            <a:r>
              <a:rPr lang="en-US" sz="2800" dirty="0">
                <a:solidFill>
                  <a:schemeClr val="accent1">
                    <a:lumMod val="76000"/>
                  </a:schemeClr>
                </a:solidFill>
                <a:latin typeface="+mj-lt"/>
                <a:cs typeface="+mj-cs"/>
                <a:hlinkClick r:id="rId3">
                  <a:extLst>
                    <a:ext uri="{A12FA001-AC4F-418D-AE19-62706E023703}">
                      <ahyp:hlinkClr xmlns:ahyp="http://schemas.microsoft.com/office/drawing/2018/hyperlinkcolor" val="tx"/>
                    </a:ext>
                  </a:extLst>
                </a:hlinkClick>
              </a:rPr>
              <a:t>https://students.leeds.ac.uk/askingforhelp</a:t>
            </a:r>
            <a:r>
              <a:rPr lang="en-US" sz="2800" dirty="0">
                <a:solidFill>
                  <a:schemeClr val="bg1">
                    <a:lumMod val="95000"/>
                    <a:lumOff val="5000"/>
                  </a:schemeClr>
                </a:solidFill>
                <a:latin typeface="+mj-lt"/>
                <a:cs typeface="+mj-cs"/>
              </a:rPr>
              <a:t> </a:t>
            </a:r>
            <a:br>
              <a:rPr lang="en-US" sz="2800" dirty="0">
                <a:latin typeface="+mj-lt"/>
                <a:cs typeface="+mj-cs"/>
              </a:rPr>
            </a:br>
            <a:br>
              <a:rPr lang="en-US" sz="2800" dirty="0">
                <a:latin typeface="+mj-lt"/>
                <a:cs typeface="+mj-cs"/>
              </a:rPr>
            </a:br>
            <a:br>
              <a:rPr lang="en-US" sz="2800" dirty="0">
                <a:latin typeface="+mj-lt"/>
                <a:cs typeface="+mj-cs"/>
              </a:rPr>
            </a:br>
            <a:r>
              <a:rPr lang="en-US" sz="2800" b="1" dirty="0">
                <a:solidFill>
                  <a:schemeClr val="bg1">
                    <a:lumMod val="95000"/>
                    <a:lumOff val="5000"/>
                  </a:schemeClr>
                </a:solidFill>
                <a:latin typeface="+mj-lt"/>
                <a:cs typeface="+mj-cs"/>
              </a:rPr>
              <a:t>International Orientation </a:t>
            </a:r>
            <a:r>
              <a:rPr lang="en-US" sz="2800" b="1" dirty="0" err="1">
                <a:solidFill>
                  <a:schemeClr val="bg1">
                    <a:lumMod val="95000"/>
                    <a:lumOff val="5000"/>
                  </a:schemeClr>
                </a:solidFill>
                <a:latin typeface="+mj-lt"/>
                <a:cs typeface="+mj-cs"/>
              </a:rPr>
              <a:t>programme</a:t>
            </a:r>
            <a:r>
              <a:rPr lang="en-US" sz="2800" b="1" dirty="0">
                <a:solidFill>
                  <a:schemeClr val="bg1">
                    <a:lumMod val="95000"/>
                    <a:lumOff val="5000"/>
                  </a:schemeClr>
                </a:solidFill>
                <a:latin typeface="+mj-lt"/>
                <a:cs typeface="+mj-cs"/>
              </a:rPr>
              <a:t> </a:t>
            </a:r>
            <a:br>
              <a:rPr lang="en-US" sz="2800" b="1" dirty="0">
                <a:latin typeface="+mj-lt"/>
                <a:cs typeface="+mj-cs"/>
              </a:rPr>
            </a:br>
            <a:r>
              <a:rPr lang="en-US" sz="2800" dirty="0">
                <a:solidFill>
                  <a:schemeClr val="accent1">
                    <a:lumMod val="76000"/>
                  </a:schemeClr>
                </a:solidFill>
                <a:latin typeface="+mj-lt"/>
                <a:cs typeface="+mj-cs"/>
                <a:hlinkClick r:id="rId4">
                  <a:extLst>
                    <a:ext uri="{A12FA001-AC4F-418D-AE19-62706E023703}">
                      <ahyp:hlinkClr xmlns:ahyp="http://schemas.microsoft.com/office/drawing/2018/hyperlinkcolor" val="tx"/>
                    </a:ext>
                  </a:extLst>
                </a:hlinkClick>
              </a:rPr>
              <a:t>https://students.leeds.ac.uk/orientation</a:t>
            </a:r>
            <a:br>
              <a:rPr lang="en-US" sz="2800" dirty="0">
                <a:solidFill>
                  <a:schemeClr val="accent1">
                    <a:lumMod val="76000"/>
                  </a:schemeClr>
                </a:solidFill>
                <a:latin typeface="+mj-lt"/>
                <a:cs typeface="+mj-cs"/>
              </a:rPr>
            </a:br>
            <a:endParaRPr lang="en-US" sz="2800" b="1" dirty="0">
              <a:solidFill>
                <a:schemeClr val="bg1">
                  <a:lumMod val="95000"/>
                  <a:lumOff val="5000"/>
                </a:schemeClr>
              </a:solidFill>
              <a:latin typeface="+mj-lt"/>
              <a:ea typeface="Calibri Light"/>
              <a:cs typeface="Calibri Light"/>
            </a:endParaRPr>
          </a:p>
          <a:p>
            <a:pPr marL="457200" indent="-457200" algn="ctr"/>
            <a:r>
              <a:rPr lang="en-US" sz="2400" dirty="0">
                <a:solidFill>
                  <a:schemeClr val="bg1">
                    <a:lumMod val="95000"/>
                    <a:lumOff val="5000"/>
                  </a:schemeClr>
                </a:solidFill>
                <a:latin typeface="+mj-lt"/>
                <a:cs typeface="+mj-cs"/>
              </a:rPr>
              <a:t>Upcoming talks, sessions and events </a:t>
            </a:r>
            <a:endParaRPr lang="en-US" sz="2400" dirty="0">
              <a:solidFill>
                <a:schemeClr val="bg1">
                  <a:lumMod val="95000"/>
                  <a:lumOff val="5000"/>
                </a:schemeClr>
              </a:solidFill>
              <a:latin typeface="+mj-lt"/>
              <a:ea typeface="Calibri Light"/>
              <a:cs typeface="Calibri Light"/>
            </a:endParaRPr>
          </a:p>
          <a:p>
            <a:pPr marL="457200" indent="-457200" algn="ctr"/>
            <a:r>
              <a:rPr lang="en-US" sz="2400" dirty="0">
                <a:solidFill>
                  <a:schemeClr val="bg1">
                    <a:lumMod val="95000"/>
                    <a:lumOff val="5000"/>
                  </a:schemeClr>
                </a:solidFill>
                <a:latin typeface="+mj-lt"/>
                <a:cs typeface="+mj-cs"/>
              </a:rPr>
              <a:t>Orientation resources and links from today's session</a:t>
            </a:r>
            <a:endParaRPr lang="en-US" sz="2400" dirty="0">
              <a:solidFill>
                <a:schemeClr val="bg1">
                  <a:lumMod val="95000"/>
                  <a:lumOff val="5000"/>
                </a:schemeClr>
              </a:solidFill>
              <a:latin typeface="+mj-lt"/>
              <a:ea typeface="Calibri Light"/>
              <a:cs typeface="Calibri Light"/>
            </a:endParaRPr>
          </a:p>
          <a:p>
            <a:pPr algn="ctr"/>
            <a:endParaRPr lang="en-US" sz="2200" dirty="0">
              <a:solidFill>
                <a:schemeClr val="bg1">
                  <a:lumMod val="95000"/>
                  <a:lumOff val="5000"/>
                </a:schemeClr>
              </a:solidFill>
              <a:latin typeface="+mj-lt"/>
              <a:cs typeface="+mj-cs"/>
            </a:endParaRPr>
          </a:p>
        </p:txBody>
      </p:sp>
    </p:spTree>
    <p:extLst>
      <p:ext uri="{BB962C8B-B14F-4D97-AF65-F5344CB8AC3E}">
        <p14:creationId xmlns:p14="http://schemas.microsoft.com/office/powerpoint/2010/main" val="626295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300039"/>
            <a:ext cx="10515600" cy="1228724"/>
          </a:xfrm>
        </p:spPr>
        <p:txBody>
          <a:bodyPr>
            <a:normAutofit fontScale="90000"/>
          </a:bodyPr>
          <a:lstStyle/>
          <a:p>
            <a:br>
              <a:rPr lang="en-GB" b="1">
                <a:solidFill>
                  <a:schemeClr val="bg1">
                    <a:lumMod val="95000"/>
                  </a:schemeClr>
                </a:solidFill>
                <a:cs typeface="Arial" panose="020B0604020202020204" pitchFamily="34" charset="0"/>
              </a:rPr>
            </a:br>
            <a:r>
              <a:rPr lang="en-GB">
                <a:solidFill>
                  <a:schemeClr val="bg1">
                    <a:lumMod val="95000"/>
                  </a:schemeClr>
                </a:solidFill>
                <a:cs typeface="Arial" panose="020B0604020202020204" pitchFamily="34" charset="0"/>
              </a:rPr>
              <a:t>Webinar tips</a:t>
            </a:r>
          </a:p>
        </p:txBody>
      </p:sp>
      <p:graphicFrame>
        <p:nvGraphicFramePr>
          <p:cNvPr id="4" name="Diagram 4">
            <a:extLst>
              <a:ext uri="{FF2B5EF4-FFF2-40B4-BE49-F238E27FC236}">
                <a16:creationId xmlns:a16="http://schemas.microsoft.com/office/drawing/2014/main" id="{2F2A1ED2-AA38-4A54-8747-98DE9DC588C2}"/>
              </a:ext>
            </a:extLst>
          </p:cNvPr>
          <p:cNvGraphicFramePr>
            <a:graphicFrameLocks noGrp="1"/>
          </p:cNvGraphicFramePr>
          <p:nvPr>
            <p:ph idx="1"/>
            <p:extLst>
              <p:ext uri="{D42A27DB-BD31-4B8C-83A1-F6EECF244321}">
                <p14:modId xmlns:p14="http://schemas.microsoft.com/office/powerpoint/2010/main" val="3637667785"/>
              </p:ext>
            </p:extLst>
          </p:nvPr>
        </p:nvGraphicFramePr>
        <p:xfrm>
          <a:off x="269410" y="2128837"/>
          <a:ext cx="11653180" cy="4398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7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037B57-6F5D-3D90-60C6-A73CAE601D1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latin typeface="+mj-lt"/>
                <a:ea typeface="Calibri Light"/>
                <a:cs typeface="Calibri Light"/>
              </a:rPr>
              <a:t>Have your say! </a:t>
            </a:r>
            <a:endParaRPr lang="en-US" sz="2600" kern="1200" dirty="0">
              <a:solidFill>
                <a:srgbClr val="FFFFFF"/>
              </a:solidFill>
              <a:latin typeface="+mj-lt"/>
              <a:ea typeface="Calibri Light"/>
              <a:cs typeface="Calibri Light"/>
            </a:endParaRPr>
          </a:p>
        </p:txBody>
      </p:sp>
      <p:pic>
        <p:nvPicPr>
          <p:cNvPr id="4" name="Picture 3" descr="QRCode for Orientation session feedback form 2024.png">
            <a:extLst>
              <a:ext uri="{FF2B5EF4-FFF2-40B4-BE49-F238E27FC236}">
                <a16:creationId xmlns:a16="http://schemas.microsoft.com/office/drawing/2014/main" id="{F9FFCF0E-3B67-3DCF-6967-1BC296B09271}"/>
              </a:ext>
            </a:extLst>
          </p:cNvPr>
          <p:cNvPicPr>
            <a:picLocks noChangeAspect="1"/>
          </p:cNvPicPr>
          <p:nvPr/>
        </p:nvPicPr>
        <p:blipFill>
          <a:blip r:embed="rId3"/>
          <a:stretch>
            <a:fillRect/>
          </a:stretch>
        </p:blipFill>
        <p:spPr>
          <a:xfrm>
            <a:off x="4357581" y="418887"/>
            <a:ext cx="6016837" cy="6016837"/>
          </a:xfrm>
          <a:prstGeom prst="rect">
            <a:avLst/>
          </a:prstGeom>
        </p:spPr>
      </p:pic>
    </p:spTree>
    <p:extLst>
      <p:ext uri="{BB962C8B-B14F-4D97-AF65-F5344CB8AC3E}">
        <p14:creationId xmlns:p14="http://schemas.microsoft.com/office/powerpoint/2010/main" val="187178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D337-D258-4D34-B50B-AB0D467B1EC0}"/>
              </a:ext>
            </a:extLst>
          </p:cNvPr>
          <p:cNvSpPr>
            <a:spLocks noGrp="1"/>
          </p:cNvSpPr>
          <p:nvPr>
            <p:ph type="ctrTitle"/>
          </p:nvPr>
        </p:nvSpPr>
        <p:spPr>
          <a:xfrm>
            <a:off x="498897" y="0"/>
            <a:ext cx="11319148" cy="2593796"/>
          </a:xfrm>
        </p:spPr>
        <p:txBody>
          <a:bodyPr anchor="ctr">
            <a:normAutofit/>
          </a:bodyPr>
          <a:lstStyle/>
          <a:p>
            <a:br>
              <a:rPr lang="en-GB" spc="-100">
                <a:latin typeface="Segoe UI Semibold" panose="020B0702040204020203" pitchFamily="34" charset="0"/>
                <a:ea typeface="Segoe UI Black" panose="020B0A02040204020203" pitchFamily="34" charset="0"/>
                <a:cs typeface="Segoe UI Semibold" panose="020B0702040204020203" pitchFamily="34" charset="0"/>
              </a:rPr>
            </a:br>
            <a:br>
              <a:rPr lang="en-GB" spc="-100">
                <a:latin typeface="Segoe UI Semibold" panose="020B0702040204020203" pitchFamily="34" charset="0"/>
                <a:ea typeface="Segoe UI Black" panose="020B0A02040204020203" pitchFamily="34" charset="0"/>
                <a:cs typeface="Segoe UI Semibold" panose="020B0702040204020203" pitchFamily="34" charset="0"/>
              </a:rPr>
            </a:br>
            <a:r>
              <a:rPr lang="en-GB" spc="-100">
                <a:latin typeface="Segoe UI Semibold" panose="020B0702040204020203" pitchFamily="34" charset="0"/>
                <a:ea typeface="Segoe UI Black" panose="020B0A02040204020203" pitchFamily="34" charset="0"/>
                <a:cs typeface="Segoe UI Semibold" panose="020B0702040204020203" pitchFamily="34" charset="0"/>
              </a:rPr>
              <a:t>“Prepare to Study at Leeds”</a:t>
            </a:r>
            <a:endParaRPr lang="en-GB" spc="-1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28FE8690-4A72-4496-8CC2-BFBA02177442}"/>
              </a:ext>
            </a:extLst>
          </p:cNvPr>
          <p:cNvSpPr>
            <a:spLocks noGrp="1"/>
          </p:cNvSpPr>
          <p:nvPr>
            <p:ph type="subTitle" idx="1"/>
          </p:nvPr>
        </p:nvSpPr>
        <p:spPr>
          <a:xfrm>
            <a:off x="720982" y="4384428"/>
            <a:ext cx="10874977" cy="2036727"/>
          </a:xfrm>
        </p:spPr>
        <p:txBody>
          <a:bodyPr vert="horz" lIns="91440" tIns="45720" rIns="91440" bIns="45720" rtlCol="0" anchor="t">
            <a:normAutofit fontScale="92500" lnSpcReduction="20000"/>
          </a:bodyPr>
          <a:lstStyle/>
          <a:p>
            <a:pPr algn="l">
              <a:lnSpc>
                <a:spcPct val="140000"/>
              </a:lnSpc>
              <a:spcBef>
                <a:spcPts val="0"/>
              </a:spcBef>
            </a:pPr>
            <a:endParaRPr lang="en-GB" sz="2800" b="1"/>
          </a:p>
          <a:p>
            <a:pPr algn="l">
              <a:lnSpc>
                <a:spcPct val="140000"/>
              </a:lnSpc>
              <a:spcBef>
                <a:spcPts val="0"/>
              </a:spcBef>
            </a:pPr>
            <a:endParaRPr lang="en-GB" sz="2800" b="1">
              <a:solidFill>
                <a:schemeClr val="bg1"/>
              </a:solidFill>
            </a:endParaRPr>
          </a:p>
          <a:p>
            <a:pPr>
              <a:lnSpc>
                <a:spcPct val="140000"/>
              </a:lnSpc>
              <a:spcBef>
                <a:spcPts val="0"/>
              </a:spcBef>
            </a:pPr>
            <a:r>
              <a:rPr lang="en-GB" sz="2800" b="1">
                <a:latin typeface="Segoe UI"/>
                <a:cs typeface="Segoe UI"/>
              </a:rPr>
              <a:t>Amy </a:t>
            </a:r>
            <a:r>
              <a:rPr lang="en-GB" sz="2800" b="1" err="1">
                <a:latin typeface="Segoe UI"/>
                <a:cs typeface="Segoe UI"/>
              </a:rPr>
              <a:t>Allhouse</a:t>
            </a:r>
            <a:r>
              <a:rPr lang="en-GB" sz="2800" b="1">
                <a:latin typeface="Segoe UI"/>
                <a:cs typeface="Segoe UI"/>
              </a:rPr>
              <a:t> </a:t>
            </a:r>
          </a:p>
          <a:p>
            <a:pPr>
              <a:lnSpc>
                <a:spcPct val="140000"/>
              </a:lnSpc>
              <a:spcBef>
                <a:spcPts val="0"/>
              </a:spcBef>
            </a:pPr>
            <a:r>
              <a:rPr lang="en-GB" sz="2800" b="1">
                <a:latin typeface="Segoe UI"/>
                <a:cs typeface="Segoe UI"/>
              </a:rPr>
              <a:t>Learning Advisor in </a:t>
            </a:r>
            <a:r>
              <a:rPr lang="en-GB" sz="2800" b="1" err="1">
                <a:latin typeface="Segoe UI"/>
                <a:cs typeface="Segoe UI"/>
              </a:rPr>
              <a:t>Skills@Library</a:t>
            </a:r>
            <a:endParaRPr lang="en-GB" sz="2800" b="1" err="1"/>
          </a:p>
        </p:txBody>
      </p:sp>
      <p:pic>
        <p:nvPicPr>
          <p:cNvPr id="5" name="Picture 3" descr="LeedsUni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43157" y="282420"/>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mage result for leeds brothert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48172" y="2992318"/>
            <a:ext cx="4251967" cy="212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5" y="528411"/>
            <a:ext cx="10515600" cy="1325563"/>
          </a:xfrm>
        </p:spPr>
        <p:txBody>
          <a:bodyPr/>
          <a:lstStyle/>
          <a:p>
            <a:r>
              <a:rPr lang="en-GB">
                <a:latin typeface="Segoe UI"/>
                <a:cs typeface="Segoe UI"/>
              </a:rPr>
              <a:t>In this session,</a:t>
            </a:r>
            <a:endParaRPr lang="en-US"/>
          </a:p>
        </p:txBody>
      </p:sp>
      <p:sp>
        <p:nvSpPr>
          <p:cNvPr id="3" name="Content Placeholder 2"/>
          <p:cNvSpPr>
            <a:spLocks noGrp="1"/>
          </p:cNvSpPr>
          <p:nvPr>
            <p:ph idx="1"/>
          </p:nvPr>
        </p:nvSpPr>
        <p:spPr>
          <a:xfrm>
            <a:off x="1263564" y="1849543"/>
            <a:ext cx="10003971" cy="4054249"/>
          </a:xfrm>
        </p:spPr>
        <p:txBody>
          <a:bodyPr vert="horz" lIns="91440" tIns="45720" rIns="91440" bIns="45720" rtlCol="0" anchor="t">
            <a:normAutofit fontScale="92500" lnSpcReduction="10000"/>
          </a:bodyPr>
          <a:lstStyle/>
          <a:p>
            <a:pPr>
              <a:lnSpc>
                <a:spcPct val="113999"/>
              </a:lnSpc>
            </a:pPr>
            <a:r>
              <a:rPr lang="en-US" sz="3600">
                <a:latin typeface="Segoe UI"/>
                <a:cs typeface="Calibri"/>
              </a:rPr>
              <a:t>Reflect on the past learning experience, and consider how studying at Leeds may be similar or different from them. </a:t>
            </a:r>
            <a:endParaRPr lang="en-US" sz="3600">
              <a:latin typeface="Segoe UI"/>
            </a:endParaRPr>
          </a:p>
          <a:p>
            <a:pPr>
              <a:lnSpc>
                <a:spcPct val="113999"/>
              </a:lnSpc>
            </a:pPr>
            <a:r>
              <a:rPr lang="en-US" sz="3600">
                <a:latin typeface="Segoe UI"/>
                <a:cs typeface="Calibri"/>
              </a:rPr>
              <a:t>Consider good study habits that are fundamental for improving productivity</a:t>
            </a:r>
          </a:p>
          <a:p>
            <a:pPr>
              <a:lnSpc>
                <a:spcPct val="114000"/>
              </a:lnSpc>
            </a:pPr>
            <a:r>
              <a:rPr lang="en-GB" sz="3600">
                <a:latin typeface="Segoe UI"/>
                <a:cs typeface="Segoe UI"/>
              </a:rPr>
              <a:t>Introduce other opportunities and support available at Leeds</a:t>
            </a:r>
          </a:p>
          <a:p>
            <a:pPr marL="0" indent="0">
              <a:lnSpc>
                <a:spcPct val="114000"/>
              </a:lnSpc>
              <a:buNone/>
            </a:pPr>
            <a:endParaRPr lang="en-GB" sz="3400"/>
          </a:p>
          <a:p>
            <a:pPr marL="0" indent="0">
              <a:lnSpc>
                <a:spcPct val="114000"/>
              </a:lnSpc>
              <a:buNone/>
            </a:pPr>
            <a:endParaRPr lang="en-GB" sz="3400"/>
          </a:p>
        </p:txBody>
      </p:sp>
    </p:spTree>
    <p:extLst>
      <p:ext uri="{BB962C8B-B14F-4D97-AF65-F5344CB8AC3E}">
        <p14:creationId xmlns:p14="http://schemas.microsoft.com/office/powerpoint/2010/main" val="4153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72" r="59261"/>
          <a:stretch/>
        </p:blipFill>
        <p:spPr>
          <a:xfrm>
            <a:off x="0" y="4290"/>
            <a:ext cx="4631960" cy="6858000"/>
          </a:xfrm>
          <a:prstGeom prst="rect">
            <a:avLst/>
          </a:prstGeom>
        </p:spPr>
      </p:pic>
      <p:sp>
        <p:nvSpPr>
          <p:cNvPr id="5" name="Title 1">
            <a:extLst>
              <a:ext uri="{FF2B5EF4-FFF2-40B4-BE49-F238E27FC236}">
                <a16:creationId xmlns:a16="http://schemas.microsoft.com/office/drawing/2014/main" id="{D89F5B81-EE52-4CCC-86B6-427F391933AC}"/>
              </a:ext>
            </a:extLst>
          </p:cNvPr>
          <p:cNvSpPr>
            <a:spLocks noGrp="1"/>
          </p:cNvSpPr>
          <p:nvPr>
            <p:ph type="title"/>
          </p:nvPr>
        </p:nvSpPr>
        <p:spPr>
          <a:xfrm>
            <a:off x="4977438" y="663848"/>
            <a:ext cx="6954731" cy="3573980"/>
          </a:xfrm>
        </p:spPr>
        <p:txBody>
          <a:bodyPr>
            <a:normAutofit fontScale="90000"/>
          </a:bodyPr>
          <a:lstStyle/>
          <a:p>
            <a:pPr>
              <a:lnSpc>
                <a:spcPct val="113999"/>
              </a:lnSpc>
            </a:pPr>
            <a:r>
              <a:rPr lang="en-GB" sz="4400" b="1">
                <a:solidFill>
                  <a:schemeClr val="tx1"/>
                </a:solidFill>
              </a:rPr>
              <a:t>Where are you today? </a:t>
            </a:r>
            <a:br>
              <a:rPr lang="en-GB" sz="4400" b="1">
                <a:solidFill>
                  <a:schemeClr val="tx1"/>
                </a:solidFill>
              </a:rPr>
            </a:br>
            <a:r>
              <a:rPr lang="en-GB" sz="3600">
                <a:solidFill>
                  <a:schemeClr val="tx1"/>
                </a:solidFill>
              </a:rPr>
              <a:t>On the map (in the next slide):</a:t>
            </a:r>
            <a:br>
              <a:rPr lang="en-GB" sz="3600">
                <a:solidFill>
                  <a:schemeClr val="tx1"/>
                </a:solidFill>
              </a:rPr>
            </a:br>
            <a:r>
              <a:rPr lang="en-GB" sz="3600">
                <a:solidFill>
                  <a:schemeClr val="tx1"/>
                </a:solidFill>
              </a:rPr>
              <a:t>Use the pointer </a:t>
            </a:r>
            <a:br>
              <a:rPr lang="en-GB" sz="3600">
                <a:solidFill>
                  <a:schemeClr val="tx1"/>
                </a:solidFill>
              </a:rPr>
            </a:br>
            <a:r>
              <a:rPr lang="en-GB" sz="3600">
                <a:solidFill>
                  <a:schemeClr val="tx1"/>
                </a:solidFill>
              </a:rPr>
              <a:t>in the top left of the ‘Annotation Bar’</a:t>
            </a:r>
            <a:br>
              <a:rPr lang="en-GB" sz="3600">
                <a:solidFill>
                  <a:schemeClr val="tx1"/>
                </a:solidFill>
              </a:rPr>
            </a:br>
            <a:endParaRPr lang="en-US" sz="3600">
              <a:solidFill>
                <a:schemeClr val="tx1"/>
              </a:solidFill>
              <a:latin typeface="Segoe UI"/>
              <a:cs typeface="Segoe UI"/>
            </a:endParaRPr>
          </a:p>
        </p:txBody>
      </p:sp>
      <p:pic>
        <p:nvPicPr>
          <p:cNvPr id="6" name="Graphic 18" descr="Cursor">
            <a:extLst>
              <a:ext uri="{FF2B5EF4-FFF2-40B4-BE49-F238E27FC236}">
                <a16:creationId xmlns:a16="http://schemas.microsoft.com/office/drawing/2014/main" id="{3142A46D-146D-4471-984F-6E04562E8A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37720" y="1508108"/>
            <a:ext cx="1029815" cy="942730"/>
          </a:xfrm>
          <a:prstGeom prst="rect">
            <a:avLst/>
          </a:prstGeom>
        </p:spPr>
      </p:pic>
      <p:pic>
        <p:nvPicPr>
          <p:cNvPr id="9" name="Picture 8">
            <a:extLst>
              <a:ext uri="{FF2B5EF4-FFF2-40B4-BE49-F238E27FC236}">
                <a16:creationId xmlns:a16="http://schemas.microsoft.com/office/drawing/2014/main" id="{B1E5DD9F-9A62-495C-B677-9FF8A208C898}"/>
              </a:ext>
            </a:extLst>
          </p:cNvPr>
          <p:cNvPicPr>
            <a:picLocks noChangeAspect="1"/>
          </p:cNvPicPr>
          <p:nvPr/>
        </p:nvPicPr>
        <p:blipFill rotWithShape="1">
          <a:blip r:embed="rId5"/>
          <a:srcRect l="56411" r="29727" b="77594"/>
          <a:stretch/>
        </p:blipFill>
        <p:spPr>
          <a:xfrm>
            <a:off x="8187741" y="3644595"/>
            <a:ext cx="3178846" cy="2874986"/>
          </a:xfrm>
          <a:prstGeom prst="rect">
            <a:avLst/>
          </a:prstGeom>
        </p:spPr>
      </p:pic>
    </p:spTree>
    <p:extLst>
      <p:ext uri="{BB962C8B-B14F-4D97-AF65-F5344CB8AC3E}">
        <p14:creationId xmlns:p14="http://schemas.microsoft.com/office/powerpoint/2010/main" val="20928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E37DD72-0475-4E2E-BE54-48A6F4F86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25071"/>
          <a:stretch/>
        </p:blipFill>
        <p:spPr bwMode="auto">
          <a:xfrm>
            <a:off x="622929" y="1027907"/>
            <a:ext cx="11003014" cy="5754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921BA5-0FCC-4B5D-8923-DE70FAE4584F}"/>
              </a:ext>
            </a:extLst>
          </p:cNvPr>
          <p:cNvPicPr>
            <a:picLocks noChangeAspect="1"/>
          </p:cNvPicPr>
          <p:nvPr/>
        </p:nvPicPr>
        <p:blipFill rotWithShape="1">
          <a:blip r:embed="rId4"/>
          <a:srcRect l="13750" t="1924" r="33839" b="87216"/>
          <a:stretch/>
        </p:blipFill>
        <p:spPr>
          <a:xfrm>
            <a:off x="2062162" y="34372"/>
            <a:ext cx="8524875" cy="993534"/>
          </a:xfrm>
          <a:prstGeom prst="rect">
            <a:avLst/>
          </a:prstGeom>
        </p:spPr>
      </p:pic>
    </p:spTree>
    <p:extLst>
      <p:ext uri="{BB962C8B-B14F-4D97-AF65-F5344CB8AC3E}">
        <p14:creationId xmlns:p14="http://schemas.microsoft.com/office/powerpoint/2010/main" val="207479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93618" y="2186247"/>
            <a:ext cx="10813473" cy="33281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GB" sz="3200" dirty="0">
                <a:latin typeface="Segoe UI"/>
                <a:cs typeface="Segoe UI"/>
              </a:rPr>
              <a:t>Super excited and confident</a:t>
            </a:r>
            <a:endParaRPr lang="en-US" dirty="0">
              <a:latin typeface="Segoe UI"/>
              <a:cs typeface="Segoe UI"/>
            </a:endParaRPr>
          </a:p>
          <a:p>
            <a:pPr marL="514350" indent="-514350">
              <a:buAutoNum type="arabicPeriod"/>
            </a:pPr>
            <a:r>
              <a:rPr lang="en-GB" sz="3200" dirty="0">
                <a:latin typeface="Segoe UI"/>
                <a:cs typeface="Segoe UI"/>
              </a:rPr>
              <a:t>Quite confident</a:t>
            </a:r>
            <a:endParaRPr lang="en-US" dirty="0">
              <a:latin typeface="Segoe UI"/>
              <a:cs typeface="Segoe UI"/>
            </a:endParaRPr>
          </a:p>
          <a:p>
            <a:pPr marL="514350" indent="-514350">
              <a:buAutoNum type="arabicPeriod"/>
            </a:pPr>
            <a:r>
              <a:rPr lang="en-GB" sz="3200" dirty="0">
                <a:latin typeface="Segoe UI"/>
                <a:cs typeface="Segoe UI"/>
              </a:rPr>
              <a:t>Not sure yet</a:t>
            </a:r>
            <a:endParaRPr lang="en-US" dirty="0">
              <a:latin typeface="Segoe UI"/>
              <a:cs typeface="Segoe UI"/>
            </a:endParaRPr>
          </a:p>
          <a:p>
            <a:pPr marL="514350" indent="-514350">
              <a:buAutoNum type="arabicPeriod"/>
            </a:pPr>
            <a:r>
              <a:rPr lang="en-GB" sz="3200" dirty="0">
                <a:latin typeface="Segoe UI"/>
                <a:cs typeface="Segoe UI"/>
              </a:rPr>
              <a:t>Quite nervous</a:t>
            </a:r>
            <a:endParaRPr lang="en-US" dirty="0">
              <a:latin typeface="Segoe UI"/>
              <a:cs typeface="Segoe UI"/>
            </a:endParaRPr>
          </a:p>
          <a:p>
            <a:pPr marL="514350" indent="-514350">
              <a:buAutoNum type="arabicPeriod"/>
            </a:pPr>
            <a:r>
              <a:rPr lang="en-GB" sz="3200" dirty="0">
                <a:latin typeface="Segoe UI"/>
                <a:cs typeface="Segoe UI"/>
              </a:rPr>
              <a:t>Super nervous. Please help!</a:t>
            </a:r>
            <a:endParaRPr lang="en-US" dirty="0">
              <a:latin typeface="Segoe UI"/>
              <a:cs typeface="Segoe UI"/>
            </a:endParaRPr>
          </a:p>
          <a:p>
            <a:pPr marL="514350" indent="-514350">
              <a:buAutoNum type="arabicPeriod"/>
            </a:pPr>
            <a:endParaRPr lang="en-GB" sz="3400" b="1" dirty="0">
              <a:solidFill>
                <a:srgbClr val="FFFFCC"/>
              </a:solidFill>
              <a:ea typeface="+mj-ea"/>
            </a:endParaRPr>
          </a:p>
          <a:p>
            <a:pPr marL="0" indent="0">
              <a:buNone/>
            </a:pPr>
            <a:r>
              <a:rPr lang="en-GB" sz="3400" b="1" dirty="0">
                <a:solidFill>
                  <a:srgbClr val="FFFFCC"/>
                </a:solidFill>
                <a:latin typeface="Segoe UI"/>
                <a:ea typeface="+mj-ea"/>
                <a:cs typeface="Segoe UI"/>
              </a:rPr>
              <a:t>Respond in a Poll</a:t>
            </a:r>
          </a:p>
          <a:p>
            <a:pPr marL="0" indent="0">
              <a:buNone/>
            </a:pPr>
            <a:endParaRPr lang="en-GB" sz="3200" dirty="0"/>
          </a:p>
          <a:p>
            <a:pPr marL="0" indent="0">
              <a:buNone/>
            </a:pPr>
            <a:endParaRPr lang="en-GB" sz="3200" dirty="0"/>
          </a:p>
        </p:txBody>
      </p:sp>
      <p:sp>
        <p:nvSpPr>
          <p:cNvPr id="7" name="Title 1"/>
          <p:cNvSpPr txBox="1">
            <a:spLocks/>
          </p:cNvSpPr>
          <p:nvPr/>
        </p:nvSpPr>
        <p:spPr>
          <a:xfrm>
            <a:off x="484909" y="936347"/>
            <a:ext cx="11222182" cy="766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a:lstStyle>
          <a:p>
            <a:r>
              <a:rPr lang="en-GB" sz="4000" b="1" dirty="0">
                <a:solidFill>
                  <a:srgbClr val="FFFFCC"/>
                </a:solidFill>
                <a:latin typeface="Segoe UI"/>
                <a:cs typeface="Segoe UI"/>
              </a:rPr>
              <a:t>How are you feeling about studying at Leeds?</a:t>
            </a:r>
            <a:endParaRPr lang="en-GB" sz="4000" b="1" dirty="0">
              <a:solidFill>
                <a:srgbClr val="FFFFCC"/>
              </a:solidFill>
            </a:endParaRPr>
          </a:p>
        </p:txBody>
      </p:sp>
    </p:spTree>
    <p:extLst>
      <p:ext uri="{BB962C8B-B14F-4D97-AF65-F5344CB8AC3E}">
        <p14:creationId xmlns:p14="http://schemas.microsoft.com/office/powerpoint/2010/main" val="28429965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320466" y="609600"/>
            <a:ext cx="4140014" cy="5500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a:lstStyle>
          <a:p>
            <a:pPr>
              <a:spcAft>
                <a:spcPts val="600"/>
              </a:spcAft>
            </a:pPr>
            <a:r>
              <a:rPr lang="en-US" sz="3200" b="1">
                <a:solidFill>
                  <a:schemeClr val="tx1"/>
                </a:solidFill>
                <a:latin typeface="+mj-lt"/>
                <a:cs typeface="+mj-cs"/>
              </a:rPr>
              <a:t>Reflection activity:</a:t>
            </a:r>
            <a:endParaRPr lang="en-US" sz="3200">
              <a:solidFill>
                <a:schemeClr val="tx1"/>
              </a:solidFill>
            </a:endParaRPr>
          </a:p>
          <a:p>
            <a:pPr>
              <a:spcAft>
                <a:spcPts val="600"/>
              </a:spcAft>
            </a:pPr>
            <a:endParaRPr lang="en-US" sz="3200">
              <a:solidFill>
                <a:schemeClr val="tx1"/>
              </a:solidFill>
            </a:endParaRPr>
          </a:p>
          <a:p>
            <a:pPr>
              <a:spcAft>
                <a:spcPts val="600"/>
              </a:spcAft>
            </a:pPr>
            <a:r>
              <a:rPr lang="en-US" sz="3200" b="1">
                <a:solidFill>
                  <a:schemeClr val="tx1"/>
                </a:solidFill>
                <a:latin typeface="+mj-lt"/>
                <a:cs typeface="+mj-cs"/>
              </a:rPr>
              <a:t>To what extent, studying in your home institution is similar or different to studying at Leeds?</a:t>
            </a:r>
            <a:endParaRPr lang="en-US" sz="3200">
              <a:solidFill>
                <a:schemeClr val="tx1"/>
              </a:solidFill>
            </a:endParaRPr>
          </a:p>
          <a:p>
            <a:pPr>
              <a:spcAft>
                <a:spcPts val="600"/>
              </a:spcAft>
            </a:pPr>
            <a:endParaRPr lang="en-US" sz="3200" b="1">
              <a:solidFill>
                <a:schemeClr val="tx1"/>
              </a:solidFill>
              <a:latin typeface="Calibri Light"/>
              <a:cs typeface="Calibri Light"/>
            </a:endParaRPr>
          </a:p>
          <a:p>
            <a:pPr>
              <a:spcBef>
                <a:spcPts val="0"/>
              </a:spcBef>
              <a:spcAft>
                <a:spcPts val="600"/>
              </a:spcAft>
            </a:pPr>
            <a:endParaRPr lang="en-US" sz="2000">
              <a:solidFill>
                <a:schemeClr val="tx1"/>
              </a:solidFill>
              <a:latin typeface="Calibri"/>
              <a:cs typeface="Calibri"/>
            </a:endParaRPr>
          </a:p>
          <a:p>
            <a:pPr>
              <a:spcBef>
                <a:spcPts val="0"/>
              </a:spcBef>
              <a:spcAft>
                <a:spcPts val="600"/>
              </a:spcAft>
            </a:pPr>
            <a:r>
              <a:rPr lang="en-US" sz="3200">
                <a:solidFill>
                  <a:schemeClr val="tx1"/>
                </a:solidFill>
                <a:latin typeface="Calibri"/>
                <a:cs typeface="Calibri"/>
              </a:rPr>
              <a:t>Please scan the QR code to complete the survey. </a:t>
            </a:r>
            <a:endParaRPr lang="en-US" sz="3200">
              <a:solidFill>
                <a:schemeClr val="tx1"/>
              </a:solidFill>
            </a:endParaRPr>
          </a:p>
        </p:txBody>
      </p:sp>
      <p:pic>
        <p:nvPicPr>
          <p:cNvPr id="3" name="Picture 2" descr="A qr code on a sign&#10;&#10;Description automatically generated">
            <a:extLst>
              <a:ext uri="{FF2B5EF4-FFF2-40B4-BE49-F238E27FC236}">
                <a16:creationId xmlns:a16="http://schemas.microsoft.com/office/drawing/2014/main" id="{4E9A658B-CB2E-56A8-DBB0-B4504A6CF8B3}"/>
              </a:ext>
            </a:extLst>
          </p:cNvPr>
          <p:cNvPicPr>
            <a:picLocks noChangeAspect="1"/>
          </p:cNvPicPr>
          <p:nvPr/>
        </p:nvPicPr>
        <p:blipFill>
          <a:blip r:embed="rId4"/>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53474217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2A1B-2214-8C79-C475-8268620D935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solidFill>
                  <a:schemeClr val="tx1"/>
                </a:solidFill>
                <a:latin typeface="+mj-lt"/>
                <a:cs typeface="+mj-cs"/>
              </a:rPr>
              <a:t>Learning Community</a:t>
            </a:r>
          </a:p>
        </p:txBody>
      </p:sp>
      <p:sp>
        <p:nvSpPr>
          <p:cNvPr id="47" name="Freeform: Shape 4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background pattern&#10;&#10;Description automatically generated">
            <a:extLst>
              <a:ext uri="{FF2B5EF4-FFF2-40B4-BE49-F238E27FC236}">
                <a16:creationId xmlns:a16="http://schemas.microsoft.com/office/drawing/2014/main" id="{827E357E-7109-F929-7D8A-4B90765A6950}"/>
              </a:ext>
            </a:extLst>
          </p:cNvPr>
          <p:cNvPicPr>
            <a:picLocks noChangeAspect="1"/>
          </p:cNvPicPr>
          <p:nvPr/>
        </p:nvPicPr>
        <p:blipFill rotWithShape="1">
          <a:blip r:embed="rId3"/>
          <a:srcRect l="3975" r="1967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366395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A7E7B98FF69C46BB3D418F7042F337" ma:contentTypeVersion="18" ma:contentTypeDescription="Create a new document." ma:contentTypeScope="" ma:versionID="b5f376584d3223778171d067b64a98c8">
  <xsd:schema xmlns:xsd="http://www.w3.org/2001/XMLSchema" xmlns:xs="http://www.w3.org/2001/XMLSchema" xmlns:p="http://schemas.microsoft.com/office/2006/metadata/properties" xmlns:ns3="6703e01c-e693-41bb-a49a-3387b81edcc1" xmlns:ns4="ae487548-3a63-4d19-8c84-e1477e8090c1" targetNamespace="http://schemas.microsoft.com/office/2006/metadata/properties" ma:root="true" ma:fieldsID="eceab95dd8028462e86fdaac4d5a3d9d" ns3:_="" ns4:_="">
    <xsd:import namespace="6703e01c-e693-41bb-a49a-3387b81edcc1"/>
    <xsd:import namespace="ae487548-3a63-4d19-8c84-e1477e8090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3e01c-e693-41bb-a49a-3387b81ed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487548-3a63-4d19-8c84-e1477e8090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e487548-3a63-4d19-8c84-e1477e8090c1">
      <UserInfo>
        <DisplayName>Amy Allhouse Hsu</DisplayName>
        <AccountId>2123</AccountId>
        <AccountType/>
      </UserInfo>
    </SharedWithUsers>
    <_activity xmlns="6703e01c-e693-41bb-a49a-3387b81edcc1" xsi:nil="true"/>
  </documentManagement>
</p:properties>
</file>

<file path=customXml/itemProps1.xml><?xml version="1.0" encoding="utf-8"?>
<ds:datastoreItem xmlns:ds="http://schemas.openxmlformats.org/officeDocument/2006/customXml" ds:itemID="{29F38422-BD51-475D-A940-62F4789A967F}">
  <ds:schemaRefs>
    <ds:schemaRef ds:uri="http://schemas.microsoft.com/sharepoint/v3/contenttype/forms"/>
  </ds:schemaRefs>
</ds:datastoreItem>
</file>

<file path=customXml/itemProps2.xml><?xml version="1.0" encoding="utf-8"?>
<ds:datastoreItem xmlns:ds="http://schemas.openxmlformats.org/officeDocument/2006/customXml" ds:itemID="{FB85BD43-E0B6-405B-83C4-FB37002C6313}">
  <ds:schemaRefs>
    <ds:schemaRef ds:uri="6703e01c-e693-41bb-a49a-3387b81edcc1"/>
    <ds:schemaRef ds:uri="ae487548-3a63-4d19-8c84-e1477e8090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D77BB6-1462-45F8-8645-7AF7D4502557}">
  <ds:schemaRefs>
    <ds:schemaRef ds:uri="6703e01c-e693-41bb-a49a-3387b81edcc1"/>
    <ds:schemaRef ds:uri="ae487548-3a63-4d19-8c84-e1477e8090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TotalTime>
  <Words>1977</Words>
  <Application>Microsoft Office PowerPoint</Application>
  <PresentationFormat>Widescreen</PresentationFormat>
  <Paragraphs>153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Welcome!</vt:lpstr>
      <vt:lpstr> Webinar tips</vt:lpstr>
      <vt:lpstr>  “Prepare to Study at Leeds”</vt:lpstr>
      <vt:lpstr>In this session,</vt:lpstr>
      <vt:lpstr>Where are you today?  On the map (in the next slide): Use the pointer  in the top left of the ‘Annotation Bar’ </vt:lpstr>
      <vt:lpstr>PowerPoint Presentation</vt:lpstr>
      <vt:lpstr>PowerPoint Presentation</vt:lpstr>
      <vt:lpstr>PowerPoint Presentation</vt:lpstr>
      <vt:lpstr>Learning Community</vt:lpstr>
      <vt:lpstr>… just like having a discussion ... </vt:lpstr>
      <vt:lpstr>Good study practices</vt:lpstr>
      <vt:lpstr>Academic Integrity</vt:lpstr>
      <vt:lpstr>PowerPoint Presentation</vt:lpstr>
      <vt:lpstr>Flying Start  https://resources.library.leeds.ac.uk/flyingstart/</vt:lpstr>
      <vt:lpstr>Academic English courses and workshops   </vt:lpstr>
      <vt:lpstr>Language Zone   </vt:lpstr>
      <vt:lpstr>Research show that it is important to use English in social contexts.   This is because practising English socially can have positive impacts on using English in an academic context.    Get involved!  </vt:lpstr>
      <vt:lpstr>Scan the QR code  to register</vt:lpstr>
      <vt:lpstr>Useful sites for information   Student Information Service  https://students.leeds.ac.uk/askingforhelp    International Orientation programme  https://students.leeds.ac.uk/orientation  Upcoming talks, sessions and events  Orientation resources and links from today's session </vt:lpstr>
      <vt:lpstr>Have your say!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tips</dc:title>
  <dc:creator>Amy Allhouse</dc:creator>
  <cp:lastModifiedBy>Amy Allhouse</cp:lastModifiedBy>
  <cp:revision>80</cp:revision>
  <dcterms:created xsi:type="dcterms:W3CDTF">2021-01-12T09:28:43Z</dcterms:created>
  <dcterms:modified xsi:type="dcterms:W3CDTF">2024-08-28T15:50:05Z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0x0101004CA7E7B98FF69C46BB3D418F7042F337</vt:lpwstr>
  </property>
  <property fmtid="{D5CDD505-2E9C-101B-9397-08002B2CF9AE}" pid="3" name="MediaServiceImageTags">
    <vt:lpwstr/>
  </property>
</Properties>
</file>