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2C78"/>
    <a:srgbClr val="A49DDB"/>
    <a:srgbClr val="D8BC16"/>
    <a:srgbClr val="BF9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5A03A-83FA-49B1-A6C6-1D7457F432C6}" v="353" dt="2020-10-06T11:59:41.404"/>
    <p1510:client id="{499E4842-8AD1-41EE-8234-F1A4E8393742}" v="245" dt="2020-10-12T09:12:39.591"/>
    <p1510:client id="{501594E1-FA41-44FA-8FB1-C80D81AF66B1}" v="138" dt="2020-10-16T11:14:42.767"/>
    <p1510:client id="{58F64FF5-CCF6-45BE-B341-5B88833C3918}" v="49" dt="2020-10-07T12:55:44.447"/>
    <p1510:client id="{598480C6-C118-4477-A664-FA66DE3CAE45}" v="560" dt="2020-10-13T16:38:07.363"/>
    <p1510:client id="{62C39B03-949D-4FF4-9C9C-A0C1FE8E3548}" v="21" dt="2020-10-13T09:25:35.729"/>
    <p1510:client id="{69CA9DF2-26C1-498D-A471-6D3125546626}" v="2" dt="2020-10-06T12:00:52.634"/>
    <p1510:client id="{7A158278-7F7E-400F-8531-65514BC1670A}" v="3" dt="2020-10-27T15:01:05.058"/>
    <p1510:client id="{98C5F2B8-E134-4E7E-B53F-56D46E11C90A}" v="7" dt="2020-10-06T10:36:36.015"/>
    <p1510:client id="{9981AD1F-39B9-4DD1-8C56-344D355D1BE4}" v="9" dt="2020-10-20T10:14:42.028"/>
    <p1510:client id="{A7A7A6F2-A2BF-45BF-A068-547C6A0D7172}" v="192" dt="2020-10-06T16:35:13.132"/>
    <p1510:client id="{C72C5FC0-5A0C-4AA4-82A4-11380C49875B}" v="82" dt="2020-10-16T11:19:49.924"/>
    <p1510:client id="{C769DA1C-7DD1-7A08-6760-B3B79EE8D632}" v="2" dt="2021-09-16T14:05:05.052"/>
    <p1510:client id="{CEAA24EA-36F0-4BE3-BA11-21BDE275326A}" v="2" dt="2020-10-20T10:13:45.396"/>
    <p1510:client id="{DB7BFA8E-48D3-4C6F-8910-2DA0905FCECC}" v="166" dt="2020-10-06T13:51:38.677"/>
    <p1510:client id="{DFE7D2CE-3F51-41CA-876A-9555CE807895}" v="452" dt="2020-10-13T16:24:14.859"/>
    <p1510:client id="{E18A76BD-CADA-4D65-AFED-8398F1056C73}" v="154" dt="2020-10-15T13:28:08.388"/>
    <p1510:client id="{F1E9D814-4B55-4280-B90A-3E2A865EAE1E}" v="6" dt="2020-10-13T09:44:50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Wharton" userId="S::hsskd@leeds.ac.uk::ed8acad4-d09c-49e8-9219-701163b3bc16" providerId="AD" clId="Web-{C769DA1C-7DD1-7A08-6760-B3B79EE8D632}"/>
    <pc:docChg chg="delSld">
      <pc:chgData name="Kate Wharton" userId="S::hsskd@leeds.ac.uk::ed8acad4-d09c-49e8-9219-701163b3bc16" providerId="AD" clId="Web-{C769DA1C-7DD1-7A08-6760-B3B79EE8D632}" dt="2021-09-16T14:05:05.052" v="1"/>
      <pc:docMkLst>
        <pc:docMk/>
      </pc:docMkLst>
      <pc:sldChg chg="del">
        <pc:chgData name="Kate Wharton" userId="S::hsskd@leeds.ac.uk::ed8acad4-d09c-49e8-9219-701163b3bc16" providerId="AD" clId="Web-{C769DA1C-7DD1-7A08-6760-B3B79EE8D632}" dt="2021-09-16T14:05:01.974" v="0"/>
        <pc:sldMkLst>
          <pc:docMk/>
          <pc:sldMk cId="579045494" sldId="262"/>
        </pc:sldMkLst>
      </pc:sldChg>
      <pc:sldChg chg="del">
        <pc:chgData name="Kate Wharton" userId="S::hsskd@leeds.ac.uk::ed8acad4-d09c-49e8-9219-701163b3bc16" providerId="AD" clId="Web-{C769DA1C-7DD1-7A08-6760-B3B79EE8D632}" dt="2021-09-16T14:05:05.052" v="1"/>
        <pc:sldMkLst>
          <pc:docMk/>
          <pc:sldMk cId="3536889547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95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6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3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77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86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3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5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2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3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95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1424-4DBE-4B70-8B22-78239E638093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442ED-D7E9-44CB-B5B8-2F048FE43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accommodation.leeds.ac.uk/selfisolate" TargetMode="External"/><Relationship Id="rId13" Type="http://schemas.openxmlformats.org/officeDocument/2006/relationships/hyperlink" Target="https://forms.office.com/Pages/ResponsePage.aspx?id=qO3qvR3IzkWGPlIypTW3y1gRlLh4SK9Kt_RqquG-xNlUQVgwTEc5SDFDVUVZUEg5RkZLNzcyRzg4Ri4u" TargetMode="External"/><Relationship Id="rId18" Type="http://schemas.microsoft.com/office/2007/relationships/hdphoto" Target="../media/hdphoto4.wdp"/><Relationship Id="rId26" Type="http://schemas.microsoft.com/office/2007/relationships/hdphoto" Target="../media/hdphoto8.wdp"/><Relationship Id="rId3" Type="http://schemas.microsoft.com/office/2007/relationships/hdphoto" Target="../media/hdphoto1.wdp"/><Relationship Id="rId21" Type="http://schemas.openxmlformats.org/officeDocument/2006/relationships/image" Target="../media/image6.png"/><Relationship Id="rId7" Type="http://schemas.microsoft.com/office/2007/relationships/hdphoto" Target="../media/hdphoto3.wdp"/><Relationship Id="rId12" Type="http://schemas.openxmlformats.org/officeDocument/2006/relationships/hyperlink" Target="mailto:delivery@leeds.ac.uk" TargetMode="External"/><Relationship Id="rId17" Type="http://schemas.openxmlformats.org/officeDocument/2006/relationships/image" Target="../media/image4.png"/><Relationship Id="rId25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hyperlink" Target="https://forms.office.com/Pages/ResponsePage.aspx?id=qO3qvR3IzkWGPlIypTW3y7gRFm1QCbpHqDTq9hvwsUFURFA1STBQUFlSVjZUSjRBUUY2VjBaNTZSUS4u" TargetMode="External"/><Relationship Id="rId20" Type="http://schemas.microsoft.com/office/2007/relationships/hdphoto" Target="../media/hdphoto5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eu.eventscloud.com/ereg/newreg.php?eventid=200212778" TargetMode="External"/><Relationship Id="rId24" Type="http://schemas.microsoft.com/office/2007/relationships/hdphoto" Target="../media/hdphoto7.wdp"/><Relationship Id="rId5" Type="http://schemas.microsoft.com/office/2007/relationships/hdphoto" Target="../media/hdphoto2.wdp"/><Relationship Id="rId15" Type="http://schemas.openxmlformats.org/officeDocument/2006/relationships/hyperlink" Target="mailto:residencelife@leeds.ac.uk" TargetMode="External"/><Relationship Id="rId23" Type="http://schemas.openxmlformats.org/officeDocument/2006/relationships/image" Target="../media/image7.png"/><Relationship Id="rId28" Type="http://schemas.openxmlformats.org/officeDocument/2006/relationships/hyperlink" Target="https://docs.google.com/forms/d/e/1FAIpQLSclx6H0jedxzukLh6Iz5tugj-YxuJnq19cyKD-Q_O_BDCPRyQ/viewform?usp=sf_link" TargetMode="External"/><Relationship Id="rId10" Type="http://schemas.openxmlformats.org/officeDocument/2006/relationships/hyperlink" Target="https://medium.com/@UniversityofLeeds/online-food-shopping-in-leeds-239cd3f9dd25" TargetMode="External"/><Relationship Id="rId19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accommodation.leeds.ac.uk/info/1/prospective_students/113/creating_a_relaxed_safe_environment" TargetMode="External"/><Relationship Id="rId14" Type="http://schemas.openxmlformats.org/officeDocument/2006/relationships/hyperlink" Target="mailto:reportcovid@leeds.ac.uk" TargetMode="External"/><Relationship Id="rId22" Type="http://schemas.microsoft.com/office/2007/relationships/hdphoto" Target="../media/hdphoto6.wdp"/><Relationship Id="rId27" Type="http://schemas.openxmlformats.org/officeDocument/2006/relationships/hyperlink" Target="https://coronavirus.leeds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964" y="896243"/>
            <a:ext cx="3813163" cy="3201935"/>
          </a:xfrm>
          <a:prstGeom prst="roundRect">
            <a:avLst>
              <a:gd name="adj" fmla="val 9430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5964" y="4175704"/>
            <a:ext cx="3852811" cy="2616467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06145" y="896243"/>
            <a:ext cx="4475019" cy="5895928"/>
          </a:xfrm>
          <a:prstGeom prst="roundRect">
            <a:avLst>
              <a:gd name="adj" fmla="val 9237"/>
            </a:avLst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b="1">
              <a:solidFill>
                <a:srgbClr val="352C7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70" y="74815"/>
            <a:ext cx="962212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School of Medicine students COVID reporting and self-isolation – what should you do?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455" y="965699"/>
            <a:ext cx="389866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>
                <a:solidFill>
                  <a:schemeClr val="accent2">
                    <a:lumMod val="75000"/>
                  </a:schemeClr>
                </a:solidFill>
              </a:rPr>
              <a:t>1a. Students in University residences</a:t>
            </a:r>
            <a:endParaRPr lang="en-GB" sz="1600">
              <a:solidFill>
                <a:schemeClr val="accent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455" y="4206240"/>
            <a:ext cx="389866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>
                <a:solidFill>
                  <a:schemeClr val="accent2">
                    <a:lumMod val="75000"/>
                  </a:schemeClr>
                </a:solidFill>
              </a:rPr>
              <a:t>1b. Students in private residences</a:t>
            </a:r>
            <a:endParaRPr lang="en-GB" sz="1600">
              <a:solidFill>
                <a:schemeClr val="accent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8418" y="973136"/>
            <a:ext cx="389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3. Update School (all students)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963" y="427158"/>
            <a:ext cx="1180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Three basic steps </a:t>
            </a:r>
            <a:r>
              <a:rPr lang="en-GB">
                <a:solidFill>
                  <a:schemeClr val="accent2">
                    <a:lumMod val="75000"/>
                  </a:schemeClr>
                </a:solidFill>
              </a:rPr>
              <a:t>1. Inform University </a:t>
            </a:r>
            <a:r>
              <a:rPr lang="en-GB">
                <a:solidFill>
                  <a:srgbClr val="352C78"/>
                </a:solidFill>
              </a:rPr>
              <a:t>2. Arrange essential supplies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3. Update School</a:t>
            </a:r>
          </a:p>
        </p:txBody>
      </p:sp>
      <p:cxnSp>
        <p:nvCxnSpPr>
          <p:cNvPr id="13" name="Straight Arrow Connector 12"/>
          <p:cNvCxnSpPr>
            <a:stCxn id="4" idx="3"/>
          </p:cNvCxnSpPr>
          <p:nvPr/>
        </p:nvCxnSpPr>
        <p:spPr>
          <a:xfrm flipV="1">
            <a:off x="4000229" y="2487972"/>
            <a:ext cx="442031" cy="9239"/>
          </a:xfrm>
          <a:prstGeom prst="straightConnector1">
            <a:avLst/>
          </a:prstGeom>
          <a:ln w="76200">
            <a:solidFill>
              <a:srgbClr val="352C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0" b="89888" l="2110" r="9789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3816" y="1472842"/>
            <a:ext cx="537484" cy="6055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0" b="89888" l="2110" r="9789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3872" y="4514928"/>
            <a:ext cx="537484" cy="605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25" b="96094" l="4314" r="9725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3092" y="2634582"/>
            <a:ext cx="598207" cy="6005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25" b="96094" l="4314" r="9725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2503" y="5360262"/>
            <a:ext cx="598207" cy="6005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326" b="92636" l="4396" r="94139">
                        <a14:foregroundMark x1="20879" y1="75581" x2="20879" y2="755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0281" y="1676520"/>
            <a:ext cx="749865" cy="70866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49860" y="2073885"/>
            <a:ext cx="105648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/>
              <a:t>Self-isolating</a:t>
            </a:r>
            <a:endParaRPr lang="en-GB" sz="1200"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22285" y="2313822"/>
            <a:ext cx="115230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/>
              <a:t>Fill in online form - </a:t>
            </a:r>
            <a:r>
              <a:rPr lang="en-GB" sz="1200">
                <a:hlinkClick r:id="rId8"/>
              </a:rPr>
              <a:t>here</a:t>
            </a:r>
            <a:endParaRPr lang="en-GB" sz="1200"/>
          </a:p>
        </p:txBody>
      </p:sp>
      <p:sp>
        <p:nvSpPr>
          <p:cNvPr id="23" name="TextBox 22"/>
          <p:cNvSpPr txBox="1"/>
          <p:nvPr/>
        </p:nvSpPr>
        <p:spPr>
          <a:xfrm>
            <a:off x="149942" y="5052177"/>
            <a:ext cx="115230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/>
              <a:t>Self-isolating</a:t>
            </a:r>
            <a:endParaRPr lang="en-GB" sz="1200"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5954" y="5912781"/>
            <a:ext cx="157995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/>
              <a:t>Positive COVID test</a:t>
            </a:r>
            <a:endParaRPr lang="en-GB" sz="1200"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846" y="3230951"/>
            <a:ext cx="163025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/>
              <a:t>Positive COVID test</a:t>
            </a:r>
            <a:endParaRPr lang="en-GB" sz="1200"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52777" y="1549839"/>
            <a:ext cx="997582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/>
              <a:t>Follow guidance from warden and residence team- </a:t>
            </a:r>
            <a:r>
              <a:rPr lang="en-GB" sz="1200">
                <a:hlinkClick r:id="rId9"/>
              </a:rPr>
              <a:t>website here</a:t>
            </a:r>
            <a:endParaRPr lang="en-GB" sz="1200">
              <a:cs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45677" y="2913893"/>
            <a:ext cx="246873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b="1">
                <a:solidFill>
                  <a:srgbClr val="352C78"/>
                </a:solidFill>
              </a:rPr>
              <a:t>University self-catered accommodation or private accommodation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95980" y="1474312"/>
            <a:ext cx="2650143" cy="600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rgbClr val="352C78"/>
                </a:solidFill>
              </a:rPr>
              <a:t>University catered accommodation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99695" y="1992657"/>
            <a:ext cx="143351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/>
              <a:t>Receive food from Great Food at Leeds for all meals</a:t>
            </a:r>
            <a:endParaRPr lang="en-GB" sz="1200"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22935" y="3686707"/>
            <a:ext cx="1152302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/>
              <a:t>Order online delivery – </a:t>
            </a:r>
            <a:r>
              <a:rPr lang="en-GB" sz="1200">
                <a:hlinkClick r:id="rId10"/>
              </a:rPr>
              <a:t>advice here</a:t>
            </a:r>
            <a:r>
              <a:rPr lang="en-GB" sz="1400"/>
              <a:t> </a:t>
            </a:r>
            <a:endParaRPr lang="en-GB" sz="1400">
              <a:solidFill>
                <a:srgbClr val="C00000"/>
              </a:solidFill>
              <a:cs typeface="Calibri" panose="020F050202020403020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83457" y="4516208"/>
            <a:ext cx="1658766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/>
              <a:t>Emergency food delivery from Great Food at Leeds – </a:t>
            </a:r>
            <a:r>
              <a:rPr lang="en-GB" sz="1200">
                <a:hlinkClick r:id="rId11"/>
              </a:rPr>
              <a:t>info here</a:t>
            </a:r>
            <a:r>
              <a:rPr lang="en-GB" sz="1200"/>
              <a:t>.</a:t>
            </a:r>
            <a:r>
              <a:rPr lang="en-GB" sz="1200">
                <a:ea typeface="+mn-lt"/>
                <a:cs typeface="+mn-lt"/>
              </a:rPr>
              <a:t> For help with essential items delivery email </a:t>
            </a:r>
            <a:br>
              <a:rPr lang="en-GB" sz="1200">
                <a:ea typeface="+mn-lt"/>
                <a:cs typeface="+mn-lt"/>
              </a:rPr>
            </a:br>
            <a:r>
              <a:rPr lang="en-GB" sz="1200">
                <a:ea typeface="+mn-lt"/>
                <a:cs typeface="+mn-lt"/>
                <a:hlinkClick r:id="rId12"/>
              </a:rPr>
              <a:t>delivery@leeds.ac.uk</a:t>
            </a:r>
            <a:endParaRPr lang="en-GB" sz="1200">
              <a:ea typeface="+mn-lt"/>
              <a:cs typeface="+mn-lt"/>
            </a:endParaRPr>
          </a:p>
          <a:p>
            <a:endParaRPr lang="en-GB" sz="1400">
              <a:cs typeface="Calibri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326" b="92636" l="4396" r="94139">
                        <a14:foregroundMark x1="20879" y1="75581" x2="20879" y2="755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66582" y="5252272"/>
            <a:ext cx="749865" cy="70866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778332" y="5889454"/>
            <a:ext cx="132171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/>
              <a:t>Fill in online form – </a:t>
            </a:r>
            <a:r>
              <a:rPr lang="en-GB" sz="1200">
                <a:hlinkClick r:id="rId13"/>
              </a:rPr>
              <a:t>here</a:t>
            </a:r>
            <a:endParaRPr lang="en-GB" sz="1200">
              <a:solidFill>
                <a:srgbClr val="C00000"/>
              </a:solidFill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0240" y="6409055"/>
            <a:ext cx="382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Email </a:t>
            </a:r>
            <a:r>
              <a:rPr lang="en-GB" sz="1200">
                <a:hlinkClick r:id="rId14"/>
              </a:rPr>
              <a:t>reportcovid@leeds.ac.uk</a:t>
            </a:r>
            <a:r>
              <a:rPr lang="en-GB" sz="1200"/>
              <a:t> or call 0113 3438 777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438373" y="896007"/>
            <a:ext cx="2754569" cy="5865007"/>
          </a:xfrm>
          <a:prstGeom prst="roundRect">
            <a:avLst/>
          </a:prstGeom>
          <a:noFill/>
          <a:ln w="19050">
            <a:solidFill>
              <a:srgbClr val="352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b="1">
              <a:solidFill>
                <a:srgbClr val="352C78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0222" y="3687259"/>
            <a:ext cx="362846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/>
              <a:t>Email </a:t>
            </a:r>
            <a:r>
              <a:rPr lang="en-GB" sz="1200">
                <a:hlinkClick r:id="rId15"/>
              </a:rPr>
              <a:t>residencelife@leeds.ac.uk</a:t>
            </a:r>
            <a:r>
              <a:rPr lang="en-GB" sz="1200"/>
              <a:t> for assistance</a:t>
            </a:r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027828" y="5411302"/>
            <a:ext cx="418706" cy="2424"/>
          </a:xfrm>
          <a:prstGeom prst="straightConnector1">
            <a:avLst/>
          </a:prstGeom>
          <a:ln w="76200">
            <a:solidFill>
              <a:srgbClr val="352C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11224" y="4652067"/>
            <a:ext cx="1282678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/>
              <a:t>Only step 2 and 3 required</a:t>
            </a:r>
            <a:endParaRPr lang="en-US" sz="1200"/>
          </a:p>
          <a:p>
            <a:endParaRPr lang="en-GB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7218559" y="3500689"/>
            <a:ext cx="392036" cy="3524"/>
          </a:xfrm>
          <a:prstGeom prst="straightConnector1">
            <a:avLst/>
          </a:prstGeom>
          <a:ln w="76200">
            <a:solidFill>
              <a:srgbClr val="352C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852023" y="1345675"/>
            <a:ext cx="4000706" cy="9706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/>
              <a:t>You must update the School of Medicine on your situation as a matter of urgency using </a:t>
            </a:r>
            <a:r>
              <a:rPr lang="en-GB" sz="1400">
                <a:hlinkClick r:id="rId16"/>
              </a:rPr>
              <a:t>this MS Form</a:t>
            </a:r>
            <a:r>
              <a:rPr lang="en-GB" sz="1400"/>
              <a:t>.  If you are on placement you must inform them that you will not be attending. 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852993" y="4204951"/>
            <a:ext cx="3651501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/>
              <a:t>The School of Medicine will be in touch about next steps and your Head of Year or Programme Lead will be informed.  </a:t>
            </a:r>
            <a:endParaRPr lang="en-US"/>
          </a:p>
          <a:p>
            <a:r>
              <a:rPr lang="en-GB" sz="1400"/>
              <a:t>If applicable, we will liaise with your placement provider and in time, will provide you with information on how your placement will be recovered.     </a:t>
            </a:r>
            <a:endParaRPr lang="en-GB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9708183" y="2392860"/>
            <a:ext cx="398" cy="387719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9707681" y="3751183"/>
            <a:ext cx="398" cy="387719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438971" y="901628"/>
            <a:ext cx="275723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>
                <a:solidFill>
                  <a:srgbClr val="352C78"/>
                </a:solidFill>
              </a:rPr>
              <a:t>2. Arrange essential Supplies</a:t>
            </a:r>
            <a:endParaRPr lang="en-GB" sz="1600">
              <a:solidFill>
                <a:srgbClr val="352C78"/>
              </a:solidFill>
              <a:cs typeface="Calibri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3320" b="96266" l="7469" r="9668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78946" y="1985798"/>
            <a:ext cx="873365" cy="87336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4444" b="89778" l="9859" r="897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05131" y="3745562"/>
            <a:ext cx="1010319" cy="78398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3175" b="89683" l="4724" r="9527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45047" y="4620104"/>
            <a:ext cx="899234" cy="87495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3876" b="89535" l="3734" r="96680">
                        <a14:foregroundMark x1="69295" y1="26744" x2="69295" y2="26744"/>
                        <a14:foregroundMark x1="82158" y1="25194" x2="82158" y2="25194"/>
                        <a14:foregroundMark x1="78008" y1="20543" x2="78008" y2="2054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45473" y="2194419"/>
            <a:ext cx="793520" cy="84949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4348" b="93281" l="5283" r="94717">
                        <a14:foregroundMark x1="13585" y1="28063" x2="13585" y2="28063"/>
                        <a14:foregroundMark x1="77736" y1="48617" x2="77736" y2="48617"/>
                        <a14:foregroundMark x1="60377" y1="77866" x2="82264" y2="648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09822" y="3507652"/>
            <a:ext cx="849381" cy="810918"/>
          </a:xfrm>
          <a:prstGeom prst="rect">
            <a:avLst/>
          </a:prstGeom>
        </p:spPr>
      </p:pic>
      <p:cxnSp>
        <p:nvCxnSpPr>
          <p:cNvPr id="77" name="Straight Arrow Connector 76"/>
          <p:cNvCxnSpPr/>
          <p:nvPr/>
        </p:nvCxnSpPr>
        <p:spPr>
          <a:xfrm>
            <a:off x="807806" y="1883424"/>
            <a:ext cx="623361" cy="312723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22" idx="1"/>
          </p:cNvCxnSpPr>
          <p:nvPr/>
        </p:nvCxnSpPr>
        <p:spPr>
          <a:xfrm flipV="1">
            <a:off x="807806" y="2544655"/>
            <a:ext cx="514479" cy="50528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2257350" y="2191527"/>
            <a:ext cx="469246" cy="923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941095" y="4894234"/>
            <a:ext cx="734808" cy="462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2962959" y="4952393"/>
            <a:ext cx="734808" cy="462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943840" y="5626043"/>
            <a:ext cx="702261" cy="612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776173" y="5961997"/>
            <a:ext cx="4098248" cy="311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/>
              <a:t>Follow guidance on </a:t>
            </a:r>
            <a:r>
              <a:rPr lang="en-GB" sz="1400">
                <a:hlinkClick r:id="rId27"/>
              </a:rPr>
              <a:t>University website</a:t>
            </a:r>
            <a:endParaRPr lang="en-GB" sz="1400">
              <a:cs typeface="Calibri" panose="020F0502020204030204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3917" y="5516158"/>
            <a:ext cx="731620" cy="5237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720342" y="6048163"/>
            <a:ext cx="219290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>
                <a:ea typeface="+mn-lt"/>
                <a:cs typeface="+mn-lt"/>
              </a:rPr>
              <a:t>LUU Help &amp; Support, food delivery from the Co-op</a:t>
            </a:r>
            <a:endParaRPr lang="en-US" sz="1200">
              <a:ea typeface="+mn-lt"/>
              <a:cs typeface="+mn-lt"/>
              <a:hlinkClick r:id="rId28"/>
            </a:endParaRPr>
          </a:p>
          <a:p>
            <a:pPr algn="ctr"/>
            <a:r>
              <a:rPr lang="en-GB" sz="1200">
                <a:ea typeface="+mn-lt"/>
                <a:cs typeface="+mn-lt"/>
                <a:hlinkClick r:id="rId28"/>
              </a:rPr>
              <a:t>info here</a:t>
            </a:r>
            <a:endParaRPr lang="en-US" sz="1200">
              <a:cs typeface="Calibri" panose="020F0502020204030204"/>
              <a:hlinkClick r:id="" action="ppaction://noaction"/>
            </a:endParaRPr>
          </a:p>
          <a:p>
            <a:endParaRPr lang="en-GB" sz="1200">
              <a:solidFill>
                <a:srgbClr val="C00000"/>
              </a:solidFill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DEAD7E-99D3-4940-9C49-2BC01CD397E4}"/>
              </a:ext>
            </a:extLst>
          </p:cNvPr>
          <p:cNvSpPr txBox="1"/>
          <p:nvPr/>
        </p:nvSpPr>
        <p:spPr>
          <a:xfrm>
            <a:off x="7816130" y="2947201"/>
            <a:ext cx="3691287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/>
              <a:t>On submission of the MS Form, you will be sent an email containing information on available support.  </a:t>
            </a:r>
          </a:p>
        </p:txBody>
      </p:sp>
    </p:spTree>
    <p:extLst>
      <p:ext uri="{BB962C8B-B14F-4D97-AF65-F5344CB8AC3E}">
        <p14:creationId xmlns:p14="http://schemas.microsoft.com/office/powerpoint/2010/main" val="193454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D6674EBEF66A40ACE8B2CE9A480E46" ma:contentTypeVersion="4" ma:contentTypeDescription="Create a new document." ma:contentTypeScope="" ma:versionID="1328e5ca1cfe5c6d9cc630f500620ba0">
  <xsd:schema xmlns:xsd="http://www.w3.org/2001/XMLSchema" xmlns:xs="http://www.w3.org/2001/XMLSchema" xmlns:p="http://schemas.microsoft.com/office/2006/metadata/properties" xmlns:ns2="72aeacf6-1969-4327-a388-0a4a14099fb3" targetNamespace="http://schemas.microsoft.com/office/2006/metadata/properties" ma:root="true" ma:fieldsID="7d5931fa33b4537242fc0c1424b0f164" ns2:_="">
    <xsd:import namespace="72aeacf6-1969-4327-a388-0a4a14099f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aeacf6-1969-4327-a388-0a4a14099f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0BDEF0-441A-4307-AD92-D30666C71A47}">
  <ds:schemaRefs>
    <ds:schemaRef ds:uri="72aeacf6-1969-4327-a388-0a4a14099f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04F2F0E-5B3C-42F8-8DFE-267368D9370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7ED9AB-9371-4A5B-B821-530E3E1774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Siobhan Orient</dc:creator>
  <cp:revision>1</cp:revision>
  <dcterms:created xsi:type="dcterms:W3CDTF">2020-07-23T12:32:44Z</dcterms:created>
  <dcterms:modified xsi:type="dcterms:W3CDTF">2021-09-16T14:05:08Z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0x010100F8D6674EBEF66A40ACE8B2CE9A480E46</vt:lpwstr>
  </property>
</Properties>
</file>