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83B6C-5B8C-2945-8FB2-73D4CDBAA5F0}" v="2582" dt="2021-08-26T15:46:02.554"/>
    <p1510:client id="{C44DC834-6051-234B-8F0E-FE79CF59BDD3}" v="7967" dt="2021-08-26T22:43:24.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87"/>
  </p:normalViewPr>
  <p:slideViewPr>
    <p:cSldViewPr snapToGrid="0">
      <p:cViewPr varScale="1">
        <p:scale>
          <a:sx n="69" d="100"/>
          <a:sy n="69" d="100"/>
        </p:scale>
        <p:origin x="744" y="60"/>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14/09/2021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2681" y="5970863"/>
            <a:ext cx="2340869" cy="667513"/>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14/09/2021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14/09/2021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14/09/2021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14/09/2021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8450" y="1912828"/>
            <a:ext cx="11595100" cy="4047262"/>
          </a:xfrm>
          <a:prstGeom prst="rect">
            <a:avLst/>
          </a:prstGeom>
          <a:noFill/>
        </p:spPr>
        <p:txBody>
          <a:bodyPr wrap="square" lIns="0" tIns="0" rIns="0" bIns="45720" rtlCol="0" anchor="t">
            <a:spAutoFit/>
          </a:bodyPr>
          <a:lstStyle/>
          <a:p>
            <a:pPr marL="1166495" indent="-1166495"/>
            <a:r>
              <a:rPr lang="en-GB" sz="1000" dirty="0">
                <a:latin typeface="Arial" panose="020B0604020202020204" pitchFamily="34" charset="0"/>
                <a:cs typeface="Arial" panose="020B0604020202020204" pitchFamily="34" charset="0"/>
              </a:rPr>
              <a:t>------------------------------------------------------------------------------------------------------------------------------------------------------------------------------------------------------------------------------------------------------------------------------ </a:t>
            </a:r>
            <a:endParaRPr lang="en-US" dirty="0"/>
          </a:p>
          <a:p>
            <a:pPr marL="1166495" indent="-1166495"/>
            <a:r>
              <a:rPr lang="en-GB" sz="1000" dirty="0">
                <a:latin typeface="Arial"/>
                <a:cs typeface="Arial"/>
              </a:rPr>
              <a:t>Introductory week</a:t>
            </a:r>
            <a:r>
              <a:rPr lang="en-GB" sz="1000" dirty="0">
                <a:solidFill>
                  <a:srgbClr val="000000"/>
                </a:solidFill>
                <a:latin typeface="Arial"/>
                <a:cs typeface="Arial"/>
              </a:rPr>
              <a:t> </a:t>
            </a:r>
            <a:r>
              <a:rPr lang="en-GB" sz="1000" dirty="0">
                <a:solidFill>
                  <a:schemeClr val="accent2"/>
                </a:solidFill>
                <a:latin typeface="Arial"/>
                <a:cs typeface="Arial"/>
              </a:rPr>
              <a:t>    Introduction to Academic Personal Tutoring at the LLC. Video message welcoming you to Academic Personal Tutoring on your programme will be provided during induction week. 5 mins.</a:t>
            </a:r>
            <a:endParaRPr lang="en-GB" sz="1000" dirty="0">
              <a:solidFill>
                <a:schemeClr val="accent2"/>
              </a:solidFill>
              <a:latin typeface="Arial" panose="020B0604020202020204" pitchFamily="34" charset="0"/>
              <a:cs typeface="Arial" panose="020B0604020202020204" pitchFamily="34" charset="0"/>
            </a:endParaRP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a:cs typeface="Arial"/>
              </a:rPr>
              <a:t>Introductory week </a:t>
            </a:r>
            <a:r>
              <a:rPr lang="en-GB" sz="1000" dirty="0">
                <a:solidFill>
                  <a:schemeClr val="bg1"/>
                </a:solidFill>
                <a:latin typeface="Arial"/>
                <a:cs typeface="Arial"/>
              </a:rPr>
              <a:t>	</a:t>
            </a:r>
            <a:r>
              <a:rPr lang="en-GB" sz="1000" dirty="0">
                <a:solidFill>
                  <a:schemeClr val="accent6"/>
                </a:solidFill>
                <a:latin typeface="Arial"/>
                <a:cs typeface="Arial"/>
              </a:rPr>
              <a:t>Group activities/ group tutorials with other learners on your programme will provide an opportunity to learn more about Academic Personal Tutoring support for your studies. This may include a pre-work activity. 30 mins.</a:t>
            </a: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panose="020B0604020202020204" pitchFamily="34" charset="0"/>
                <a:cs typeface="Arial" panose="020B0604020202020204" pitchFamily="34" charset="0"/>
              </a:rPr>
              <a:t>Week 1	N/A 	</a:t>
            </a: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a:cs typeface="Arial"/>
              </a:rPr>
              <a:t>Week 2/3	</a:t>
            </a:r>
            <a:r>
              <a:rPr lang="en-GB" sz="1000" dirty="0">
                <a:solidFill>
                  <a:schemeClr val="accent1"/>
                </a:solidFill>
                <a:latin typeface="Arial"/>
                <a:cs typeface="Arial"/>
              </a:rPr>
              <a:t>Academic Personal Tutorial meeting. 20 mins. Your tutorial will focus on settling into your studies and getting to know you. Topics of focus include planning and supporting you with your studies, introducing </a:t>
            </a:r>
            <a:r>
              <a:rPr lang="en-GB" sz="1000" dirty="0" err="1">
                <a:solidFill>
                  <a:schemeClr val="accent1"/>
                </a:solidFill>
                <a:latin typeface="Arial"/>
                <a:cs typeface="Arial"/>
              </a:rPr>
              <a:t>PebblePad</a:t>
            </a:r>
            <a:r>
              <a:rPr lang="en-GB" sz="1000" dirty="0">
                <a:solidFill>
                  <a:schemeClr val="accent1"/>
                </a:solidFill>
                <a:latin typeface="Arial"/>
                <a:cs typeface="Arial"/>
              </a:rPr>
              <a:t>, your goals and targets, resources and support, space for discussion with your APT.  </a:t>
            </a:r>
          </a:p>
          <a:p>
            <a:pPr marL="1166495" indent="-1166495"/>
            <a:r>
              <a:rPr lang="en-GB" sz="1000" dirty="0">
                <a:solidFill>
                  <a:srgbClr val="000000"/>
                </a:solidFill>
                <a:latin typeface="Arial"/>
                <a:cs typeface="Arial"/>
              </a:rPr>
              <a:t>------------------------------------------------------------------------------------------------------------------------------------------------------------------------------------------------------------------------------------------------------------------------------</a:t>
            </a:r>
            <a:endParaRPr lang="en-GB" dirty="0">
              <a:cs typeface="Calibri" panose="020F0502020204030204"/>
            </a:endParaRPr>
          </a:p>
          <a:p>
            <a:pPr marL="1166495" indent="-1166495"/>
            <a:r>
              <a:rPr lang="en-GB" sz="1000" dirty="0">
                <a:latin typeface="Arial" panose="020B0604020202020204" pitchFamily="34" charset="0"/>
                <a:cs typeface="Arial" panose="020B0604020202020204" pitchFamily="34" charset="0"/>
              </a:rPr>
              <a:t>Week 7/8	</a:t>
            </a:r>
            <a:r>
              <a:rPr lang="en-GB" sz="1000" dirty="0">
                <a:solidFill>
                  <a:schemeClr val="accent1"/>
                </a:solidFill>
                <a:latin typeface="Arial" panose="020B0604020202020204" pitchFamily="34" charset="0"/>
                <a:cs typeface="Arial" panose="020B0604020202020204" pitchFamily="34" charset="0"/>
              </a:rPr>
              <a:t>Academic Personal Tutorial meeting. 20 mins. Your tutorial will focus on your studies over recent weeks. Topics of focus include checking in, academic and well being needs, supporting you with your studies and university life, reflecting on your studies and a look at learning analytics, resources and support, </a:t>
            </a:r>
            <a:r>
              <a:rPr lang="en-GB" sz="1000" dirty="0">
                <a:solidFill>
                  <a:schemeClr val="accent1"/>
                </a:solidFill>
                <a:latin typeface="Arial"/>
                <a:cs typeface="Arial"/>
              </a:rPr>
              <a:t>space for discussion with your APT.  </a:t>
            </a:r>
            <a:endParaRPr lang="en-GB" sz="1000" dirty="0">
              <a:solidFill>
                <a:schemeClr val="accent1"/>
              </a:solidFill>
              <a:latin typeface="Arial" panose="020B0604020202020204" pitchFamily="34" charset="0"/>
              <a:cs typeface="Arial" panose="020B0604020202020204" pitchFamily="34" charset="0"/>
            </a:endParaRP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panose="020B0604020202020204" pitchFamily="34" charset="0"/>
                <a:cs typeface="Arial" panose="020B0604020202020204" pitchFamily="34" charset="0"/>
              </a:rPr>
              <a:t>Week 10/11	</a:t>
            </a:r>
            <a:r>
              <a:rPr lang="en-GB" sz="1000" dirty="0">
                <a:solidFill>
                  <a:schemeClr val="accent6"/>
                </a:solidFill>
                <a:latin typeface="Arial"/>
                <a:cs typeface="Arial"/>
              </a:rPr>
              <a:t>Group activities/ group tutorials with other learners on your programme will provide an opportunity to look back and reflect on your studies over recent months, as well as planning your work over the break. 15 mins.</a:t>
            </a:r>
            <a:r>
              <a:rPr lang="en-GB" sz="1000" dirty="0">
                <a:solidFill>
                  <a:schemeClr val="accent1"/>
                </a:solidFill>
                <a:latin typeface="Arial" panose="020B0604020202020204" pitchFamily="34" charset="0"/>
                <a:cs typeface="Arial" panose="020B0604020202020204" pitchFamily="34" charset="0"/>
              </a:rPr>
              <a:t> You may also meet with your Academic Personal Tutor for individual reflection on your studies and a look at learning analytics.15 mins.</a:t>
            </a: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a:cs typeface="Arial"/>
              </a:rPr>
              <a:t>Week 14/15	</a:t>
            </a:r>
            <a:r>
              <a:rPr lang="en-GB" sz="1000" dirty="0">
                <a:solidFill>
                  <a:schemeClr val="accent2"/>
                </a:solidFill>
                <a:latin typeface="Arial"/>
                <a:cs typeface="Arial"/>
              </a:rPr>
              <a:t>Welcome back. Video message welcoming you back to Academic Personal Tutoring on your programme will be provided. 5 mins. This will include a focus on supporting you with your studies and a reminder of student, academic and employability support at the LLC and University.</a:t>
            </a: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panose="020B0604020202020204" pitchFamily="34" charset="0"/>
                <a:cs typeface="Arial" panose="020B0604020202020204" pitchFamily="34" charset="0"/>
              </a:rPr>
              <a:t>Week 18/19	</a:t>
            </a:r>
            <a:r>
              <a:rPr lang="en-GB" sz="1000" dirty="0">
                <a:solidFill>
                  <a:schemeClr val="accent1"/>
                </a:solidFill>
                <a:latin typeface="Arial" panose="020B0604020202020204" pitchFamily="34" charset="0"/>
                <a:cs typeface="Arial" panose="020B0604020202020204" pitchFamily="34" charset="0"/>
              </a:rPr>
              <a:t>Academic Personal Tutorial meeting. 20 mins. Your tutorial will focus on your studies over recent weeks. Topics of focus include challenges and opportunities, discussion of results, reflecting on your studies and a look at learning analytics, independent study planning, supporting you with your studies, space for discussion with your APT. </a:t>
            </a:r>
          </a:p>
          <a:p>
            <a:pPr marL="1166495" indent="-1166495"/>
            <a:r>
              <a:rPr lang="en-GB" sz="1000" dirty="0">
                <a:latin typeface="Arial" panose="020B0604020202020204" pitchFamily="34" charset="0"/>
                <a:cs typeface="Arial" panose="020B0604020202020204" pitchFamily="34" charset="0"/>
              </a:rPr>
              <a:t>------------------------------------------------------------------------------------------------------------------------------------------------------------------------------------------------------------------------------------------------------------------------------</a:t>
            </a:r>
          </a:p>
          <a:p>
            <a:pPr marL="1166495" indent="-1166495"/>
            <a:r>
              <a:rPr lang="en-GB" sz="1000" dirty="0">
                <a:latin typeface="Arial"/>
                <a:cs typeface="Arial"/>
              </a:rPr>
              <a:t>Week 22/23              </a:t>
            </a:r>
            <a:r>
              <a:rPr lang="en-GB" sz="1000" dirty="0">
                <a:solidFill>
                  <a:schemeClr val="accent6"/>
                </a:solidFill>
                <a:latin typeface="Arial"/>
                <a:cs typeface="Arial"/>
              </a:rPr>
              <a:t>Group activities/ group tutorials with other learners on your programme will provide an opportunity to look back and reflect on your studies over recent months, as well as planning for your assessments/ strategies for the exam period. This may include a pre-work activity. 30 mins. </a:t>
            </a:r>
          </a:p>
          <a:p>
            <a:r>
              <a:rPr lang="en-GB" sz="1000" dirty="0">
                <a:latin typeface="Arial" panose="020B0604020202020204" pitchFamily="34" charset="0"/>
                <a:cs typeface="Arial" panose="020B0604020202020204" pitchFamily="34" charset="0"/>
              </a:rPr>
              <a:t>------------------------------------------------------------------------------------------------------------------------------------------------------------------------------------------------------------------------------------------------------------------------------</a:t>
            </a: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Video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Individual meeting</a:t>
            </a:r>
          </a:p>
        </p:txBody>
      </p:sp>
      <p:sp>
        <p:nvSpPr>
          <p:cNvPr id="14" name="TextBox 13"/>
          <p:cNvSpPr txBox="1"/>
          <p:nvPr/>
        </p:nvSpPr>
        <p:spPr>
          <a:xfrm>
            <a:off x="298450" y="1151177"/>
            <a:ext cx="11595100" cy="600164"/>
          </a:xfrm>
          <a:prstGeom prst="rect">
            <a:avLst/>
          </a:prstGeom>
          <a:noFill/>
        </p:spPr>
        <p:txBody>
          <a:bodyPr wrap="square" lIns="0" tIns="0" rtlCol="0">
            <a:spAutoFit/>
          </a:bodyPr>
          <a:lstStyle/>
          <a:p>
            <a:r>
              <a:rPr lang="en-GB" baseline="3000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err="1">
                <a:latin typeface="Arial" panose="020B0604020202020204" pitchFamily="34" charset="0"/>
                <a:cs typeface="Arial" panose="020B0604020202020204" pitchFamily="34" charset="0"/>
              </a:rPr>
              <a:t>LeedsforLife</a:t>
            </a:r>
            <a:r>
              <a:rPr lang="en-GB" baseline="30000">
                <a:latin typeface="Arial" panose="020B0604020202020204" pitchFamily="34" charset="0"/>
                <a:cs typeface="Arial" panose="020B0604020202020204" pitchFamily="34" charset="0"/>
              </a:rPr>
              <a:t> reflective workbook in </a:t>
            </a:r>
            <a:r>
              <a:rPr lang="en-GB" baseline="30000" err="1">
                <a:latin typeface="Arial" panose="020B0604020202020204" pitchFamily="34" charset="0"/>
                <a:cs typeface="Arial" panose="020B0604020202020204" pitchFamily="34" charset="0"/>
              </a:rPr>
              <a:t>PebblePad</a:t>
            </a:r>
            <a:r>
              <a:rPr lang="en-GB" baseline="3000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a:bodyPr>
          <a:lstStyle/>
          <a:p>
            <a:pPr algn="l"/>
            <a:r>
              <a:rPr lang="en-GB" sz="2800" b="1" baseline="30000">
                <a:latin typeface="Arial"/>
                <a:cs typeface="Arial"/>
              </a:rPr>
              <a:t>Academic personal tutoring in the Lifelong Learning Centre</a:t>
            </a:r>
            <a:r>
              <a:rPr lang="en-GB" sz="2800" baseline="30000">
                <a:latin typeface="Arial" panose="020B0604020202020204" pitchFamily="34" charset="0"/>
                <a:cs typeface="Arial" panose="020B0604020202020204" pitchFamily="34" charset="0"/>
              </a:rPr>
              <a:t/>
            </a:r>
            <a:br>
              <a:rPr lang="en-GB" sz="2800" baseline="30000">
                <a:latin typeface="Arial" panose="020B0604020202020204" pitchFamily="34" charset="0"/>
                <a:cs typeface="Arial" panose="020B0604020202020204" pitchFamily="34" charset="0"/>
              </a:rPr>
            </a:br>
            <a:r>
              <a:rPr lang="en-GB" sz="2400" baseline="30000">
                <a:latin typeface="Arial"/>
                <a:cs typeface="Arial"/>
              </a:rPr>
              <a:t>New undergraduate students</a:t>
            </a: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912828"/>
            <a:ext cx="11595100" cy="4047262"/>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Welcome back to Academic Personal Tutoring at the LLC. Video message welcoming you back to Academic Personal Tutoring on your programme will be provided during induction week. 5 mins. This will include a reminder of how to contact your APT.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N/A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6"/>
                </a:solidFill>
                <a:latin typeface="Arial" panose="020B0604020202020204" pitchFamily="34" charset="0"/>
                <a:cs typeface="Arial" panose="020B0604020202020204" pitchFamily="34" charset="0"/>
              </a:rPr>
              <a:t>Group activities/ group tutorials with other learners on your programme will provide an opportunity to explore academic and personal aims for the year. This may include a pre-work activity. 30 mins. </a:t>
            </a:r>
            <a:r>
              <a:rPr lang="en-GB" sz="1000" dirty="0">
                <a:solidFill>
                  <a:schemeClr val="bg1"/>
                </a:solidFill>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Academic Personal Tutor meeting. Your tutorial will focus on your studies this year. Topics of focus include strategies for engagement, setting targets, supporting you with your studies, assessment and feedback from previous year, </a:t>
            </a:r>
            <a:r>
              <a:rPr lang="en-GB" sz="1000" dirty="0" err="1">
                <a:solidFill>
                  <a:schemeClr val="accent1"/>
                </a:solidFill>
                <a:latin typeface="Arial" panose="020B0604020202020204" pitchFamily="34" charset="0"/>
                <a:cs typeface="Arial" panose="020B0604020202020204" pitchFamily="34" charset="0"/>
              </a:rPr>
              <a:t>PebblePad</a:t>
            </a:r>
            <a:r>
              <a:rPr lang="en-GB" sz="1000" dirty="0">
                <a:solidFill>
                  <a:schemeClr val="accent1"/>
                </a:solidFill>
                <a:latin typeface="Arial" panose="020B0604020202020204" pitchFamily="34" charset="0"/>
                <a:cs typeface="Arial" panose="020B0604020202020204" pitchFamily="34" charset="0"/>
              </a:rPr>
              <a:t> and a look at learning analytics, resources and support for well being, </a:t>
            </a:r>
            <a:r>
              <a:rPr lang="en-GB" sz="1000" dirty="0">
                <a:solidFill>
                  <a:schemeClr val="accent1"/>
                </a:solidFill>
                <a:latin typeface="Arial"/>
                <a:cs typeface="Arial"/>
              </a:rPr>
              <a:t>space for discussion with your APT. 20 - 30 mins.</a:t>
            </a:r>
            <a:endParaRPr lang="en-GB" sz="1000" dirty="0">
              <a:solidFill>
                <a:schemeClr val="accent1"/>
              </a:solidFill>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	</a:t>
            </a:r>
            <a:r>
              <a:rPr lang="en-GB" sz="1000" dirty="0">
                <a:solidFill>
                  <a:schemeClr val="accent2"/>
                </a:solidFill>
                <a:latin typeface="Arial" panose="020B0604020202020204" pitchFamily="34" charset="0"/>
                <a:cs typeface="Arial" panose="020B0604020202020204" pitchFamily="34" charset="0"/>
              </a:rPr>
              <a:t>‘Personal reflection’ video message from your programme. Reflect on your plans and strategies for your studies. A reminder of support available at the LLC / University.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Group activities/ group tutorials with other learners on your programme will provide an opportunity to reflect on your studies over recent weeks. This may include a pre-work activity. Reflect back and look forward to develop a strategy for work over Christmas. This may include a group activity in a mixed year group. 30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video message from your programme. Reflect on your plans and strategies for your studies. A re</a:t>
            </a:r>
            <a:r>
              <a:rPr lang="en-GB" sz="1000" dirty="0">
                <a:solidFill>
                  <a:schemeClr val="accent2"/>
                </a:solidFill>
                <a:latin typeface="Arial"/>
                <a:cs typeface="Arial"/>
              </a:rPr>
              <a:t>minder of student, academic and employability support at the LLC </a:t>
            </a:r>
            <a:r>
              <a:rPr lang="en-GB" sz="1000">
                <a:solidFill>
                  <a:schemeClr val="accent2"/>
                </a:solidFill>
                <a:latin typeface="Arial"/>
                <a:cs typeface="Arial"/>
              </a:rPr>
              <a:t>and University</a:t>
            </a:r>
            <a:r>
              <a:rPr lang="en-GB" sz="1000" dirty="0">
                <a:solidFill>
                  <a:schemeClr val="accent2"/>
                </a:solidFill>
                <a:latin typeface="Arial" panose="020B0604020202020204" pitchFamily="34" charset="0"/>
                <a:cs typeface="Arial" panose="020B0604020202020204" pitchFamily="34" charset="0"/>
              </a:rPr>
              <a:t>. 5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a:t>
            </a:r>
            <a:r>
              <a:rPr lang="en-GB" sz="1000" dirty="0">
                <a:solidFill>
                  <a:schemeClr val="accent1"/>
                </a:solidFill>
                <a:latin typeface="Arial" panose="020B0604020202020204" pitchFamily="34" charset="0"/>
                <a:cs typeface="Arial" panose="020B0604020202020204" pitchFamily="34" charset="0"/>
              </a:rPr>
              <a:t>	Academic Personal Tutor meeting. Your tutorial will focus on your studies this year. Topics of focus include challenges and opportunities, discussion of results, reflecting on your studies and a look at learning analytics, strategies for the remainder of the year and/or post-graduation, resources and support for well being, space for discussion with your APT. 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Group activities/ group tutorials with other learners on your programme will provide an opportunity to reflect on challenges and opportunities. This may include a mixed year group to consider strategies for challenges in exam period and beyond (including graduation for finalists) and a pre-work activity. 30 mins.</a:t>
            </a:r>
          </a:p>
          <a:p>
            <a:pPr marL="1527175" indent="-1527175"/>
            <a:r>
              <a:rPr lang="en-GB" sz="1000" dirty="0">
                <a:latin typeface="Arial" panose="020B0604020202020204" pitchFamily="34" charset="0"/>
                <a:cs typeface="Arial" panose="020B0604020202020204" pitchFamily="34" charset="0"/>
              </a:rPr>
              <a:t>------------------------------------------------------------------------------------------------------------------------------------------------------------------------------------------------------------------------------------------------------------------------------</a:t>
            </a: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err="1">
                <a:latin typeface="Arial" panose="020B0604020202020204" pitchFamily="34" charset="0"/>
                <a:cs typeface="Arial" panose="020B0604020202020204" pitchFamily="34" charset="0"/>
              </a:rPr>
              <a:t>LeedsforLife</a:t>
            </a:r>
            <a:r>
              <a:rPr lang="en-GB" baseline="30000">
                <a:latin typeface="Arial" panose="020B0604020202020204" pitchFamily="34" charset="0"/>
                <a:cs typeface="Arial" panose="020B0604020202020204" pitchFamily="34" charset="0"/>
              </a:rPr>
              <a:t> reflective workbook in </a:t>
            </a:r>
            <a:r>
              <a:rPr lang="en-GB" baseline="30000" err="1">
                <a:latin typeface="Arial" panose="020B0604020202020204" pitchFamily="34" charset="0"/>
                <a:cs typeface="Arial" panose="020B0604020202020204" pitchFamily="34" charset="0"/>
              </a:rPr>
              <a:t>PebblePad</a:t>
            </a:r>
            <a:r>
              <a:rPr lang="en-GB" baseline="3000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22" name="Title 9"/>
          <p:cNvSpPr>
            <a:spLocks noGrp="1"/>
          </p:cNvSpPr>
          <p:nvPr>
            <p:ph type="ctrTitle"/>
          </p:nvPr>
        </p:nvSpPr>
        <p:spPr>
          <a:xfrm>
            <a:off x="310416" y="296863"/>
            <a:ext cx="9144000" cy="628978"/>
          </a:xfrm>
        </p:spPr>
        <p:txBody>
          <a:bodyPr lIns="0" tIns="72000" anchor="t"/>
          <a:lstStyle/>
          <a:p>
            <a:pPr algn="l"/>
            <a:r>
              <a:rPr lang="en-GB" sz="2800" b="1" baseline="30000">
                <a:latin typeface="Arial" panose="020B0604020202020204" pitchFamily="34" charset="0"/>
                <a:cs typeface="Arial" panose="020B0604020202020204" pitchFamily="34" charset="0"/>
              </a:rPr>
              <a:t>Academic personal tutoring in the Lifelong Learning Centre</a:t>
            </a:r>
            <a:r>
              <a:rPr lang="en-GB" sz="2800" baseline="30000">
                <a:latin typeface="Arial" panose="020B0604020202020204" pitchFamily="34" charset="0"/>
                <a:cs typeface="Arial" panose="020B0604020202020204" pitchFamily="34" charset="0"/>
              </a:rPr>
              <a:t/>
            </a:r>
            <a:br>
              <a:rPr lang="en-GB" sz="2800" baseline="30000">
                <a:latin typeface="Arial" panose="020B0604020202020204" pitchFamily="34" charset="0"/>
                <a:cs typeface="Arial" panose="020B0604020202020204" pitchFamily="34" charset="0"/>
              </a:rPr>
            </a:br>
            <a:r>
              <a:rPr lang="en-GB" sz="2400" baseline="30000">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Video message</a:t>
            </a:r>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0" ma:contentTypeDescription="Create a new document." ma:contentTypeScope="" ma:versionID="42161f736b68557e1c275719ee0d2e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9ae96a2e90ce782d3b2e8978c4ec989c"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098695-8041-4715-905E-07C06D9BA76F}">
  <ds:schemaRefs>
    <ds:schemaRef ds:uri="http://schemas.microsoft.com/sharepoint/v3/contenttype/forms"/>
  </ds:schemaRefs>
</ds:datastoreItem>
</file>

<file path=customXml/itemProps2.xml><?xml version="1.0" encoding="utf-8"?>
<ds:datastoreItem xmlns:ds="http://schemas.openxmlformats.org/officeDocument/2006/customXml" ds:itemID="{29E70648-85FA-49EE-8B69-E241431C5EE5}">
  <ds:schemaRefs>
    <ds:schemaRef ds:uri="4db5ab71-2296-4515-95c4-7029f8552e50"/>
    <ds:schemaRef ds:uri="ea6959ba-5064-47c5-9851-afafe812f6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B49EAC9-2D0E-408A-9A74-2973E26BB4F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db5ab71-2296-4515-95c4-7029f8552e50"/>
    <ds:schemaRef ds:uri="ea6959ba-5064-47c5-9851-afafe812f6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Widescreen</PresentationFormat>
  <Paragraphs>50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Lifelong Learning Centre New undergraduate students</vt:lpstr>
      <vt:lpstr>Academic personal tutoring in the Lifelong Learning Centre Continuing students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Kate Bennett</cp:lastModifiedBy>
  <cp:revision>2</cp:revision>
  <dcterms:created xsi:type="dcterms:W3CDTF">2021-06-18T08:18:31Z</dcterms:created>
  <dcterms:modified xsi:type="dcterms:W3CDTF">2021-09-14T10:46:03Z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0x010100A13E86FE2A916A40A2DD1CBE6B1C99F8</vt:lpwstr>
  </property>
</Properties>
</file>