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 userDrawn="1">
          <p15:clr>
            <a:srgbClr val="A4A3A4"/>
          </p15:clr>
        </p15:guide>
        <p15:guide id="2" pos="3840" userDrawn="1">
          <p15:clr>
            <a:srgbClr val="A4A3A4"/>
          </p15:clr>
        </p15:guide>
        <p15:guide id="3" pos="188" userDrawn="1">
          <p15:clr>
            <a:srgbClr val="A4A3A4"/>
          </p15:clr>
        </p15:guide>
        <p15:guide id="4" orient="horz" pos="4116" userDrawn="1">
          <p15:clr>
            <a:srgbClr val="A4A3A4"/>
          </p15:clr>
        </p15:guide>
        <p15:guide id="5" pos="7492" userDrawn="1">
          <p15:clr>
            <a:srgbClr val="A4A3A4"/>
          </p15:clr>
        </p15:guide>
        <p15:guide id="6" orient="horz" pos="1003" userDrawn="1">
          <p15:clr>
            <a:srgbClr val="A4A3A4"/>
          </p15:clr>
        </p15:guide>
        <p15:guide id="7" pos="3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4660"/>
  </p:normalViewPr>
  <p:slideViewPr>
    <p:cSldViewPr snapToGrid="0" showGuides="1">
      <p:cViewPr varScale="1">
        <p:scale>
          <a:sx n="73" d="100"/>
          <a:sy n="73" d="100"/>
        </p:scale>
        <p:origin x="1032" y="66"/>
      </p:cViewPr>
      <p:guideLst>
        <p:guide orient="horz" pos="187"/>
        <p:guide pos="3840"/>
        <p:guide pos="188"/>
        <p:guide orient="horz" pos="4116"/>
        <p:guide pos="7492"/>
        <p:guide orient="horz" pos="1003"/>
        <p:guide pos="3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1526C-2DF1-497C-8CB2-F215E6FD55DC}" type="datetimeFigureOut">
              <a:rPr lang="en-GB" smtClean="0"/>
              <a:t>13/08/2021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6C68B-F3C5-4603-AABF-56685C4CB984}" type="slidenum">
              <a:rPr lang="en-GB" smtClean="0"/>
              <a:t>‹#›</a:t>
            </a:fld>
            <a:endParaRPr lang="en-GB"/>
          </a:p>
        </p:txBody>
      </p:sp>
    </p:spTree>
    <p:extLst>
      <p:ext uri="{BB962C8B-B14F-4D97-AF65-F5344CB8AC3E}">
        <p14:creationId xmlns:p14="http://schemas.microsoft.com/office/powerpoint/2010/main" val="149887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1</a:t>
            </a:fld>
            <a:endParaRPr lang="en-GB"/>
          </a:p>
        </p:txBody>
      </p:sp>
    </p:spTree>
    <p:extLst>
      <p:ext uri="{BB962C8B-B14F-4D97-AF65-F5344CB8AC3E}">
        <p14:creationId xmlns:p14="http://schemas.microsoft.com/office/powerpoint/2010/main" val="254962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2</a:t>
            </a:fld>
            <a:endParaRPr lang="en-GB"/>
          </a:p>
        </p:txBody>
      </p:sp>
    </p:spTree>
    <p:extLst>
      <p:ext uri="{BB962C8B-B14F-4D97-AF65-F5344CB8AC3E}">
        <p14:creationId xmlns:p14="http://schemas.microsoft.com/office/powerpoint/2010/main" val="158962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13/08/2021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2681" y="5970863"/>
            <a:ext cx="2340869" cy="667513"/>
          </a:xfrm>
          <a:prstGeom prst="rect">
            <a:avLst/>
          </a:prstGeom>
        </p:spPr>
      </p:pic>
    </p:spTree>
    <p:extLst>
      <p:ext uri="{BB962C8B-B14F-4D97-AF65-F5344CB8AC3E}">
        <p14:creationId xmlns:p14="http://schemas.microsoft.com/office/powerpoint/2010/main" val="25569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13/08/2021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79578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13/08/2021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08419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13/08/2021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3050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3991D8-B7A6-4D82-9B45-912DECD2B9CF}" type="datetimeFigureOut">
              <a:rPr lang="en-GB" smtClean="0"/>
              <a:t>13/08/2021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7626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3991D8-B7A6-4D82-9B45-912DECD2B9CF}" type="datetimeFigureOut">
              <a:rPr lang="en-GB" smtClean="0"/>
              <a:t>13/08/2021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516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3991D8-B7A6-4D82-9B45-912DECD2B9CF}" type="datetimeFigureOut">
              <a:rPr lang="en-GB" smtClean="0"/>
              <a:t>13/08/2021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03727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3991D8-B7A6-4D82-9B45-912DECD2B9CF}" type="datetimeFigureOut">
              <a:rPr lang="en-GB" smtClean="0"/>
              <a:t>13/08/2021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806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991D8-B7A6-4D82-9B45-912DECD2B9CF}" type="datetimeFigureOut">
              <a:rPr lang="en-GB" smtClean="0"/>
              <a:t>13/08/2021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3223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13/08/2021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58698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13/08/2021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46316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991D8-B7A6-4D82-9B45-912DECD2B9CF}" type="datetimeFigureOut">
              <a:rPr lang="en-GB" smtClean="0"/>
              <a:t>13/08/2021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1611-2686-4CAC-99F4-6933DF112970}" type="slidenum">
              <a:rPr lang="en-GB" smtClean="0"/>
              <a:t>‹#›</a:t>
            </a:fld>
            <a:endParaRPr lang="en-GB"/>
          </a:p>
        </p:txBody>
      </p:sp>
    </p:spTree>
    <p:extLst>
      <p:ext uri="{BB962C8B-B14F-4D97-AF65-F5344CB8AC3E}">
        <p14:creationId xmlns:p14="http://schemas.microsoft.com/office/powerpoint/2010/main" val="177319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9131" y="1898678"/>
            <a:ext cx="11595100" cy="3739485"/>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Introductory video via Minerva introduction to the APT (professional and personal), the APT role and use of </a:t>
            </a:r>
            <a:r>
              <a:rPr lang="en-GB" sz="1000" dirty="0" err="1">
                <a:solidFill>
                  <a:schemeClr val="accent2"/>
                </a:solidFill>
                <a:latin typeface="Arial" panose="020B0604020202020204" pitchFamily="34" charset="0"/>
                <a:cs typeface="Arial" panose="020B0604020202020204" pitchFamily="34" charset="0"/>
              </a:rPr>
              <a:t>PebblePad</a:t>
            </a:r>
            <a:r>
              <a:rPr lang="en-GB" sz="1000" dirty="0">
                <a:solidFill>
                  <a:schemeClr val="accent2"/>
                </a:solidFill>
                <a:latin typeface="Arial" panose="020B0604020202020204" pitchFamily="34" charset="0"/>
                <a:cs typeface="Arial" panose="020B0604020202020204" pitchFamily="34" charset="0"/>
              </a:rPr>
              <a:t>. Introductory video/text via TEAMS channel – a welcome from your APT. 5 mins.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Introductory week </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6"/>
                </a:solidFill>
                <a:latin typeface="Arial" panose="020B0604020202020204" pitchFamily="34" charset="0"/>
                <a:cs typeface="Arial" panose="020B0604020202020204" pitchFamily="34" charset="0"/>
              </a:rPr>
              <a:t>Getting to know the group, exploring interests, concerns and academic processes. Q and A. 30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b="1" dirty="0">
                <a:latin typeface="Arial" panose="020B0604020202020204" pitchFamily="34" charset="0"/>
                <a:cs typeface="Arial" panose="020B0604020202020204" pitchFamily="34" charset="0"/>
              </a:rPr>
              <a:t>Semester One</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1"/>
                </a:solidFill>
                <a:latin typeface="Arial" panose="020B0604020202020204" pitchFamily="34" charset="0"/>
                <a:cs typeface="Arial" panose="020B0604020202020204" pitchFamily="34" charset="0"/>
              </a:rPr>
              <a:t>‘Getting to know you’: understanding your academic, personal &amp; employability goals &amp; e.g. family, hobbies, personality. What do you want to get out of semester one. Set targets for week 7/8; signpost to resources to help with those targets. Answering your questions and signposting support. 20 mins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6/7	</a:t>
            </a:r>
            <a:r>
              <a:rPr lang="en-GB" sz="1000" dirty="0">
                <a:solidFill>
                  <a:schemeClr val="accent6"/>
                </a:solidFill>
                <a:latin typeface="Arial" panose="020B0604020202020204" pitchFamily="34" charset="0"/>
                <a:cs typeface="Arial" panose="020B0604020202020204" pitchFamily="34" charset="0"/>
              </a:rPr>
              <a:t>‘Checking in’, reminders of wellbeing support, academic updates. Q and A. 30 mins. </a:t>
            </a:r>
          </a:p>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Week 9/10	</a:t>
            </a:r>
            <a:r>
              <a:rPr lang="en-GB" sz="1000" dirty="0">
                <a:solidFill>
                  <a:schemeClr val="accent1"/>
                </a:solidFill>
                <a:latin typeface="Arial" panose="020B0604020202020204" pitchFamily="34" charset="0"/>
                <a:cs typeface="Arial" panose="020B0604020202020204" pitchFamily="34" charset="0"/>
              </a:rPr>
              <a:t>‘Reflection’: looking back at semester one, including learning analytics. Preparing for exams, answering your questions and signposting support. 15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b="1" dirty="0">
                <a:latin typeface="Arial" panose="020B0604020202020204" pitchFamily="34" charset="0"/>
                <a:cs typeface="Arial" panose="020B0604020202020204" pitchFamily="34" charset="0"/>
              </a:rPr>
              <a:t>Semester Two</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14/15	</a:t>
            </a:r>
            <a:r>
              <a:rPr lang="en-GB" sz="1000" dirty="0">
                <a:solidFill>
                  <a:schemeClr val="accent2"/>
                </a:solidFill>
                <a:latin typeface="Arial" panose="020B0604020202020204" pitchFamily="34" charset="0"/>
                <a:cs typeface="Arial" panose="020B0604020202020204" pitchFamily="34" charset="0"/>
              </a:rPr>
              <a:t>‘Welcome back a quick reminder of support through e.g. academic support hours; student support and employability teams. 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18/19	</a:t>
            </a:r>
            <a:r>
              <a:rPr lang="en-GB" sz="1000" dirty="0">
                <a:solidFill>
                  <a:schemeClr val="accent1"/>
                </a:solidFill>
                <a:latin typeface="Arial" panose="020B0604020202020204" pitchFamily="34" charset="0"/>
                <a:cs typeface="Arial" panose="020B0604020202020204" pitchFamily="34" charset="0"/>
              </a:rPr>
              <a:t>‘Challenges and opportunities’: discussion of results, learning analytics &amp; strategy for the remainder of the year, including signposting to wellbeing/support. Answering your questions and signposting support. 20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22/23	</a:t>
            </a:r>
            <a:r>
              <a:rPr lang="en-GB" sz="1000" dirty="0">
                <a:solidFill>
                  <a:schemeClr val="accent6"/>
                </a:solidFill>
                <a:latin typeface="Arial" panose="020B0604020202020204" pitchFamily="34" charset="0"/>
                <a:cs typeface="Arial" panose="020B0604020202020204" pitchFamily="34" charset="0"/>
              </a:rPr>
              <a:t>‘Challenges and opportunities’: Transition to next academic year, consider strategies for challenges in exam period. Q and A. 30 mins.</a:t>
            </a:r>
          </a:p>
          <a:p>
            <a:r>
              <a:rPr lang="en-GB" sz="1000" dirty="0">
                <a:latin typeface="Arial" panose="020B0604020202020204" pitchFamily="34" charset="0"/>
                <a:cs typeface="Arial" panose="020B0604020202020204" pitchFamily="34" charset="0"/>
              </a:rPr>
              <a:t>------------------------------------------------------------------------------------------------------------------------------------------------------------------------------------------------------------------------------------------------------------------------------</a:t>
            </a:r>
          </a:p>
        </p:txBody>
      </p:sp>
      <p:sp>
        <p:nvSpPr>
          <p:cNvPr id="17" name="Rectangle 16"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4138574" y="5750677"/>
            <a:ext cx="169177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Video/text message</a:t>
            </a:r>
          </a:p>
        </p:txBody>
      </p:sp>
      <p:sp>
        <p:nvSpPr>
          <p:cNvPr id="21" name="TextBox 20"/>
          <p:cNvSpPr txBox="1"/>
          <p:nvPr/>
        </p:nvSpPr>
        <p:spPr>
          <a:xfrm>
            <a:off x="2434412"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Group meeting</a:t>
            </a:r>
          </a:p>
        </p:txBody>
      </p:sp>
      <p:sp>
        <p:nvSpPr>
          <p:cNvPr id="22" name="TextBox 21"/>
          <p:cNvSpPr txBox="1"/>
          <p:nvPr/>
        </p:nvSpPr>
        <p:spPr>
          <a:xfrm>
            <a:off x="514927"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Individual meeting</a:t>
            </a:r>
          </a:p>
        </p:txBody>
      </p:sp>
      <p:sp>
        <p:nvSpPr>
          <p:cNvPr id="14" name="TextBox 13"/>
          <p:cNvSpPr txBox="1"/>
          <p:nvPr/>
        </p:nvSpPr>
        <p:spPr>
          <a:xfrm>
            <a:off x="298450" y="1151177"/>
            <a:ext cx="11595100" cy="600164"/>
          </a:xfrm>
          <a:prstGeom prst="rect">
            <a:avLst/>
          </a:prstGeom>
          <a:noFill/>
        </p:spPr>
        <p:txBody>
          <a:bodyPr wrap="square" lIns="0" tIns="0" rtlCol="0">
            <a:spAutoFit/>
          </a:bodyPr>
          <a:lstStyle/>
          <a:p>
            <a:r>
              <a:rPr lang="en-GB" baseline="30000" dirty="0">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dirty="0" err="1">
                <a:latin typeface="Arial" panose="020B0604020202020204" pitchFamily="34" charset="0"/>
                <a:cs typeface="Arial" panose="020B0604020202020204" pitchFamily="34" charset="0"/>
              </a:rPr>
              <a:t>LeedsforLife</a:t>
            </a:r>
            <a:r>
              <a:rPr lang="en-GB" baseline="30000" dirty="0">
                <a:latin typeface="Arial" panose="020B0604020202020204" pitchFamily="34" charset="0"/>
                <a:cs typeface="Arial" panose="020B0604020202020204" pitchFamily="34" charset="0"/>
              </a:rPr>
              <a:t> reflective workbook in </a:t>
            </a:r>
            <a:r>
              <a:rPr lang="en-GB" baseline="30000" dirty="0" err="1">
                <a:latin typeface="Arial" panose="020B0604020202020204" pitchFamily="34" charset="0"/>
                <a:cs typeface="Arial" panose="020B0604020202020204" pitchFamily="34" charset="0"/>
              </a:rPr>
              <a:t>PebblePad</a:t>
            </a:r>
            <a:r>
              <a:rPr lang="en-GB" baseline="30000" dirty="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0" name="Title 9"/>
          <p:cNvSpPr>
            <a:spLocks noGrp="1"/>
          </p:cNvSpPr>
          <p:nvPr>
            <p:ph type="ctrTitle"/>
          </p:nvPr>
        </p:nvSpPr>
        <p:spPr>
          <a:xfrm>
            <a:off x="310416" y="296863"/>
            <a:ext cx="9144000" cy="628978"/>
          </a:xfrm>
        </p:spPr>
        <p:txBody>
          <a:bodyPr lIns="0" tIns="72000" anchor="t">
            <a:normAutofit/>
          </a:bodyPr>
          <a:lstStyle/>
          <a:p>
            <a:pPr algn="l"/>
            <a:r>
              <a:rPr lang="en-GB" sz="2800" b="1" baseline="30000" dirty="0">
                <a:latin typeface="Arial" panose="020B0604020202020204" pitchFamily="34" charset="0"/>
                <a:cs typeface="Arial" panose="020B0604020202020204" pitchFamily="34" charset="0"/>
              </a:rPr>
              <a:t>Academic personal tutoring in the Faculty of Biological Science </a:t>
            </a:r>
            <a:r>
              <a:rPr lang="en-GB" sz="2800" baseline="30000" dirty="0">
                <a:latin typeface="Arial" panose="020B0604020202020204" pitchFamily="34" charset="0"/>
                <a:cs typeface="Arial" panose="020B0604020202020204" pitchFamily="34" charset="0"/>
              </a:rPr>
              <a:t/>
            </a:r>
            <a:br>
              <a:rPr lang="en-GB" sz="2800" baseline="30000" dirty="0">
                <a:latin typeface="Arial" panose="020B0604020202020204" pitchFamily="34" charset="0"/>
                <a:cs typeface="Arial" panose="020B0604020202020204" pitchFamily="34" charset="0"/>
              </a:rPr>
            </a:br>
            <a:r>
              <a:rPr lang="en-GB" sz="2400" baseline="30000" dirty="0">
                <a:latin typeface="Arial" panose="020B0604020202020204" pitchFamily="34" charset="0"/>
                <a:cs typeface="Arial" panose="020B0604020202020204" pitchFamily="34" charset="0"/>
              </a:rPr>
              <a:t>New undergraduate and postgraduate students</a:t>
            </a:r>
          </a:p>
        </p:txBody>
      </p:sp>
    </p:spTree>
    <p:extLst>
      <p:ext uri="{BB962C8B-B14F-4D97-AF65-F5344CB8AC3E}">
        <p14:creationId xmlns:p14="http://schemas.microsoft.com/office/powerpoint/2010/main" val="340226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2527" y="1692733"/>
            <a:ext cx="11595100" cy="3277820"/>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Introductory video via Minerva introduction to the APT (professional and personal), the APT role and use of </a:t>
            </a:r>
            <a:r>
              <a:rPr lang="en-GB" sz="1000" dirty="0" err="1">
                <a:solidFill>
                  <a:schemeClr val="accent2"/>
                </a:solidFill>
                <a:latin typeface="Arial" panose="020B0604020202020204" pitchFamily="34" charset="0"/>
                <a:cs typeface="Arial" panose="020B0604020202020204" pitchFamily="34" charset="0"/>
              </a:rPr>
              <a:t>PebblePad</a:t>
            </a:r>
            <a:r>
              <a:rPr lang="en-GB" sz="1000" dirty="0">
                <a:solidFill>
                  <a:schemeClr val="accent2"/>
                </a:solidFill>
                <a:latin typeface="Arial" panose="020B0604020202020204" pitchFamily="34" charset="0"/>
                <a:cs typeface="Arial" panose="020B0604020202020204" pitchFamily="34" charset="0"/>
              </a:rPr>
              <a:t>. Welcome back video/message placed on TEAMS channel; reminder of APT role and how to contact them. 5 mins</a:t>
            </a:r>
          </a:p>
          <a:p>
            <a:pPr marL="1166813" indent="-1166813"/>
            <a:endParaRPr lang="en-GB" sz="1000" dirty="0">
              <a:solidFill>
                <a:schemeClr val="accent2"/>
              </a:solidFill>
              <a:latin typeface="Arial" panose="020B0604020202020204" pitchFamily="34" charset="0"/>
              <a:cs typeface="Arial" panose="020B0604020202020204" pitchFamily="34" charset="0"/>
            </a:endParaRPr>
          </a:p>
          <a:p>
            <a:pPr marL="1166813" indent="-1166813"/>
            <a:r>
              <a:rPr lang="en-GB" sz="1000" dirty="0">
                <a:solidFill>
                  <a:schemeClr val="accent6"/>
                </a:solidFill>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Introductory week</a:t>
            </a:r>
            <a:r>
              <a:rPr lang="en-GB" sz="1000" dirty="0">
                <a:solidFill>
                  <a:schemeClr val="accent6"/>
                </a:solidFill>
                <a:latin typeface="Arial" panose="020B0604020202020204" pitchFamily="34" charset="0"/>
                <a:cs typeface="Arial" panose="020B0604020202020204" pitchFamily="34" charset="0"/>
              </a:rPr>
              <a:t>    Welcome back to Leeds. Structured discussion around academic and personal aims for the year. 30 mins </a:t>
            </a:r>
            <a:endParaRPr lang="en-GB" sz="1000" b="1" dirty="0">
              <a:latin typeface="Arial" panose="020B0604020202020204" pitchFamily="34" charset="0"/>
              <a:cs typeface="Arial" panose="020B0604020202020204" pitchFamily="34" charset="0"/>
            </a:endParaRP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b="1" dirty="0">
                <a:latin typeface="Arial" panose="020B0604020202020204" pitchFamily="34" charset="0"/>
                <a:cs typeface="Arial" panose="020B0604020202020204" pitchFamily="34" charset="0"/>
              </a:rPr>
              <a:t>Semester One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1"/>
                </a:solidFill>
                <a:latin typeface="Arial" panose="020B0604020202020204" pitchFamily="34" charset="0"/>
                <a:cs typeface="Arial" panose="020B0604020202020204" pitchFamily="34" charset="0"/>
              </a:rPr>
              <a:t>‘Personal reflection’ and wellbeing/support meeting: assessment and feedback from year one; values - who do they want to be by the end of the year and/or the degree; strategy for engagement. Setting targets for semester one; signposting to resources to help with those targets. 15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10/11</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1"/>
                </a:solidFill>
                <a:latin typeface="Arial" panose="020B0604020202020204" pitchFamily="34" charset="0"/>
                <a:cs typeface="Arial" panose="020B0604020202020204" pitchFamily="34" charset="0"/>
              </a:rPr>
              <a:t>‘Reflection’: looking back at semester one, including learning analytics (LA). Answering your questions and signposting support. </a:t>
            </a:r>
            <a:r>
              <a:rPr lang="en-GB" sz="1000">
                <a:solidFill>
                  <a:schemeClr val="accent1"/>
                </a:solidFill>
                <a:latin typeface="Arial" panose="020B0604020202020204" pitchFamily="34" charset="0"/>
                <a:cs typeface="Arial" panose="020B0604020202020204" pitchFamily="34" charset="0"/>
              </a:rPr>
              <a:t>15 </a:t>
            </a:r>
            <a:r>
              <a:rPr lang="en-GB" sz="1000" dirty="0">
                <a:solidFill>
                  <a:schemeClr val="accent1"/>
                </a:solidFill>
                <a:latin typeface="Arial" panose="020B0604020202020204" pitchFamily="34" charset="0"/>
                <a:cs typeface="Arial" panose="020B0604020202020204" pitchFamily="34" charset="0"/>
              </a:rPr>
              <a:t>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b="1" dirty="0">
                <a:latin typeface="Arial" panose="020B0604020202020204" pitchFamily="34" charset="0"/>
                <a:cs typeface="Arial" panose="020B0604020202020204" pitchFamily="34" charset="0"/>
              </a:rPr>
              <a:t>Semester Two</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14/15	</a:t>
            </a:r>
            <a:r>
              <a:rPr lang="en-GB" sz="1000" dirty="0">
                <a:solidFill>
                  <a:schemeClr val="accent2"/>
                </a:solidFill>
                <a:latin typeface="Arial" panose="020B0604020202020204" pitchFamily="34" charset="0"/>
                <a:cs typeface="Arial" panose="020B0604020202020204" pitchFamily="34" charset="0"/>
              </a:rPr>
              <a:t>‘‘Welcome back a quick reminder of support through e.g. academic support hours; student support and employability teams. 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18/19</a:t>
            </a:r>
            <a:r>
              <a:rPr lang="en-GB" sz="1000" dirty="0">
                <a:solidFill>
                  <a:schemeClr val="accent1"/>
                </a:solidFill>
                <a:latin typeface="Arial" panose="020B0604020202020204" pitchFamily="34" charset="0"/>
                <a:cs typeface="Arial" panose="020B0604020202020204" pitchFamily="34" charset="0"/>
              </a:rPr>
              <a:t>	‘Challenges and opportunities’: discussion of results &amp; LAs, and strategy for the remainder of the year and/or post-graduation including signposting to wellbeing/support. 20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22/23	</a:t>
            </a:r>
            <a:r>
              <a:rPr lang="en-GB" sz="1000" dirty="0">
                <a:solidFill>
                  <a:schemeClr val="accent6"/>
                </a:solidFill>
                <a:latin typeface="Arial" panose="020B0604020202020204" pitchFamily="34" charset="0"/>
                <a:cs typeface="Arial" panose="020B0604020202020204" pitchFamily="34" charset="0"/>
              </a:rPr>
              <a:t>‘Challenges and opportunities’: consider strategies for challenges in exam period and beyond (including graduation for finalists). 30 mins.</a:t>
            </a:r>
          </a:p>
          <a:p>
            <a:pPr marL="1527175" indent="-1527175"/>
            <a:r>
              <a:rPr lang="en-GB" sz="1000" dirty="0">
                <a:latin typeface="Arial" panose="020B0604020202020204" pitchFamily="34" charset="0"/>
                <a:cs typeface="Arial" panose="020B0604020202020204" pitchFamily="34" charset="0"/>
              </a:rPr>
              <a:t>------------------------------------------------------------------------------------------------------------------------------------------------------------------------------------------------------------------------------------------------------------------------------</a:t>
            </a:r>
          </a:p>
        </p:txBody>
      </p:sp>
      <p:sp>
        <p:nvSpPr>
          <p:cNvPr id="13" name="TextBox 12"/>
          <p:cNvSpPr txBox="1"/>
          <p:nvPr/>
        </p:nvSpPr>
        <p:spPr>
          <a:xfrm>
            <a:off x="298450" y="1151177"/>
            <a:ext cx="11595100" cy="600164"/>
          </a:xfrm>
          <a:prstGeom prst="rect">
            <a:avLst/>
          </a:prstGeom>
          <a:noFill/>
        </p:spPr>
        <p:txBody>
          <a:bodyPr wrap="square" lIns="0" tIns="0" rtlCol="0">
            <a:spAutoFit/>
          </a:bodyPr>
          <a:lstStyle/>
          <a:p>
            <a:r>
              <a:rPr lang="en-GB" baseline="30000" dirty="0">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dirty="0" err="1">
                <a:latin typeface="Arial" panose="020B0604020202020204" pitchFamily="34" charset="0"/>
                <a:cs typeface="Arial" panose="020B0604020202020204" pitchFamily="34" charset="0"/>
              </a:rPr>
              <a:t>LeedsforLife</a:t>
            </a:r>
            <a:r>
              <a:rPr lang="en-GB" baseline="30000" dirty="0">
                <a:latin typeface="Arial" panose="020B0604020202020204" pitchFamily="34" charset="0"/>
                <a:cs typeface="Arial" panose="020B0604020202020204" pitchFamily="34" charset="0"/>
              </a:rPr>
              <a:t> reflective workbook in </a:t>
            </a:r>
            <a:r>
              <a:rPr lang="en-GB" baseline="30000" dirty="0" err="1">
                <a:latin typeface="Arial" panose="020B0604020202020204" pitchFamily="34" charset="0"/>
                <a:cs typeface="Arial" panose="020B0604020202020204" pitchFamily="34" charset="0"/>
              </a:rPr>
              <a:t>PebblePad</a:t>
            </a:r>
            <a:r>
              <a:rPr lang="en-GB" baseline="30000" dirty="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4" name="TextBox 13"/>
          <p:cNvSpPr txBox="1"/>
          <p:nvPr/>
        </p:nvSpPr>
        <p:spPr>
          <a:xfrm>
            <a:off x="298450" y="5082136"/>
            <a:ext cx="11595100" cy="189796"/>
          </a:xfrm>
          <a:prstGeom prst="rect">
            <a:avLst/>
          </a:prstGeom>
          <a:noFill/>
        </p:spPr>
        <p:txBody>
          <a:bodyPr wrap="square" lIns="0" tIns="0" rtlCol="0">
            <a:spAutoFit/>
          </a:bodyPr>
          <a:lstStyle/>
          <a:p>
            <a:pPr marL="180975" indent="-180975"/>
            <a:r>
              <a:rPr lang="en-GB" sz="1400" baseline="30000" dirty="0">
                <a:latin typeface="Arial" panose="020B0604020202020204" pitchFamily="34" charset="0"/>
                <a:cs typeface="Arial" panose="020B0604020202020204" pitchFamily="34" charset="0"/>
              </a:rPr>
              <a:t>N.B Include offers of contact with students on years abroad, years in industry etc.</a:t>
            </a:r>
          </a:p>
        </p:txBody>
      </p:sp>
      <p:sp>
        <p:nvSpPr>
          <p:cNvPr id="22" name="Title 9"/>
          <p:cNvSpPr>
            <a:spLocks noGrp="1"/>
          </p:cNvSpPr>
          <p:nvPr>
            <p:ph type="ctrTitle"/>
          </p:nvPr>
        </p:nvSpPr>
        <p:spPr>
          <a:xfrm>
            <a:off x="310416" y="296863"/>
            <a:ext cx="9144000" cy="628978"/>
          </a:xfrm>
        </p:spPr>
        <p:txBody>
          <a:bodyPr lIns="0" tIns="72000" anchor="t"/>
          <a:lstStyle/>
          <a:p>
            <a:pPr algn="l"/>
            <a:r>
              <a:rPr lang="en-GB" sz="2800" b="1" baseline="30000" dirty="0">
                <a:latin typeface="Arial" panose="020B0604020202020204" pitchFamily="34" charset="0"/>
                <a:cs typeface="Arial" panose="020B0604020202020204" pitchFamily="34" charset="0"/>
              </a:rPr>
              <a:t>Academic personal tutoring in the Faculty of Biological Sciences </a:t>
            </a:r>
            <a:r>
              <a:rPr lang="en-GB" sz="2800" baseline="30000" dirty="0">
                <a:latin typeface="Arial" panose="020B0604020202020204" pitchFamily="34" charset="0"/>
                <a:cs typeface="Arial" panose="020B0604020202020204" pitchFamily="34" charset="0"/>
              </a:rPr>
              <a:t/>
            </a:r>
            <a:br>
              <a:rPr lang="en-GB" sz="2800" baseline="30000" dirty="0">
                <a:latin typeface="Arial" panose="020B0604020202020204" pitchFamily="34" charset="0"/>
                <a:cs typeface="Arial" panose="020B0604020202020204" pitchFamily="34" charset="0"/>
              </a:rPr>
            </a:br>
            <a:r>
              <a:rPr lang="en-GB" sz="2400" baseline="30000" dirty="0">
                <a:latin typeface="Arial" panose="020B0604020202020204" pitchFamily="34" charset="0"/>
                <a:cs typeface="Arial" panose="020B0604020202020204" pitchFamily="34" charset="0"/>
              </a:rPr>
              <a:t>Continuing students</a:t>
            </a:r>
          </a:p>
        </p:txBody>
      </p:sp>
      <p:sp>
        <p:nvSpPr>
          <p:cNvPr id="24" name="Rectangle 23"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138574" y="5750677"/>
            <a:ext cx="1884721"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Video/Text message</a:t>
            </a:r>
          </a:p>
        </p:txBody>
      </p:sp>
      <p:sp>
        <p:nvSpPr>
          <p:cNvPr id="28" name="TextBox 27"/>
          <p:cNvSpPr txBox="1"/>
          <p:nvPr/>
        </p:nvSpPr>
        <p:spPr>
          <a:xfrm>
            <a:off x="2434412"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Group meeting</a:t>
            </a:r>
          </a:p>
        </p:txBody>
      </p:sp>
      <p:sp>
        <p:nvSpPr>
          <p:cNvPr id="29" name="TextBox 28"/>
          <p:cNvSpPr txBox="1"/>
          <p:nvPr/>
        </p:nvSpPr>
        <p:spPr>
          <a:xfrm>
            <a:off x="514927"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Individual meeting</a:t>
            </a:r>
          </a:p>
        </p:txBody>
      </p:sp>
    </p:spTree>
    <p:extLst>
      <p:ext uri="{BB962C8B-B14F-4D97-AF65-F5344CB8AC3E}">
        <p14:creationId xmlns:p14="http://schemas.microsoft.com/office/powerpoint/2010/main" val="355875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05EC6A873D5C45A5A6346A6FDC1C5B" ma:contentTypeVersion="13" ma:contentTypeDescription="Create a new document." ma:contentTypeScope="" ma:versionID="519a90587e77633c6f6d3c67e7a41c3b">
  <xsd:schema xmlns:xsd="http://www.w3.org/2001/XMLSchema" xmlns:xs="http://www.w3.org/2001/XMLSchema" xmlns:p="http://schemas.microsoft.com/office/2006/metadata/properties" xmlns:ns3="5c64277e-91b1-45ca-8ce8-6f5adf7f4f13" xmlns:ns4="87ecc899-abf5-4945-8dd9-4e4d0b1a8193" targetNamespace="http://schemas.microsoft.com/office/2006/metadata/properties" ma:root="true" ma:fieldsID="13f5425e42e585791dd31150c752a12b" ns3:_="" ns4:_="">
    <xsd:import namespace="5c64277e-91b1-45ca-8ce8-6f5adf7f4f13"/>
    <xsd:import namespace="87ecc899-abf5-4945-8dd9-4e4d0b1a819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64277e-91b1-45ca-8ce8-6f5adf7f4f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ecc899-abf5-4945-8dd9-4e4d0b1a819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49EAC9-2D0E-408A-9A74-2973E26BB4F0}">
  <ds:schemaRefs>
    <ds:schemaRef ds:uri="http://purl.org/dc/dcmitype/"/>
    <ds:schemaRef ds:uri="http://schemas.microsoft.com/office/infopath/2007/PartnerControls"/>
    <ds:schemaRef ds:uri="5c64277e-91b1-45ca-8ce8-6f5adf7f4f13"/>
    <ds:schemaRef ds:uri="http://schemas.microsoft.com/office/2006/documentManagement/types"/>
    <ds:schemaRef ds:uri="http://schemas.microsoft.com/office/2006/metadata/properties"/>
    <ds:schemaRef ds:uri="87ecc899-abf5-4945-8dd9-4e4d0b1a8193"/>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0BD33E97-E3A5-4182-AAF8-9B772C462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64277e-91b1-45ca-8ce8-6f5adf7f4f13"/>
    <ds:schemaRef ds:uri="87ecc899-abf5-4945-8dd9-4e4d0b1a8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098695-8041-4715-905E-07C06D9BA7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278</TotalTime>
  <Words>738</Words>
  <Application>Microsoft Office PowerPoint</Application>
  <PresentationFormat>Widescreen</PresentationFormat>
  <Paragraphs>53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Academic personal tutoring in the Faculty of Biological Science  New undergraduate and postgraduate students</vt:lpstr>
      <vt:lpstr>Academic personal tutoring in the Faculty of Biological Sciences  Continuing students</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Santos</dc:creator>
  <cp:lastModifiedBy>Kate Bennett</cp:lastModifiedBy>
  <cp:revision>23</cp:revision>
  <dcterms:created xsi:type="dcterms:W3CDTF">2021-06-18T08:18:31Z</dcterms:created>
  <dcterms:modified xsi:type="dcterms:W3CDTF">2021-08-13T16:03:58Z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0x010100B505EC6A873D5C45A5A6346A6FDC1C5B</vt:lpwstr>
  </property>
</Properties>
</file>