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7" userDrawn="1">
          <p15:clr>
            <a:srgbClr val="A4A3A4"/>
          </p15:clr>
        </p15:guide>
        <p15:guide id="2" pos="3840" userDrawn="1">
          <p15:clr>
            <a:srgbClr val="A4A3A4"/>
          </p15:clr>
        </p15:guide>
        <p15:guide id="3" pos="188" userDrawn="1">
          <p15:clr>
            <a:srgbClr val="A4A3A4"/>
          </p15:clr>
        </p15:guide>
        <p15:guide id="4" orient="horz" pos="4116" userDrawn="1">
          <p15:clr>
            <a:srgbClr val="A4A3A4"/>
          </p15:clr>
        </p15:guide>
        <p15:guide id="5" pos="7492" userDrawn="1">
          <p15:clr>
            <a:srgbClr val="A4A3A4"/>
          </p15:clr>
        </p15:guide>
        <p15:guide id="6" orient="horz" pos="1003" userDrawn="1">
          <p15:clr>
            <a:srgbClr val="A4A3A4"/>
          </p15:clr>
        </p15:guide>
        <p15:guide id="7" pos="36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921" autoAdjust="0"/>
    <p:restoredTop sz="94660"/>
  </p:normalViewPr>
  <p:slideViewPr>
    <p:cSldViewPr snapToGrid="0" showGuides="1">
      <p:cViewPr varScale="1">
        <p:scale>
          <a:sx n="73" d="100"/>
          <a:sy n="73" d="100"/>
        </p:scale>
        <p:origin x="1110" y="66"/>
      </p:cViewPr>
      <p:guideLst>
        <p:guide orient="horz" pos="187"/>
        <p:guide pos="3840"/>
        <p:guide pos="188"/>
        <p:guide orient="horz" pos="4116"/>
        <p:guide pos="7492"/>
        <p:guide orient="horz" pos="1003"/>
        <p:guide pos="3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41526C-2DF1-497C-8CB2-F215E6FD55DC}" type="datetimeFigureOut">
              <a:rPr lang="en-GB" smtClean="0"/>
              <a:t>08/08/2021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F6C68B-F3C5-4603-AABF-56685C4CB984}" type="slidenum">
              <a:rPr lang="en-GB" smtClean="0"/>
              <a:t>‹#›</a:t>
            </a:fld>
            <a:endParaRPr lang="en-GB"/>
          </a:p>
        </p:txBody>
      </p:sp>
    </p:spTree>
    <p:extLst>
      <p:ext uri="{BB962C8B-B14F-4D97-AF65-F5344CB8AC3E}">
        <p14:creationId xmlns:p14="http://schemas.microsoft.com/office/powerpoint/2010/main" val="1498872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4F6C68B-F3C5-4603-AABF-56685C4CB984}" type="slidenum">
              <a:rPr lang="en-GB" smtClean="0"/>
              <a:t>1</a:t>
            </a:fld>
            <a:endParaRPr lang="en-GB"/>
          </a:p>
        </p:txBody>
      </p:sp>
    </p:spTree>
    <p:extLst>
      <p:ext uri="{BB962C8B-B14F-4D97-AF65-F5344CB8AC3E}">
        <p14:creationId xmlns:p14="http://schemas.microsoft.com/office/powerpoint/2010/main" val="2549621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4F6C68B-F3C5-4603-AABF-56685C4CB984}" type="slidenum">
              <a:rPr lang="en-GB" smtClean="0"/>
              <a:t>2</a:t>
            </a:fld>
            <a:endParaRPr lang="en-GB"/>
          </a:p>
        </p:txBody>
      </p:sp>
    </p:spTree>
    <p:extLst>
      <p:ext uri="{BB962C8B-B14F-4D97-AF65-F5344CB8AC3E}">
        <p14:creationId xmlns:p14="http://schemas.microsoft.com/office/powerpoint/2010/main" val="15896215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3991D8-B7A6-4D82-9B45-912DECD2B9CF}" type="datetimeFigureOut">
              <a:rPr lang="en-GB" smtClean="0"/>
              <a:t>08/08/2021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52681" y="5970863"/>
            <a:ext cx="2340869" cy="667513"/>
          </a:xfrm>
          <a:prstGeom prst="rect">
            <a:avLst/>
          </a:prstGeom>
        </p:spPr>
      </p:pic>
    </p:spTree>
    <p:extLst>
      <p:ext uri="{BB962C8B-B14F-4D97-AF65-F5344CB8AC3E}">
        <p14:creationId xmlns:p14="http://schemas.microsoft.com/office/powerpoint/2010/main" val="255693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3991D8-B7A6-4D82-9B45-912DECD2B9CF}" type="datetimeFigureOut">
              <a:rPr lang="en-GB" smtClean="0"/>
              <a:t>08/08/2021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2795789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3991D8-B7A6-4D82-9B45-912DECD2B9CF}" type="datetimeFigureOut">
              <a:rPr lang="en-GB" smtClean="0"/>
              <a:t>08/08/2021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108419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3991D8-B7A6-4D82-9B45-912DECD2B9CF}" type="datetimeFigureOut">
              <a:rPr lang="en-GB" smtClean="0"/>
              <a:t>08/08/2021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130508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3991D8-B7A6-4D82-9B45-912DECD2B9CF}" type="datetimeFigureOut">
              <a:rPr lang="en-GB" smtClean="0"/>
              <a:t>08/08/2021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2576269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3991D8-B7A6-4D82-9B45-912DECD2B9CF}" type="datetimeFigureOut">
              <a:rPr lang="en-GB" smtClean="0"/>
              <a:t>08/08/2021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365161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3991D8-B7A6-4D82-9B45-912DECD2B9CF}" type="datetimeFigureOut">
              <a:rPr lang="en-GB" smtClean="0"/>
              <a:t>08/08/2021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2037270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3991D8-B7A6-4D82-9B45-912DECD2B9CF}" type="datetimeFigureOut">
              <a:rPr lang="en-GB" smtClean="0"/>
              <a:t>08/08/2021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2580690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3991D8-B7A6-4D82-9B45-912DECD2B9CF}" type="datetimeFigureOut">
              <a:rPr lang="en-GB" smtClean="0"/>
              <a:t>08/08/2021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3632238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3991D8-B7A6-4D82-9B45-912DECD2B9CF}" type="datetimeFigureOut">
              <a:rPr lang="en-GB" smtClean="0"/>
              <a:t>08/08/2021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3586982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3991D8-B7A6-4D82-9B45-912DECD2B9CF}" type="datetimeFigureOut">
              <a:rPr lang="en-GB" smtClean="0"/>
              <a:t>08/08/2021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1463168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991D8-B7A6-4D82-9B45-912DECD2B9CF}" type="datetimeFigureOut">
              <a:rPr lang="en-GB" smtClean="0"/>
              <a:t>08/08/2021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2E1611-2686-4CAC-99F4-6933DF112970}" type="slidenum">
              <a:rPr lang="en-GB" smtClean="0"/>
              <a:t>‹#›</a:t>
            </a:fld>
            <a:endParaRPr lang="en-GB"/>
          </a:p>
        </p:txBody>
      </p:sp>
    </p:spTree>
    <p:extLst>
      <p:ext uri="{BB962C8B-B14F-4D97-AF65-F5344CB8AC3E}">
        <p14:creationId xmlns:p14="http://schemas.microsoft.com/office/powerpoint/2010/main" val="1773199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98450" y="1912828"/>
            <a:ext cx="11595100" cy="3123932"/>
          </a:xfrm>
          <a:prstGeom prst="rect">
            <a:avLst/>
          </a:prstGeom>
          <a:noFill/>
        </p:spPr>
        <p:txBody>
          <a:bodyPr wrap="square" lIns="0" tIns="0" rIns="0" rtlCol="0">
            <a:spAutoFit/>
          </a:bodyPr>
          <a:lstStyle/>
          <a:p>
            <a:pPr marL="1166813" indent="-1166813"/>
            <a:r>
              <a:rPr lang="en-GB" sz="1000" dirty="0">
                <a:latin typeface="Arial" panose="020B0604020202020204" pitchFamily="34" charset="0"/>
                <a:cs typeface="Arial" panose="020B0604020202020204" pitchFamily="34" charset="0"/>
              </a:rPr>
              <a:t>------------------------------------------------------------------------------------------------------------------------------------------------------------------------------------------------------------------------------------------------------------------------------ </a:t>
            </a:r>
          </a:p>
          <a:p>
            <a:pPr marL="1166813" indent="-1166813"/>
            <a:r>
              <a:rPr lang="en-GB" sz="1000" dirty="0">
                <a:latin typeface="Arial" panose="020B0604020202020204" pitchFamily="34" charset="0"/>
                <a:cs typeface="Arial" panose="020B0604020202020204" pitchFamily="34" charset="0"/>
              </a:rPr>
              <a:t>Introductory week</a:t>
            </a:r>
            <a:r>
              <a:rPr lang="en-GB" sz="1000" dirty="0">
                <a:solidFill>
                  <a:schemeClr val="bg1"/>
                </a:solidFill>
                <a:latin typeface="Arial" panose="020B0604020202020204" pitchFamily="34" charset="0"/>
                <a:cs typeface="Arial" panose="020B0604020202020204" pitchFamily="34" charset="0"/>
              </a:rPr>
              <a:t>	</a:t>
            </a:r>
            <a:r>
              <a:rPr lang="en-GB" sz="1000" dirty="0">
                <a:solidFill>
                  <a:schemeClr val="accent2"/>
                </a:solidFill>
                <a:latin typeface="Arial" panose="020B0604020202020204" pitchFamily="34" charset="0"/>
                <a:cs typeface="Arial" panose="020B0604020202020204" pitchFamily="34" charset="0"/>
              </a:rPr>
              <a:t>Introductory video – an introduction to academic personal tutoring in POLIS from the APT Lead –</a:t>
            </a:r>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Introductory week </a:t>
            </a:r>
            <a:r>
              <a:rPr lang="en-GB" sz="1000" dirty="0">
                <a:solidFill>
                  <a:schemeClr val="bg1"/>
                </a:solidFill>
                <a:latin typeface="Arial" panose="020B0604020202020204" pitchFamily="34" charset="0"/>
                <a:cs typeface="Arial" panose="020B0604020202020204" pitchFamily="34" charset="0"/>
              </a:rPr>
              <a:t>	</a:t>
            </a:r>
            <a:r>
              <a:rPr lang="en-GB" sz="1000" dirty="0">
                <a:solidFill>
                  <a:schemeClr val="accent6"/>
                </a:solidFill>
                <a:latin typeface="Arial" panose="020B0604020202020204" pitchFamily="34" charset="0"/>
                <a:cs typeface="Arial" panose="020B0604020202020204" pitchFamily="34" charset="0"/>
              </a:rPr>
              <a:t>Get to know the group on the basis of student pre-work.</a:t>
            </a:r>
            <a:r>
              <a:rPr lang="en-GB" sz="1000" baseline="30000" dirty="0">
                <a:solidFill>
                  <a:schemeClr val="accent6"/>
                </a:solidFill>
                <a:latin typeface="Arial" panose="020B0604020202020204" pitchFamily="34" charset="0"/>
                <a:cs typeface="Arial" panose="020B0604020202020204" pitchFamily="34" charset="0"/>
              </a:rPr>
              <a:t>1</a:t>
            </a:r>
            <a:r>
              <a:rPr lang="en-GB" sz="1000" dirty="0">
                <a:solidFill>
                  <a:schemeClr val="accent6"/>
                </a:solidFill>
                <a:latin typeface="Arial" panose="020B0604020202020204" pitchFamily="34" charset="0"/>
                <a:cs typeface="Arial" panose="020B0604020202020204" pitchFamily="34" charset="0"/>
              </a:rPr>
              <a:t> Potential for upper years students to join, with emphasis on the importance of the APT relationship. 30 mins. </a:t>
            </a:r>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1	N/A 	</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2/3	</a:t>
            </a:r>
            <a:r>
              <a:rPr lang="en-GB" sz="1000" dirty="0">
                <a:solidFill>
                  <a:schemeClr val="accent1"/>
                </a:solidFill>
                <a:latin typeface="Arial" panose="020B0604020202020204" pitchFamily="34" charset="0"/>
                <a:cs typeface="Arial" panose="020B0604020202020204" pitchFamily="34" charset="0"/>
              </a:rPr>
              <a:t>‘Getting to know you’: understanding your academic and employability goals and e.g. family, hobbies, personality. What do you want to get out of semester one? Target-setting for the term; signposting to resources to help with those targets. Around 15-20 mins </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7/8	‘Checking in’: email communication from your APT to invite you to get in touch if there is any support you feel in need of. </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10/11	</a:t>
            </a:r>
            <a:r>
              <a:rPr lang="en-GB" sz="1000" dirty="0">
                <a:solidFill>
                  <a:schemeClr val="accent1"/>
                </a:solidFill>
                <a:latin typeface="Arial" panose="020B0604020202020204" pitchFamily="34" charset="0"/>
                <a:cs typeface="Arial" panose="020B0604020202020204" pitchFamily="34" charset="0"/>
              </a:rPr>
              <a:t>‘Reflection’: looking back at semester one; strategy for work over Christmas. Around 15 mins.</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14/15	</a:t>
            </a:r>
            <a:r>
              <a:rPr lang="en-GB" sz="1000" dirty="0">
                <a:solidFill>
                  <a:schemeClr val="accent2"/>
                </a:solidFill>
                <a:latin typeface="Arial" panose="020B0604020202020204" pitchFamily="34" charset="0"/>
                <a:cs typeface="Arial" panose="020B0604020202020204" pitchFamily="34" charset="0"/>
              </a:rPr>
              <a:t>‘Welcome back’ video message from the APT Lead, including a reminder of support through e.g. academic support hours; student support and employability teams..</a:t>
            </a:r>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18/19	</a:t>
            </a:r>
            <a:r>
              <a:rPr lang="en-GB" sz="1000" dirty="0">
                <a:solidFill>
                  <a:schemeClr val="accent1"/>
                </a:solidFill>
                <a:latin typeface="Arial" panose="020B0604020202020204" pitchFamily="34" charset="0"/>
                <a:cs typeface="Arial" panose="020B0604020202020204" pitchFamily="34" charset="0"/>
              </a:rPr>
              <a:t>‘Challenges and opportunities’: discussion of results, and strategy for the remainder of the year.  Around 15-20 mins.</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22/23	</a:t>
            </a:r>
            <a:r>
              <a:rPr lang="en-GB" sz="1000" dirty="0">
                <a:solidFill>
                  <a:schemeClr val="accent6"/>
                </a:solidFill>
                <a:latin typeface="Arial" panose="020B0604020202020204" pitchFamily="34" charset="0"/>
                <a:cs typeface="Arial" panose="020B0604020202020204" pitchFamily="34" charset="0"/>
              </a:rPr>
              <a:t>‘Challenges and opportunities’: year one group to consider strategies for challenges in exam period, having undertaken student pre-work. 30 mins.</a:t>
            </a:r>
            <a:r>
              <a:rPr lang="en-GB" sz="1000" dirty="0">
                <a:latin typeface="Arial" panose="020B0604020202020204" pitchFamily="34" charset="0"/>
                <a:cs typeface="Arial" panose="020B0604020202020204" pitchFamily="34" charset="0"/>
              </a:rPr>
              <a:t>------------------------------------------------------------------------------------------------------------------------------------------------------------------------------------------------------------------------------------------------------------------------------</a:t>
            </a:r>
          </a:p>
        </p:txBody>
      </p:sp>
      <p:sp>
        <p:nvSpPr>
          <p:cNvPr id="17" name="Rectangle 16" descr="Video message colour key orange" title="Video message orange"/>
          <p:cNvSpPr/>
          <p:nvPr/>
        </p:nvSpPr>
        <p:spPr>
          <a:xfrm>
            <a:off x="3922097" y="5796053"/>
            <a:ext cx="216477" cy="2164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descr="Group meeting colour key green" title="Group meeting green"/>
          <p:cNvSpPr/>
          <p:nvPr/>
        </p:nvSpPr>
        <p:spPr>
          <a:xfrm>
            <a:off x="2217935" y="5796053"/>
            <a:ext cx="216477" cy="21647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descr="Individual meeting colour key blue" title="Individual meeting blue"/>
          <p:cNvSpPr/>
          <p:nvPr/>
        </p:nvSpPr>
        <p:spPr>
          <a:xfrm>
            <a:off x="290893" y="5796053"/>
            <a:ext cx="216477" cy="2164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p:cNvSpPr txBox="1"/>
          <p:nvPr/>
        </p:nvSpPr>
        <p:spPr>
          <a:xfrm>
            <a:off x="4138574" y="5750677"/>
            <a:ext cx="1487685"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Video message</a:t>
            </a:r>
          </a:p>
        </p:txBody>
      </p:sp>
      <p:sp>
        <p:nvSpPr>
          <p:cNvPr id="21" name="TextBox 20"/>
          <p:cNvSpPr txBox="1"/>
          <p:nvPr/>
        </p:nvSpPr>
        <p:spPr>
          <a:xfrm>
            <a:off x="2434412" y="5750677"/>
            <a:ext cx="1487685"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Group meeting</a:t>
            </a:r>
          </a:p>
        </p:txBody>
      </p:sp>
      <p:sp>
        <p:nvSpPr>
          <p:cNvPr id="22" name="TextBox 21"/>
          <p:cNvSpPr txBox="1"/>
          <p:nvPr/>
        </p:nvSpPr>
        <p:spPr>
          <a:xfrm>
            <a:off x="514927" y="5750677"/>
            <a:ext cx="1487685"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Individual meeting</a:t>
            </a:r>
          </a:p>
        </p:txBody>
      </p:sp>
      <p:sp>
        <p:nvSpPr>
          <p:cNvPr id="25" name="TextBox 24"/>
          <p:cNvSpPr txBox="1"/>
          <p:nvPr/>
        </p:nvSpPr>
        <p:spPr>
          <a:xfrm>
            <a:off x="290893" y="5316228"/>
            <a:ext cx="11595100" cy="189796"/>
          </a:xfrm>
          <a:prstGeom prst="rect">
            <a:avLst/>
          </a:prstGeom>
          <a:noFill/>
        </p:spPr>
        <p:txBody>
          <a:bodyPr wrap="square" lIns="0" tIns="0" rtlCol="0">
            <a:spAutoFit/>
          </a:bodyPr>
          <a:lstStyle/>
          <a:p>
            <a:pPr marL="180975" indent="-180975"/>
            <a:r>
              <a:rPr lang="en-GB" sz="1400" baseline="30000" dirty="0">
                <a:latin typeface="Arial" panose="020B0604020202020204" pitchFamily="34" charset="0"/>
                <a:cs typeface="Arial" panose="020B0604020202020204" pitchFamily="34" charset="0"/>
              </a:rPr>
              <a:t>1. 	Pre-work will vary by year and meeting e.g. for the first group meeting of first years, each person could be asked to bring something with them which tells us something about them.</a:t>
            </a:r>
          </a:p>
        </p:txBody>
      </p:sp>
      <p:sp>
        <p:nvSpPr>
          <p:cNvPr id="14" name="TextBox 13"/>
          <p:cNvSpPr txBox="1"/>
          <p:nvPr/>
        </p:nvSpPr>
        <p:spPr>
          <a:xfrm>
            <a:off x="290893" y="1167650"/>
            <a:ext cx="11595100" cy="600164"/>
          </a:xfrm>
          <a:prstGeom prst="rect">
            <a:avLst/>
          </a:prstGeom>
          <a:noFill/>
        </p:spPr>
        <p:txBody>
          <a:bodyPr wrap="square" lIns="0" tIns="0" rtlCol="0">
            <a:spAutoFit/>
          </a:bodyPr>
          <a:lstStyle/>
          <a:p>
            <a:r>
              <a:rPr lang="en-GB" baseline="30000" dirty="0">
                <a:latin typeface="Arial" panose="020B0604020202020204" pitchFamily="34" charset="0"/>
                <a:cs typeface="Arial" panose="020B0604020202020204" pitchFamily="34" charset="0"/>
              </a:rPr>
              <a:t>The summary below gives insight into how you will engage with your academic personal tutor (APT) throughout the year. You will have one to one meetings, group sessions and email contact. You will have access to a </a:t>
            </a:r>
            <a:r>
              <a:rPr lang="en-GB" baseline="30000" dirty="0" err="1">
                <a:latin typeface="Arial" panose="020B0604020202020204" pitchFamily="34" charset="0"/>
                <a:cs typeface="Arial" panose="020B0604020202020204" pitchFamily="34" charset="0"/>
              </a:rPr>
              <a:t>LeedsforLife</a:t>
            </a:r>
            <a:r>
              <a:rPr lang="en-GB" baseline="30000" dirty="0">
                <a:latin typeface="Arial" panose="020B0604020202020204" pitchFamily="34" charset="0"/>
                <a:cs typeface="Arial" panose="020B0604020202020204" pitchFamily="34" charset="0"/>
              </a:rPr>
              <a:t> reflective workbook in </a:t>
            </a:r>
            <a:r>
              <a:rPr lang="en-GB" baseline="30000" dirty="0" err="1">
                <a:latin typeface="Arial" panose="020B0604020202020204" pitchFamily="34" charset="0"/>
                <a:cs typeface="Arial" panose="020B0604020202020204" pitchFamily="34" charset="0"/>
              </a:rPr>
              <a:t>PebblePad</a:t>
            </a:r>
            <a:r>
              <a:rPr lang="en-GB" baseline="30000" dirty="0">
                <a:latin typeface="Arial" panose="020B0604020202020204" pitchFamily="34" charset="0"/>
                <a:cs typeface="Arial" panose="020B0604020202020204" pitchFamily="34" charset="0"/>
              </a:rPr>
              <a:t> and this is where you will be able to create your own agenda for your meetings with your academic personal tutor and record your thoughts and actions.</a:t>
            </a:r>
          </a:p>
        </p:txBody>
      </p:sp>
      <p:sp>
        <p:nvSpPr>
          <p:cNvPr id="10" name="Title 9"/>
          <p:cNvSpPr>
            <a:spLocks noGrp="1"/>
          </p:cNvSpPr>
          <p:nvPr>
            <p:ph type="ctrTitle"/>
          </p:nvPr>
        </p:nvSpPr>
        <p:spPr>
          <a:xfrm>
            <a:off x="310416" y="296863"/>
            <a:ext cx="9144000" cy="628978"/>
          </a:xfrm>
        </p:spPr>
        <p:txBody>
          <a:bodyPr lIns="0" tIns="72000" anchor="t">
            <a:normAutofit/>
          </a:bodyPr>
          <a:lstStyle/>
          <a:p>
            <a:pPr algn="l"/>
            <a:r>
              <a:rPr lang="en-GB" sz="2800" b="1" baseline="30000" dirty="0">
                <a:latin typeface="Arial" panose="020B0604020202020204" pitchFamily="34" charset="0"/>
                <a:cs typeface="Arial" panose="020B0604020202020204" pitchFamily="34" charset="0"/>
              </a:rPr>
              <a:t>Academic personal tutoring in the School of Politics and International Studies</a:t>
            </a:r>
            <a:r>
              <a:rPr lang="en-GB" sz="2800" baseline="30000" dirty="0">
                <a:latin typeface="Arial" panose="020B0604020202020204" pitchFamily="34" charset="0"/>
                <a:cs typeface="Arial" panose="020B0604020202020204" pitchFamily="34" charset="0"/>
              </a:rPr>
              <a:t/>
            </a:r>
            <a:br>
              <a:rPr lang="en-GB" sz="2800" baseline="30000" dirty="0">
                <a:latin typeface="Arial" panose="020B0604020202020204" pitchFamily="34" charset="0"/>
                <a:cs typeface="Arial" panose="020B0604020202020204" pitchFamily="34" charset="0"/>
              </a:rPr>
            </a:br>
            <a:r>
              <a:rPr lang="en-GB" sz="2400" baseline="30000" dirty="0">
                <a:latin typeface="Arial" panose="020B0604020202020204" pitchFamily="34" charset="0"/>
                <a:cs typeface="Arial" panose="020B0604020202020204" pitchFamily="34" charset="0"/>
              </a:rPr>
              <a:t>New undergraduate and postgraduate students</a:t>
            </a:r>
          </a:p>
        </p:txBody>
      </p:sp>
    </p:spTree>
    <p:extLst>
      <p:ext uri="{BB962C8B-B14F-4D97-AF65-F5344CB8AC3E}">
        <p14:creationId xmlns:p14="http://schemas.microsoft.com/office/powerpoint/2010/main" val="3402266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98450" y="1912828"/>
            <a:ext cx="11595100" cy="3277820"/>
          </a:xfrm>
          <a:prstGeom prst="rect">
            <a:avLst/>
          </a:prstGeom>
          <a:noFill/>
        </p:spPr>
        <p:txBody>
          <a:bodyPr wrap="square" lIns="0" tIns="0" rIns="0" rtlCol="0">
            <a:spAutoFit/>
          </a:bodyPr>
          <a:lstStyle/>
          <a:p>
            <a:pPr marL="1166813" indent="-1166813"/>
            <a:r>
              <a:rPr lang="en-GB" sz="1000" dirty="0">
                <a:latin typeface="Arial" panose="020B0604020202020204" pitchFamily="34" charset="0"/>
                <a:cs typeface="Arial" panose="020B0604020202020204" pitchFamily="34" charset="0"/>
              </a:rPr>
              <a:t>------------------------------------------------------------------------------------------------------------------------------------------------------------------------------------------------------------------------------------------------------------------------------ </a:t>
            </a:r>
          </a:p>
          <a:p>
            <a:pPr marL="1166813" indent="-1166813"/>
            <a:r>
              <a:rPr lang="en-GB" sz="1000" dirty="0">
                <a:latin typeface="Arial" panose="020B0604020202020204" pitchFamily="34" charset="0"/>
                <a:cs typeface="Arial" panose="020B0604020202020204" pitchFamily="34" charset="0"/>
              </a:rPr>
              <a:t>Introductory week</a:t>
            </a:r>
            <a:r>
              <a:rPr lang="en-GB" sz="1000" dirty="0">
                <a:solidFill>
                  <a:schemeClr val="bg1"/>
                </a:solidFill>
                <a:latin typeface="Arial" panose="020B0604020202020204" pitchFamily="34" charset="0"/>
                <a:cs typeface="Arial" panose="020B0604020202020204" pitchFamily="34" charset="0"/>
              </a:rPr>
              <a:t>	</a:t>
            </a:r>
            <a:r>
              <a:rPr lang="en-GB" sz="1000" dirty="0">
                <a:solidFill>
                  <a:schemeClr val="accent2"/>
                </a:solidFill>
                <a:latin typeface="Arial" panose="020B0604020202020204" pitchFamily="34" charset="0"/>
                <a:cs typeface="Arial" panose="020B0604020202020204" pitchFamily="34" charset="0"/>
              </a:rPr>
              <a:t> </a:t>
            </a:r>
            <a:r>
              <a:rPr lang="en-US" sz="1000" dirty="0">
                <a:solidFill>
                  <a:schemeClr val="accent2"/>
                </a:solidFill>
                <a:latin typeface="Arial" panose="020B0604020202020204" pitchFamily="34" charset="0"/>
                <a:cs typeface="Arial" panose="020B0604020202020204" pitchFamily="34" charset="0"/>
              </a:rPr>
              <a:t>Welcome back video from POLIS’s APT Lead circulated within the week; reminder of APT role and how to contact them</a:t>
            </a:r>
            <a:r>
              <a:rPr lang="en-GB" sz="1000" dirty="0">
                <a:solidFill>
                  <a:schemeClr val="accent2"/>
                </a:solidFill>
                <a:latin typeface="Arial" panose="020B0604020202020204" pitchFamily="34" charset="0"/>
                <a:cs typeface="Arial" panose="020B0604020202020204" pitchFamily="34" charset="0"/>
              </a:rPr>
              <a:t>. </a:t>
            </a:r>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Introductory week 	N/A 	</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1	</a:t>
            </a:r>
            <a:r>
              <a:rPr lang="en-GB" sz="1000" dirty="0">
                <a:solidFill>
                  <a:schemeClr val="accent6"/>
                </a:solidFill>
                <a:latin typeface="Arial" panose="020B0604020202020204" pitchFamily="34" charset="0"/>
                <a:cs typeface="Arial" panose="020B0604020202020204" pitchFamily="34" charset="0"/>
              </a:rPr>
              <a:t>Pre-work to be completed by students; structured discussion around academic and personal aims for the year in a mixed year group. 30 mins </a:t>
            </a:r>
            <a:r>
              <a:rPr lang="en-GB" sz="1000" dirty="0">
                <a:solidFill>
                  <a:schemeClr val="bg1"/>
                </a:solidFill>
                <a:latin typeface="Arial" panose="020B0604020202020204" pitchFamily="34" charset="0"/>
                <a:cs typeface="Arial" panose="020B0604020202020204" pitchFamily="34" charset="0"/>
              </a:rPr>
              <a:t>	</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2/3	</a:t>
            </a:r>
            <a:r>
              <a:rPr lang="en-GB" sz="1000" dirty="0">
                <a:solidFill>
                  <a:schemeClr val="accent1"/>
                </a:solidFill>
                <a:latin typeface="Arial" panose="020B0604020202020204" pitchFamily="34" charset="0"/>
                <a:cs typeface="Arial" panose="020B0604020202020204" pitchFamily="34" charset="0"/>
              </a:rPr>
              <a:t>‘Personal reflection’:  assessment and feedback from year one; values - who do you want to be by the end of the year and/or the degree; strategy for engagement. Target-setting for semester one using </a:t>
            </a:r>
            <a:r>
              <a:rPr lang="en-GB" sz="1000" dirty="0" err="1">
                <a:solidFill>
                  <a:schemeClr val="accent1"/>
                </a:solidFill>
                <a:latin typeface="Arial" panose="020B0604020202020204" pitchFamily="34" charset="0"/>
                <a:cs typeface="Arial" panose="020B0604020202020204" pitchFamily="34" charset="0"/>
              </a:rPr>
              <a:t>PebblePad</a:t>
            </a:r>
            <a:r>
              <a:rPr lang="en-GB" sz="1000" dirty="0">
                <a:solidFill>
                  <a:schemeClr val="accent1"/>
                </a:solidFill>
                <a:latin typeface="Arial" panose="020B0604020202020204" pitchFamily="34" charset="0"/>
                <a:cs typeface="Arial" panose="020B0604020202020204" pitchFamily="34" charset="0"/>
              </a:rPr>
              <a:t>; signposting to resources to help with those targets. Around 15-20 mins</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7/8	</a:t>
            </a:r>
            <a:r>
              <a:rPr lang="en-GB" sz="1000" dirty="0">
                <a:solidFill>
                  <a:schemeClr val="accent2"/>
                </a:solidFill>
                <a:latin typeface="Arial" panose="020B0604020202020204" pitchFamily="34" charset="0"/>
                <a:cs typeface="Arial" panose="020B0604020202020204" pitchFamily="34" charset="0"/>
              </a:rPr>
              <a:t>‘Personal reflection’ video message from the APT Lead: encouraging reflection upon week 2/3 strategy and reminding you of availability of support to help with your plans.</a:t>
            </a:r>
          </a:p>
          <a:p>
            <a:pPr marL="1166813" indent="-1166813"/>
            <a:endParaRPr lang="en-GB" sz="1000" dirty="0">
              <a:latin typeface="Arial" panose="020B0604020202020204" pitchFamily="34" charset="0"/>
              <a:cs typeface="Arial" panose="020B0604020202020204" pitchFamily="34" charset="0"/>
            </a:endParaRPr>
          </a:p>
          <a:p>
            <a:pPr marL="1166813" indent="-1166813"/>
            <a:r>
              <a:rPr lang="en-GB" sz="1000" dirty="0">
                <a:latin typeface="Arial" panose="020B0604020202020204" pitchFamily="34" charset="0"/>
                <a:cs typeface="Arial" panose="020B0604020202020204" pitchFamily="34" charset="0"/>
              </a:rPr>
              <a:t>Week 10/11</a:t>
            </a:r>
            <a:r>
              <a:rPr lang="en-GB" sz="1000" dirty="0">
                <a:solidFill>
                  <a:schemeClr val="accent2"/>
                </a:solidFill>
                <a:latin typeface="Arial" panose="020B0604020202020204" pitchFamily="34" charset="0"/>
                <a:cs typeface="Arial" panose="020B0604020202020204" pitchFamily="34" charset="0"/>
              </a:rPr>
              <a:t>	</a:t>
            </a:r>
            <a:r>
              <a:rPr lang="en-US" sz="1000" dirty="0">
                <a:solidFill>
                  <a:schemeClr val="accent6"/>
                </a:solidFill>
                <a:latin typeface="Arial" panose="020B0604020202020204" pitchFamily="34" charset="0"/>
                <a:cs typeface="Arial" panose="020B0604020202020204" pitchFamily="34" charset="0"/>
              </a:rPr>
              <a:t>Reflection upon semester one through student pre-work in a mixed year group; strategy for work over Christmas. 30 mins.</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14/15	</a:t>
            </a:r>
            <a:r>
              <a:rPr lang="en-GB" sz="1000" dirty="0">
                <a:solidFill>
                  <a:schemeClr val="accent2"/>
                </a:solidFill>
                <a:latin typeface="Arial" panose="020B0604020202020204" pitchFamily="34" charset="0"/>
                <a:cs typeface="Arial" panose="020B0604020202020204" pitchFamily="34" charset="0"/>
              </a:rPr>
              <a:t>‘Welcome back’ video message from the APT Lead, including a reminder of support through e.g. academic support hours; student support and employability teams.</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18/19</a:t>
            </a:r>
            <a:r>
              <a:rPr lang="en-GB" sz="1000" dirty="0">
                <a:solidFill>
                  <a:schemeClr val="accent1"/>
                </a:solidFill>
                <a:latin typeface="Arial" panose="020B0604020202020204" pitchFamily="34" charset="0"/>
                <a:cs typeface="Arial" panose="020B0604020202020204" pitchFamily="34" charset="0"/>
              </a:rPr>
              <a:t>	‘Challenges and opportunities’: discussion of results, and strategy for the remainder of the year and/or post-graduation including signposting to wellbeing/support. Around 15-20 mins</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22/23	</a:t>
            </a:r>
            <a:r>
              <a:rPr lang="en-GB" sz="1000" dirty="0">
                <a:solidFill>
                  <a:schemeClr val="accent6"/>
                </a:solidFill>
                <a:latin typeface="Arial" panose="020B0604020202020204" pitchFamily="34" charset="0"/>
                <a:cs typeface="Arial" panose="020B0604020202020204" pitchFamily="34" charset="0"/>
              </a:rPr>
              <a:t>‘Challenges and opportunities’: mixed year group to consider strategies for challenges in exam period and beyond (including graduation for finalists), having undertaken student pre-work. 30 mins.</a:t>
            </a:r>
          </a:p>
          <a:p>
            <a:pPr marL="1527175" indent="-1527175"/>
            <a:r>
              <a:rPr lang="en-GB" sz="1000" dirty="0">
                <a:latin typeface="Arial" panose="020B0604020202020204" pitchFamily="34" charset="0"/>
                <a:cs typeface="Arial" panose="020B0604020202020204" pitchFamily="34" charset="0"/>
              </a:rPr>
              <a:t>------------------------------------------------------------------------------------------------------------------------------------------------------------------------------------------------------------------------------------------------------------------------------</a:t>
            </a:r>
          </a:p>
        </p:txBody>
      </p:sp>
      <p:sp>
        <p:nvSpPr>
          <p:cNvPr id="13" name="TextBox 12"/>
          <p:cNvSpPr txBox="1"/>
          <p:nvPr/>
        </p:nvSpPr>
        <p:spPr>
          <a:xfrm>
            <a:off x="298450" y="1151177"/>
            <a:ext cx="11595100" cy="784830"/>
          </a:xfrm>
          <a:prstGeom prst="rect">
            <a:avLst/>
          </a:prstGeom>
          <a:noFill/>
        </p:spPr>
        <p:txBody>
          <a:bodyPr wrap="square" lIns="0" tIns="0" rtlCol="0">
            <a:spAutoFit/>
          </a:bodyPr>
          <a:lstStyle/>
          <a:p>
            <a:r>
              <a:rPr lang="en-GB" baseline="30000" dirty="0">
                <a:latin typeface="Arial" panose="020B0604020202020204" pitchFamily="34" charset="0"/>
                <a:cs typeface="Arial" panose="020B0604020202020204" pitchFamily="34" charset="0"/>
              </a:rPr>
              <a:t>The summary below gives insight into how you will engage with your academic personal tutor (APT) throughout the year. You will have one to one meetings, group sessions and email contact. You will have access to a </a:t>
            </a:r>
            <a:r>
              <a:rPr lang="en-GB" baseline="30000" dirty="0" err="1">
                <a:latin typeface="Arial" panose="020B0604020202020204" pitchFamily="34" charset="0"/>
                <a:cs typeface="Arial" panose="020B0604020202020204" pitchFamily="34" charset="0"/>
              </a:rPr>
              <a:t>LeedsforLife</a:t>
            </a:r>
            <a:r>
              <a:rPr lang="en-GB" baseline="30000" dirty="0">
                <a:latin typeface="Arial" panose="020B0604020202020204" pitchFamily="34" charset="0"/>
                <a:cs typeface="Arial" panose="020B0604020202020204" pitchFamily="34" charset="0"/>
              </a:rPr>
              <a:t> reflective workbook in </a:t>
            </a:r>
            <a:r>
              <a:rPr lang="en-GB" baseline="30000" dirty="0" err="1">
                <a:latin typeface="Arial" panose="020B0604020202020204" pitchFamily="34" charset="0"/>
                <a:cs typeface="Arial" panose="020B0604020202020204" pitchFamily="34" charset="0"/>
              </a:rPr>
              <a:t>PebblePad</a:t>
            </a:r>
            <a:r>
              <a:rPr lang="en-GB" baseline="30000" dirty="0">
                <a:latin typeface="Arial" panose="020B0604020202020204" pitchFamily="34" charset="0"/>
                <a:cs typeface="Arial" panose="020B0604020202020204" pitchFamily="34" charset="0"/>
              </a:rPr>
              <a:t> and this is where you will be able to create your own agenda for your meetings with your academic personal tutor and record your thoughts and actions.</a:t>
            </a:r>
          </a:p>
          <a:p>
            <a:endParaRPr lang="en-GB" baseline="30000" dirty="0">
              <a:latin typeface="Arial" panose="020B0604020202020204" pitchFamily="34" charset="0"/>
              <a:cs typeface="Arial" panose="020B0604020202020204" pitchFamily="34" charset="0"/>
            </a:endParaRPr>
          </a:p>
        </p:txBody>
      </p:sp>
      <p:sp>
        <p:nvSpPr>
          <p:cNvPr id="14" name="TextBox 13"/>
          <p:cNvSpPr txBox="1"/>
          <p:nvPr/>
        </p:nvSpPr>
        <p:spPr>
          <a:xfrm>
            <a:off x="298450" y="5082136"/>
            <a:ext cx="11595100" cy="189796"/>
          </a:xfrm>
          <a:prstGeom prst="rect">
            <a:avLst/>
          </a:prstGeom>
          <a:noFill/>
        </p:spPr>
        <p:txBody>
          <a:bodyPr wrap="square" lIns="0" tIns="0" rtlCol="0">
            <a:spAutoFit/>
          </a:bodyPr>
          <a:lstStyle/>
          <a:p>
            <a:pPr marL="180975" indent="-180975"/>
            <a:r>
              <a:rPr lang="en-GB" sz="1400" baseline="30000" dirty="0">
                <a:latin typeface="Arial" panose="020B0604020202020204" pitchFamily="34" charset="0"/>
                <a:cs typeface="Arial" panose="020B0604020202020204" pitchFamily="34" charset="0"/>
              </a:rPr>
              <a:t>N.B Include offers of contact with students on years abroad, years in industry etc.</a:t>
            </a:r>
          </a:p>
        </p:txBody>
      </p:sp>
      <p:sp>
        <p:nvSpPr>
          <p:cNvPr id="22" name="Title 9"/>
          <p:cNvSpPr>
            <a:spLocks noGrp="1"/>
          </p:cNvSpPr>
          <p:nvPr>
            <p:ph type="ctrTitle"/>
          </p:nvPr>
        </p:nvSpPr>
        <p:spPr>
          <a:xfrm>
            <a:off x="310416" y="296863"/>
            <a:ext cx="9144000" cy="628978"/>
          </a:xfrm>
        </p:spPr>
        <p:txBody>
          <a:bodyPr lIns="0" tIns="72000" anchor="t"/>
          <a:lstStyle/>
          <a:p>
            <a:pPr algn="l"/>
            <a:r>
              <a:rPr lang="en-GB" sz="2800" b="1" baseline="30000" dirty="0">
                <a:latin typeface="Arial" panose="020B0604020202020204" pitchFamily="34" charset="0"/>
                <a:cs typeface="Arial" panose="020B0604020202020204" pitchFamily="34" charset="0"/>
              </a:rPr>
              <a:t>Academic personal tutoring in the School of Politics and International Studies</a:t>
            </a:r>
            <a:r>
              <a:rPr lang="en-GB" sz="2800" baseline="30000" dirty="0">
                <a:latin typeface="Arial" panose="020B0604020202020204" pitchFamily="34" charset="0"/>
                <a:cs typeface="Arial" panose="020B0604020202020204" pitchFamily="34" charset="0"/>
              </a:rPr>
              <a:t/>
            </a:r>
            <a:br>
              <a:rPr lang="en-GB" sz="2800" baseline="30000" dirty="0">
                <a:latin typeface="Arial" panose="020B0604020202020204" pitchFamily="34" charset="0"/>
                <a:cs typeface="Arial" panose="020B0604020202020204" pitchFamily="34" charset="0"/>
              </a:rPr>
            </a:br>
            <a:r>
              <a:rPr lang="en-GB" sz="2400" baseline="30000" dirty="0">
                <a:latin typeface="Arial" panose="020B0604020202020204" pitchFamily="34" charset="0"/>
                <a:cs typeface="Arial" panose="020B0604020202020204" pitchFamily="34" charset="0"/>
              </a:rPr>
              <a:t>Continuing students</a:t>
            </a:r>
          </a:p>
        </p:txBody>
      </p:sp>
      <p:sp>
        <p:nvSpPr>
          <p:cNvPr id="24" name="Rectangle 23" descr="Video message colour key orange" title="Video message orange"/>
          <p:cNvSpPr/>
          <p:nvPr/>
        </p:nvSpPr>
        <p:spPr>
          <a:xfrm>
            <a:off x="3922097" y="5796053"/>
            <a:ext cx="216477" cy="2164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descr="Group meeting colour key green" title="Group meeting green"/>
          <p:cNvSpPr/>
          <p:nvPr/>
        </p:nvSpPr>
        <p:spPr>
          <a:xfrm>
            <a:off x="2217935" y="5796053"/>
            <a:ext cx="216477" cy="21647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descr="Individual meeting colour key blue" title="Individual meeting blue"/>
          <p:cNvSpPr/>
          <p:nvPr/>
        </p:nvSpPr>
        <p:spPr>
          <a:xfrm>
            <a:off x="290893" y="5796053"/>
            <a:ext cx="216477" cy="2164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p:cNvSpPr txBox="1"/>
          <p:nvPr/>
        </p:nvSpPr>
        <p:spPr>
          <a:xfrm>
            <a:off x="4138574" y="5750677"/>
            <a:ext cx="1487685"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Video message</a:t>
            </a:r>
          </a:p>
        </p:txBody>
      </p:sp>
      <p:sp>
        <p:nvSpPr>
          <p:cNvPr id="28" name="TextBox 27"/>
          <p:cNvSpPr txBox="1"/>
          <p:nvPr/>
        </p:nvSpPr>
        <p:spPr>
          <a:xfrm>
            <a:off x="2434412" y="5750677"/>
            <a:ext cx="1487685"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Group meeting</a:t>
            </a:r>
          </a:p>
        </p:txBody>
      </p:sp>
      <p:sp>
        <p:nvSpPr>
          <p:cNvPr id="29" name="TextBox 28"/>
          <p:cNvSpPr txBox="1"/>
          <p:nvPr/>
        </p:nvSpPr>
        <p:spPr>
          <a:xfrm>
            <a:off x="514927" y="5750677"/>
            <a:ext cx="1487685"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Individual meeting</a:t>
            </a:r>
          </a:p>
        </p:txBody>
      </p:sp>
    </p:spTree>
    <p:extLst>
      <p:ext uri="{BB962C8B-B14F-4D97-AF65-F5344CB8AC3E}">
        <p14:creationId xmlns:p14="http://schemas.microsoft.com/office/powerpoint/2010/main" val="35587553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13E86FE2A916A40A2DD1CBE6B1C99F8" ma:contentTypeVersion="10" ma:contentTypeDescription="Create a new document." ma:contentTypeScope="" ma:versionID="42161f736b68557e1c275719ee0d2edf">
  <xsd:schema xmlns:xsd="http://www.w3.org/2001/XMLSchema" xmlns:xs="http://www.w3.org/2001/XMLSchema" xmlns:p="http://schemas.microsoft.com/office/2006/metadata/properties" xmlns:ns3="4db5ab71-2296-4515-95c4-7029f8552e50" xmlns:ns4="ea6959ba-5064-47c5-9851-afafe812f68a" targetNamespace="http://schemas.microsoft.com/office/2006/metadata/properties" ma:root="true" ma:fieldsID="9ae96a2e90ce782d3b2e8978c4ec989c" ns3:_="" ns4:_="">
    <xsd:import namespace="4db5ab71-2296-4515-95c4-7029f8552e50"/>
    <xsd:import namespace="ea6959ba-5064-47c5-9851-afafe812f68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b5ab71-2296-4515-95c4-7029f8552e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a6959ba-5064-47c5-9851-afafe812f68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C098695-8041-4715-905E-07C06D9BA76F}">
  <ds:schemaRefs>
    <ds:schemaRef ds:uri="http://schemas.microsoft.com/sharepoint/v3/contenttype/forms"/>
  </ds:schemaRefs>
</ds:datastoreItem>
</file>

<file path=customXml/itemProps2.xml><?xml version="1.0" encoding="utf-8"?>
<ds:datastoreItem xmlns:ds="http://schemas.openxmlformats.org/officeDocument/2006/customXml" ds:itemID="{29E70648-85FA-49EE-8B69-E241431C5E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b5ab71-2296-4515-95c4-7029f8552e50"/>
    <ds:schemaRef ds:uri="ea6959ba-5064-47c5-9851-afafe812f6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B49EAC9-2D0E-408A-9A74-2973E26BB4F0}">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4db5ab71-2296-4515-95c4-7029f8552e50"/>
    <ds:schemaRef ds:uri="ea6959ba-5064-47c5-9851-afafe812f68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436</TotalTime>
  <Words>783</Words>
  <Application>Microsoft Office PowerPoint</Application>
  <PresentationFormat>Widescreen</PresentationFormat>
  <Paragraphs>47</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Academic personal tutoring in the School of Politics and International Studies New undergraduate and postgraduate students</vt:lpstr>
      <vt:lpstr>Academic personal tutoring in the School of Politics and International Studies Continuing students</vt:lpstr>
    </vt:vector>
  </TitlesOfParts>
  <Company>University of Leeds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Alexander Santos</dc:creator>
  <cp:lastModifiedBy>Kate Bennett</cp:lastModifiedBy>
  <cp:revision>34</cp:revision>
  <dcterms:created xsi:type="dcterms:W3CDTF">2021-06-18T08:18:31Z</dcterms:created>
  <dcterms:modified xsi:type="dcterms:W3CDTF">2021-08-08T11:14:02Z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0x010100A13E86FE2A916A40A2DD1CBE6B1C99F8</vt:lpwstr>
  </property>
</Properties>
</file>