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7" userDrawn="1">
          <p15:clr>
            <a:srgbClr val="A4A3A4"/>
          </p15:clr>
        </p15:guide>
        <p15:guide id="2" pos="3840" userDrawn="1">
          <p15:clr>
            <a:srgbClr val="A4A3A4"/>
          </p15:clr>
        </p15:guide>
        <p15:guide id="3" pos="188" userDrawn="1">
          <p15:clr>
            <a:srgbClr val="A4A3A4"/>
          </p15:clr>
        </p15:guide>
        <p15:guide id="4" orient="horz" pos="4116" userDrawn="1">
          <p15:clr>
            <a:srgbClr val="A4A3A4"/>
          </p15:clr>
        </p15:guide>
        <p15:guide id="5" pos="7492" userDrawn="1">
          <p15:clr>
            <a:srgbClr val="A4A3A4"/>
          </p15:clr>
        </p15:guide>
        <p15:guide id="6" orient="horz" pos="1003" userDrawn="1">
          <p15:clr>
            <a:srgbClr val="A4A3A4"/>
          </p15:clr>
        </p15:guide>
        <p15:guide id="7" pos="36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921" autoAdjust="0"/>
    <p:restoredTop sz="94660"/>
  </p:normalViewPr>
  <p:slideViewPr>
    <p:cSldViewPr snapToGrid="0" showGuides="1">
      <p:cViewPr varScale="1">
        <p:scale>
          <a:sx n="73" d="100"/>
          <a:sy n="73" d="100"/>
        </p:scale>
        <p:origin x="1110" y="66"/>
      </p:cViewPr>
      <p:guideLst>
        <p:guide orient="horz" pos="187"/>
        <p:guide pos="3840"/>
        <p:guide pos="188"/>
        <p:guide orient="horz" pos="4116"/>
        <p:guide pos="7492"/>
        <p:guide orient="horz" pos="1003"/>
        <p:guide pos="3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41526C-2DF1-497C-8CB2-F215E6FD55DC}" type="datetimeFigureOut">
              <a:rPr lang="en-GB" smtClean="0"/>
              <a:t>08/08/2021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F6C68B-F3C5-4603-AABF-56685C4CB984}" type="slidenum">
              <a:rPr lang="en-GB" smtClean="0"/>
              <a:t>‹#›</a:t>
            </a:fld>
            <a:endParaRPr lang="en-GB"/>
          </a:p>
        </p:txBody>
      </p:sp>
    </p:spTree>
    <p:extLst>
      <p:ext uri="{BB962C8B-B14F-4D97-AF65-F5344CB8AC3E}">
        <p14:creationId xmlns:p14="http://schemas.microsoft.com/office/powerpoint/2010/main" val="1498872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4F6C68B-F3C5-4603-AABF-56685C4CB984}" type="slidenum">
              <a:rPr lang="en-GB" smtClean="0"/>
              <a:t>1</a:t>
            </a:fld>
            <a:endParaRPr lang="en-GB"/>
          </a:p>
        </p:txBody>
      </p:sp>
    </p:spTree>
    <p:extLst>
      <p:ext uri="{BB962C8B-B14F-4D97-AF65-F5344CB8AC3E}">
        <p14:creationId xmlns:p14="http://schemas.microsoft.com/office/powerpoint/2010/main" val="2549621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4F6C68B-F3C5-4603-AABF-56685C4CB984}" type="slidenum">
              <a:rPr lang="en-GB" smtClean="0"/>
              <a:t>2</a:t>
            </a:fld>
            <a:endParaRPr lang="en-GB"/>
          </a:p>
        </p:txBody>
      </p:sp>
    </p:spTree>
    <p:extLst>
      <p:ext uri="{BB962C8B-B14F-4D97-AF65-F5344CB8AC3E}">
        <p14:creationId xmlns:p14="http://schemas.microsoft.com/office/powerpoint/2010/main" val="1589621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3991D8-B7A6-4D82-9B45-912DECD2B9CF}" type="datetimeFigureOut">
              <a:rPr lang="en-GB" smtClean="0"/>
              <a:t>08/08/2021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2E1611-2686-4CAC-99F4-6933DF112970}" type="slidenum">
              <a:rPr lang="en-GB" smtClean="0"/>
              <a:t>‹#›</a:t>
            </a:fld>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2681" y="5970863"/>
            <a:ext cx="2340869" cy="667513"/>
          </a:xfrm>
          <a:prstGeom prst="rect">
            <a:avLst/>
          </a:prstGeom>
        </p:spPr>
      </p:pic>
    </p:spTree>
    <p:extLst>
      <p:ext uri="{BB962C8B-B14F-4D97-AF65-F5344CB8AC3E}">
        <p14:creationId xmlns:p14="http://schemas.microsoft.com/office/powerpoint/2010/main" val="255693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3991D8-B7A6-4D82-9B45-912DECD2B9CF}" type="datetimeFigureOut">
              <a:rPr lang="en-GB" smtClean="0"/>
              <a:t>08/08/2021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2795789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3991D8-B7A6-4D82-9B45-912DECD2B9CF}" type="datetimeFigureOut">
              <a:rPr lang="en-GB" smtClean="0"/>
              <a:t>08/08/2021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108419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3991D8-B7A6-4D82-9B45-912DECD2B9CF}" type="datetimeFigureOut">
              <a:rPr lang="en-GB" smtClean="0"/>
              <a:t>08/08/2021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130508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3991D8-B7A6-4D82-9B45-912DECD2B9CF}" type="datetimeFigureOut">
              <a:rPr lang="en-GB" smtClean="0"/>
              <a:t>08/08/2021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2576269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3991D8-B7A6-4D82-9B45-912DECD2B9CF}" type="datetimeFigureOut">
              <a:rPr lang="en-GB" smtClean="0"/>
              <a:t>08/08/2021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365161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3991D8-B7A6-4D82-9B45-912DECD2B9CF}" type="datetimeFigureOut">
              <a:rPr lang="en-GB" smtClean="0"/>
              <a:t>08/08/2021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2037270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3991D8-B7A6-4D82-9B45-912DECD2B9CF}" type="datetimeFigureOut">
              <a:rPr lang="en-GB" smtClean="0"/>
              <a:t>08/08/2021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2580690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991D8-B7A6-4D82-9B45-912DECD2B9CF}" type="datetimeFigureOut">
              <a:rPr lang="en-GB" smtClean="0"/>
              <a:t>08/08/2021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3632238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3991D8-B7A6-4D82-9B45-912DECD2B9CF}" type="datetimeFigureOut">
              <a:rPr lang="en-GB" smtClean="0"/>
              <a:t>08/08/2021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3586982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3991D8-B7A6-4D82-9B45-912DECD2B9CF}" type="datetimeFigureOut">
              <a:rPr lang="en-GB" smtClean="0"/>
              <a:t>08/08/2021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2E1611-2686-4CAC-99F4-6933DF112970}" type="slidenum">
              <a:rPr lang="en-GB" smtClean="0"/>
              <a:t>‹#›</a:t>
            </a:fld>
            <a:endParaRPr lang="en-GB"/>
          </a:p>
        </p:txBody>
      </p:sp>
    </p:spTree>
    <p:extLst>
      <p:ext uri="{BB962C8B-B14F-4D97-AF65-F5344CB8AC3E}">
        <p14:creationId xmlns:p14="http://schemas.microsoft.com/office/powerpoint/2010/main" val="146316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991D8-B7A6-4D82-9B45-912DECD2B9CF}" type="datetimeFigureOut">
              <a:rPr lang="en-GB" smtClean="0"/>
              <a:t>08/08/2021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E1611-2686-4CAC-99F4-6933DF112970}" type="slidenum">
              <a:rPr lang="en-GB" smtClean="0"/>
              <a:t>‹#›</a:t>
            </a:fld>
            <a:endParaRPr lang="en-GB"/>
          </a:p>
        </p:txBody>
      </p:sp>
    </p:spTree>
    <p:extLst>
      <p:ext uri="{BB962C8B-B14F-4D97-AF65-F5344CB8AC3E}">
        <p14:creationId xmlns:p14="http://schemas.microsoft.com/office/powerpoint/2010/main" val="1773199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98450" y="1912828"/>
            <a:ext cx="11595100" cy="2970044"/>
          </a:xfrm>
          <a:prstGeom prst="rect">
            <a:avLst/>
          </a:prstGeom>
          <a:noFill/>
        </p:spPr>
        <p:txBody>
          <a:bodyPr wrap="square" lIns="0" tIns="0" rIns="0" rtlCol="0">
            <a:spAutoFit/>
          </a:bodyPr>
          <a:lstStyle/>
          <a:p>
            <a:pPr marL="1166813" indent="-1166813"/>
            <a:r>
              <a:rPr lang="en-GB" sz="1000" dirty="0">
                <a:latin typeface="Arial" panose="020B0604020202020204" pitchFamily="34" charset="0"/>
                <a:cs typeface="Arial" panose="020B0604020202020204" pitchFamily="34" charset="0"/>
              </a:rPr>
              <a:t>------------------------------------------------------------------------------------------------------------------------------------------------------------------------------------------------------------------------------------------------------------------------------ </a:t>
            </a:r>
          </a:p>
          <a:p>
            <a:pPr marL="1166813" indent="-1166813"/>
            <a:r>
              <a:rPr lang="en-GB" sz="1000" b="1" dirty="0">
                <a:latin typeface="Arial" panose="020B0604020202020204" pitchFamily="34" charset="0"/>
                <a:cs typeface="Arial" panose="020B0604020202020204" pitchFamily="34" charset="0"/>
              </a:rPr>
              <a:t>Semester 1</a:t>
            </a:r>
          </a:p>
          <a:p>
            <a:pPr marL="1166813" indent="-1166813"/>
            <a:r>
              <a:rPr lang="en-GB" sz="1000" dirty="0">
                <a:latin typeface="Arial" panose="020B0604020202020204" pitchFamily="34" charset="0"/>
                <a:cs typeface="Arial" panose="020B0604020202020204" pitchFamily="34" charset="0"/>
              </a:rPr>
              <a:t>Introductory week</a:t>
            </a:r>
            <a:r>
              <a:rPr lang="en-GB" sz="1000" dirty="0">
                <a:solidFill>
                  <a:schemeClr val="bg1"/>
                </a:solidFill>
                <a:latin typeface="Arial" panose="020B0604020202020204" pitchFamily="34" charset="0"/>
                <a:cs typeface="Arial" panose="020B0604020202020204" pitchFamily="34" charset="0"/>
              </a:rPr>
              <a:t>	</a:t>
            </a:r>
            <a:r>
              <a:rPr lang="en-GB" sz="1000" dirty="0">
                <a:solidFill>
                  <a:schemeClr val="accent2"/>
                </a:solidFill>
                <a:latin typeface="Arial" panose="020B0604020202020204" pitchFamily="34" charset="0"/>
                <a:cs typeface="Arial" panose="020B0604020202020204" pitchFamily="34" charset="0"/>
              </a:rPr>
              <a:t>Introductory video circulated on day one – introduction to the APT (professional and personal), and to the APT role (5 </a:t>
            </a:r>
            <a:r>
              <a:rPr lang="en-GB" sz="1000" dirty="0" err="1">
                <a:solidFill>
                  <a:schemeClr val="accent2"/>
                </a:solidFill>
                <a:latin typeface="Arial" panose="020B0604020202020204" pitchFamily="34" charset="0"/>
                <a:cs typeface="Arial" panose="020B0604020202020204" pitchFamily="34" charset="0"/>
              </a:rPr>
              <a:t>mins</a:t>
            </a:r>
            <a:r>
              <a:rPr lang="en-GB" sz="1000" dirty="0">
                <a:solidFill>
                  <a:schemeClr val="accent2"/>
                </a:solidFill>
                <a:latin typeface="Arial" panose="020B0604020202020204" pitchFamily="34" charset="0"/>
                <a:cs typeface="Arial" panose="020B0604020202020204" pitchFamily="34" charset="0"/>
              </a:rPr>
              <a:t>)</a:t>
            </a:r>
          </a:p>
          <a:p>
            <a:pPr marL="1166813" indent="-1166813"/>
            <a:r>
              <a:rPr lang="en-GB" sz="1000" dirty="0">
                <a:solidFill>
                  <a:schemeClr val="bg1"/>
                </a:solidFill>
                <a:latin typeface="Arial" panose="020B0604020202020204" pitchFamily="34" charset="0"/>
                <a:cs typeface="Arial" panose="020B0604020202020204" pitchFamily="34" charset="0"/>
              </a:rPr>
              <a:t>	</a:t>
            </a:r>
            <a:r>
              <a:rPr lang="en-GB" sz="1000" dirty="0">
                <a:solidFill>
                  <a:schemeClr val="accent6"/>
                </a:solidFill>
                <a:latin typeface="Arial" panose="020B0604020202020204" pitchFamily="34" charset="0"/>
                <a:cs typeface="Arial" panose="020B0604020202020204" pitchFamily="34" charset="0"/>
              </a:rPr>
              <a:t>Get to know the group - a group meeting with your fellow personal tutees (30 </a:t>
            </a:r>
            <a:r>
              <a:rPr lang="en-GB" sz="1000" dirty="0" err="1">
                <a:solidFill>
                  <a:schemeClr val="accent6"/>
                </a:solidFill>
                <a:latin typeface="Arial" panose="020B0604020202020204" pitchFamily="34" charset="0"/>
                <a:cs typeface="Arial" panose="020B0604020202020204" pitchFamily="34" charset="0"/>
              </a:rPr>
              <a:t>mins</a:t>
            </a:r>
            <a:r>
              <a:rPr lang="en-GB" sz="1000" dirty="0">
                <a:solidFill>
                  <a:schemeClr val="accent6"/>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2/3	</a:t>
            </a:r>
            <a:r>
              <a:rPr lang="en-GB" sz="1000" dirty="0">
                <a:solidFill>
                  <a:schemeClr val="accent1"/>
                </a:solidFill>
                <a:latin typeface="Arial" panose="020B0604020202020204" pitchFamily="34" charset="0"/>
                <a:cs typeface="Arial" panose="020B0604020202020204" pitchFamily="34" charset="0"/>
              </a:rPr>
              <a:t>‘Getting to know you’: understanding your academic &amp; employability goals &amp; e.g. family, hobbies, personality. What do you want to get out of semester one? Set targets for week 7/8; signpost to resources to help with those targets/strategies (20 </a:t>
            </a:r>
            <a:r>
              <a:rPr lang="en-GB" sz="1000" dirty="0" err="1">
                <a:solidFill>
                  <a:schemeClr val="accent1"/>
                </a:solidFill>
                <a:latin typeface="Arial" panose="020B0604020202020204" pitchFamily="34" charset="0"/>
                <a:cs typeface="Arial" panose="020B0604020202020204" pitchFamily="34" charset="0"/>
              </a:rPr>
              <a:t>mins</a:t>
            </a:r>
            <a:r>
              <a:rPr lang="en-GB" sz="1000" dirty="0">
                <a:solidFill>
                  <a:schemeClr val="accent1"/>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7/8/9	</a:t>
            </a:r>
            <a:r>
              <a:rPr lang="en-GB" sz="1000" dirty="0">
                <a:solidFill>
                  <a:schemeClr val="accent1"/>
                </a:solidFill>
                <a:latin typeface="Arial" panose="020B0604020202020204" pitchFamily="34" charset="0"/>
                <a:cs typeface="Arial" panose="020B0604020202020204" pitchFamily="34" charset="0"/>
              </a:rPr>
              <a:t>‘Checking in’: discuss progression through semester one; check on health &amp; accommodation issues; reminders of wellbeing support (15 </a:t>
            </a:r>
            <a:r>
              <a:rPr lang="en-GB" sz="1000" dirty="0" err="1">
                <a:solidFill>
                  <a:schemeClr val="accent1"/>
                </a:solidFill>
                <a:latin typeface="Arial" panose="020B0604020202020204" pitchFamily="34" charset="0"/>
                <a:cs typeface="Arial" panose="020B0604020202020204" pitchFamily="34" charset="0"/>
              </a:rPr>
              <a:t>mins</a:t>
            </a:r>
            <a:r>
              <a:rPr lang="en-GB" sz="1000" dirty="0">
                <a:solidFill>
                  <a:schemeClr val="accent1"/>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b="1" dirty="0">
                <a:latin typeface="Arial" panose="020B0604020202020204" pitchFamily="34" charset="0"/>
                <a:cs typeface="Arial" panose="020B0604020202020204" pitchFamily="34" charset="0"/>
              </a:rPr>
              <a:t>Semester 2</a:t>
            </a:r>
          </a:p>
          <a:p>
            <a:pPr marL="1166813" indent="-1166813"/>
            <a:r>
              <a:rPr lang="en-GB" sz="1000" dirty="0">
                <a:latin typeface="Arial" panose="020B0604020202020204" pitchFamily="34" charset="0"/>
                <a:cs typeface="Arial" panose="020B0604020202020204" pitchFamily="34" charset="0"/>
              </a:rPr>
              <a:t>Week 1	</a:t>
            </a:r>
            <a:r>
              <a:rPr lang="en-GB" sz="1000" dirty="0">
                <a:solidFill>
                  <a:schemeClr val="accent2"/>
                </a:solidFill>
                <a:latin typeface="Arial" panose="020B0604020202020204" pitchFamily="34" charset="0"/>
                <a:cs typeface="Arial" panose="020B0604020202020204" pitchFamily="34" charset="0"/>
              </a:rPr>
              <a:t>‘Welcome back’ </a:t>
            </a:r>
            <a:r>
              <a:rPr lang="en-GB" sz="1000" b="1" dirty="0">
                <a:solidFill>
                  <a:schemeClr val="accent2"/>
                </a:solidFill>
                <a:latin typeface="Arial" panose="020B0604020202020204" pitchFamily="34" charset="0"/>
                <a:cs typeface="Arial" panose="020B0604020202020204" pitchFamily="34" charset="0"/>
              </a:rPr>
              <a:t>email or video message (5 </a:t>
            </a:r>
            <a:r>
              <a:rPr lang="en-GB" sz="1000" b="1" dirty="0" err="1">
                <a:solidFill>
                  <a:schemeClr val="accent2"/>
                </a:solidFill>
                <a:latin typeface="Arial" panose="020B0604020202020204" pitchFamily="34" charset="0"/>
                <a:cs typeface="Arial" panose="020B0604020202020204" pitchFamily="34" charset="0"/>
              </a:rPr>
              <a:t>mins</a:t>
            </a:r>
            <a:r>
              <a:rPr lang="en-GB" sz="1000" b="1" dirty="0">
                <a:solidFill>
                  <a:schemeClr val="accent2"/>
                </a:solidFill>
                <a:latin typeface="Arial" panose="020B0604020202020204" pitchFamily="34" charset="0"/>
                <a:cs typeface="Arial" panose="020B0604020202020204" pitchFamily="34" charset="0"/>
              </a:rPr>
              <a:t>), </a:t>
            </a:r>
            <a:r>
              <a:rPr lang="en-GB" sz="1000" dirty="0">
                <a:solidFill>
                  <a:schemeClr val="accent2"/>
                </a:solidFill>
                <a:latin typeface="Arial" panose="020B0604020202020204" pitchFamily="34" charset="0"/>
                <a:cs typeface="Arial" panose="020B0604020202020204" pitchFamily="34" charset="0"/>
              </a:rPr>
              <a:t>including a reminder of support through e.g. academic support hours; student support and employability teams. </a:t>
            </a:r>
            <a:endParaRPr lang="en-GB" sz="1000" dirty="0">
              <a:solidFill>
                <a:schemeClr val="accent1"/>
              </a:solidFill>
              <a:latin typeface="Arial" panose="020B0604020202020204" pitchFamily="34" charset="0"/>
              <a:cs typeface="Arial" panose="020B0604020202020204" pitchFamily="34" charset="0"/>
            </a:endParaRP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2/3	</a:t>
            </a:r>
            <a:r>
              <a:rPr lang="en-GB" sz="1000" dirty="0">
                <a:solidFill>
                  <a:schemeClr val="accent6"/>
                </a:solidFill>
                <a:latin typeface="Arial" panose="020B0604020202020204" pitchFamily="34" charset="0"/>
                <a:cs typeface="Arial" panose="020B0604020202020204" pitchFamily="34" charset="0"/>
              </a:rPr>
              <a:t>‘Challenges and opportunities’: level one groups to consider strategies for semester 2 (30 </a:t>
            </a:r>
            <a:r>
              <a:rPr lang="en-GB" sz="1000" dirty="0" err="1">
                <a:solidFill>
                  <a:schemeClr val="accent6"/>
                </a:solidFill>
                <a:latin typeface="Arial" panose="020B0604020202020204" pitchFamily="34" charset="0"/>
                <a:cs typeface="Arial" panose="020B0604020202020204" pitchFamily="34" charset="0"/>
              </a:rPr>
              <a:t>mins</a:t>
            </a:r>
            <a:r>
              <a:rPr lang="en-GB" sz="1000" dirty="0">
                <a:solidFill>
                  <a:schemeClr val="accent6"/>
                </a:solidFill>
                <a:latin typeface="Arial" panose="020B0604020202020204" pitchFamily="34" charset="0"/>
                <a:cs typeface="Arial" panose="020B0604020202020204" pitchFamily="34" charset="0"/>
              </a:rPr>
              <a:t>)</a:t>
            </a:r>
            <a:endParaRPr lang="en-GB" sz="1000" dirty="0">
              <a:solidFill>
                <a:schemeClr val="accent2"/>
              </a:solidFill>
              <a:latin typeface="Arial" panose="020B0604020202020204" pitchFamily="34" charset="0"/>
              <a:cs typeface="Arial" panose="020B0604020202020204" pitchFamily="34" charset="0"/>
            </a:endParaRP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5/6	</a:t>
            </a:r>
            <a:r>
              <a:rPr lang="en-GB" sz="1000" dirty="0">
                <a:solidFill>
                  <a:schemeClr val="accent1"/>
                </a:solidFill>
                <a:latin typeface="Arial" panose="020B0604020202020204" pitchFamily="34" charset="0"/>
                <a:cs typeface="Arial" panose="020B0604020202020204" pitchFamily="34" charset="0"/>
              </a:rPr>
              <a:t>‘Reflection’: looking back at semester one, including discussion of results; strategy for the remainder of the year, including signposting to wellbeing/support (15-20 </a:t>
            </a:r>
            <a:r>
              <a:rPr lang="en-GB" sz="1000" dirty="0" err="1">
                <a:solidFill>
                  <a:schemeClr val="accent1"/>
                </a:solidFill>
                <a:latin typeface="Arial" panose="020B0604020202020204" pitchFamily="34" charset="0"/>
                <a:cs typeface="Arial" panose="020B0604020202020204" pitchFamily="34" charset="0"/>
              </a:rPr>
              <a:t>mins</a:t>
            </a:r>
            <a:r>
              <a:rPr lang="en-GB" sz="1000" dirty="0">
                <a:solidFill>
                  <a:schemeClr val="accent1"/>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9/10	</a:t>
            </a:r>
            <a:r>
              <a:rPr lang="en-GB" sz="1000" dirty="0">
                <a:solidFill>
                  <a:schemeClr val="accent6"/>
                </a:solidFill>
                <a:latin typeface="Arial" panose="020B0604020202020204" pitchFamily="34" charset="0"/>
                <a:cs typeface="Arial" panose="020B0604020202020204" pitchFamily="34" charset="0"/>
              </a:rPr>
              <a:t>‘Looking forward’: module choices, plans for summer, employability, strategy for next year (30 </a:t>
            </a:r>
            <a:r>
              <a:rPr lang="en-GB" sz="1000" dirty="0" err="1">
                <a:solidFill>
                  <a:schemeClr val="accent6"/>
                </a:solidFill>
                <a:latin typeface="Arial" panose="020B0604020202020204" pitchFamily="34" charset="0"/>
                <a:cs typeface="Arial" panose="020B0604020202020204" pitchFamily="34" charset="0"/>
              </a:rPr>
              <a:t>mins</a:t>
            </a:r>
            <a:r>
              <a:rPr lang="en-GB" sz="1000" dirty="0">
                <a:solidFill>
                  <a:schemeClr val="accent6"/>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p:txBody>
      </p:sp>
      <p:sp>
        <p:nvSpPr>
          <p:cNvPr id="17" name="Rectangle 16" descr="Video message colour key orange" title="Video message orange"/>
          <p:cNvSpPr/>
          <p:nvPr/>
        </p:nvSpPr>
        <p:spPr>
          <a:xfrm>
            <a:off x="3922097" y="5796053"/>
            <a:ext cx="216477" cy="216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descr="Group meeting colour key green" title="Group meeting green"/>
          <p:cNvSpPr/>
          <p:nvPr/>
        </p:nvSpPr>
        <p:spPr>
          <a:xfrm>
            <a:off x="2217935" y="5796053"/>
            <a:ext cx="216477" cy="21647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descr="Individual meeting colour key blue" title="Individual meeting blue"/>
          <p:cNvSpPr/>
          <p:nvPr/>
        </p:nvSpPr>
        <p:spPr>
          <a:xfrm>
            <a:off x="290893" y="5796053"/>
            <a:ext cx="216477" cy="216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4138574" y="5750677"/>
            <a:ext cx="1487685"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Video message</a:t>
            </a:r>
          </a:p>
        </p:txBody>
      </p:sp>
      <p:sp>
        <p:nvSpPr>
          <p:cNvPr id="21" name="TextBox 20"/>
          <p:cNvSpPr txBox="1"/>
          <p:nvPr/>
        </p:nvSpPr>
        <p:spPr>
          <a:xfrm>
            <a:off x="2434412" y="5750677"/>
            <a:ext cx="1487685"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Group meeting</a:t>
            </a:r>
          </a:p>
        </p:txBody>
      </p:sp>
      <p:sp>
        <p:nvSpPr>
          <p:cNvPr id="22" name="TextBox 21"/>
          <p:cNvSpPr txBox="1"/>
          <p:nvPr/>
        </p:nvSpPr>
        <p:spPr>
          <a:xfrm>
            <a:off x="514927" y="5750677"/>
            <a:ext cx="1487685"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Individual meeting</a:t>
            </a:r>
          </a:p>
        </p:txBody>
      </p:sp>
      <p:sp>
        <p:nvSpPr>
          <p:cNvPr id="14" name="TextBox 13"/>
          <p:cNvSpPr txBox="1"/>
          <p:nvPr/>
        </p:nvSpPr>
        <p:spPr>
          <a:xfrm>
            <a:off x="298450" y="1151177"/>
            <a:ext cx="11595100" cy="600164"/>
          </a:xfrm>
          <a:prstGeom prst="rect">
            <a:avLst/>
          </a:prstGeom>
          <a:noFill/>
        </p:spPr>
        <p:txBody>
          <a:bodyPr wrap="square" lIns="0" tIns="0" rtlCol="0">
            <a:spAutoFit/>
          </a:bodyPr>
          <a:lstStyle/>
          <a:p>
            <a:r>
              <a:rPr lang="en-GB" baseline="30000" dirty="0">
                <a:latin typeface="Arial" panose="020B0604020202020204" pitchFamily="34" charset="0"/>
                <a:cs typeface="Arial" panose="020B0604020202020204" pitchFamily="34" charset="0"/>
              </a:rPr>
              <a:t>The summary below gives insight into how you will engage with your academic personal tutor throughout the year. You will have one to one meetings and may also have group sessions and email contact. You will have access to a </a:t>
            </a:r>
            <a:r>
              <a:rPr lang="en-GB" baseline="30000" dirty="0" err="1">
                <a:latin typeface="Arial" panose="020B0604020202020204" pitchFamily="34" charset="0"/>
                <a:cs typeface="Arial" panose="020B0604020202020204" pitchFamily="34" charset="0"/>
              </a:rPr>
              <a:t>LeedsforLife</a:t>
            </a:r>
            <a:r>
              <a:rPr lang="en-GB" baseline="30000" dirty="0">
                <a:latin typeface="Arial" panose="020B0604020202020204" pitchFamily="34" charset="0"/>
                <a:cs typeface="Arial" panose="020B0604020202020204" pitchFamily="34" charset="0"/>
              </a:rPr>
              <a:t> reflective workbook in </a:t>
            </a:r>
            <a:r>
              <a:rPr lang="en-GB" baseline="30000" dirty="0" err="1">
                <a:latin typeface="Arial" panose="020B0604020202020204" pitchFamily="34" charset="0"/>
                <a:cs typeface="Arial" panose="020B0604020202020204" pitchFamily="34" charset="0"/>
              </a:rPr>
              <a:t>PebblePad</a:t>
            </a:r>
            <a:r>
              <a:rPr lang="en-GB" baseline="30000" dirty="0">
                <a:latin typeface="Arial" panose="020B0604020202020204" pitchFamily="34" charset="0"/>
                <a:cs typeface="Arial" panose="020B0604020202020204" pitchFamily="34" charset="0"/>
              </a:rPr>
              <a:t> and this is where you will be able to create your own agenda for your meetings with your academic personal tutor and record your thoughts and actions.</a:t>
            </a:r>
          </a:p>
        </p:txBody>
      </p:sp>
      <p:sp>
        <p:nvSpPr>
          <p:cNvPr id="10" name="Title 9"/>
          <p:cNvSpPr>
            <a:spLocks noGrp="1"/>
          </p:cNvSpPr>
          <p:nvPr>
            <p:ph type="ctrTitle"/>
          </p:nvPr>
        </p:nvSpPr>
        <p:spPr>
          <a:xfrm>
            <a:off x="310416" y="296863"/>
            <a:ext cx="9144000" cy="628978"/>
          </a:xfrm>
        </p:spPr>
        <p:txBody>
          <a:bodyPr lIns="0" tIns="72000" anchor="t">
            <a:normAutofit/>
          </a:bodyPr>
          <a:lstStyle/>
          <a:p>
            <a:pPr algn="l"/>
            <a:r>
              <a:rPr lang="en-GB" sz="2800" b="1" baseline="30000" dirty="0">
                <a:latin typeface="Arial" panose="020B0604020202020204" pitchFamily="34" charset="0"/>
                <a:cs typeface="Arial" panose="020B0604020202020204" pitchFamily="34" charset="0"/>
              </a:rPr>
              <a:t>Academic personal tutoring in the School of History</a:t>
            </a:r>
            <a:r>
              <a:rPr lang="en-GB" sz="2800" baseline="30000" dirty="0">
                <a:latin typeface="Arial" panose="020B0604020202020204" pitchFamily="34" charset="0"/>
                <a:cs typeface="Arial" panose="020B0604020202020204" pitchFamily="34" charset="0"/>
              </a:rPr>
              <a:t/>
            </a:r>
            <a:br>
              <a:rPr lang="en-GB" sz="2800" baseline="30000" dirty="0">
                <a:latin typeface="Arial" panose="020B0604020202020204" pitchFamily="34" charset="0"/>
                <a:cs typeface="Arial" panose="020B0604020202020204" pitchFamily="34" charset="0"/>
              </a:rPr>
            </a:br>
            <a:r>
              <a:rPr lang="en-GB" sz="2400" baseline="30000" dirty="0">
                <a:latin typeface="Arial" panose="020B0604020202020204" pitchFamily="34" charset="0"/>
                <a:cs typeface="Arial" panose="020B0604020202020204" pitchFamily="34" charset="0"/>
              </a:rPr>
              <a:t>New undergraduate and postgraduate students</a:t>
            </a:r>
          </a:p>
        </p:txBody>
      </p:sp>
    </p:spTree>
    <p:extLst>
      <p:ext uri="{BB962C8B-B14F-4D97-AF65-F5344CB8AC3E}">
        <p14:creationId xmlns:p14="http://schemas.microsoft.com/office/powerpoint/2010/main" val="340226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8450" y="1770495"/>
            <a:ext cx="11569215" cy="3739485"/>
          </a:xfrm>
          <a:prstGeom prst="rect">
            <a:avLst/>
          </a:prstGeom>
          <a:noFill/>
        </p:spPr>
        <p:txBody>
          <a:bodyPr wrap="square" lIns="0" tIns="0" rIns="0" rtlCol="0">
            <a:spAutoFit/>
          </a:bodyPr>
          <a:lstStyle/>
          <a:p>
            <a:pPr marL="1166813" indent="-1166813"/>
            <a:r>
              <a:rPr lang="en-GB" sz="1000" dirty="0">
                <a:latin typeface="Arial" panose="020B0604020202020204" pitchFamily="34" charset="0"/>
                <a:cs typeface="Arial" panose="020B0604020202020204" pitchFamily="34" charset="0"/>
              </a:rPr>
              <a:t>-----------------------------------------------------------------------------------------------------------------------------------------------------------------------------------------------------------------------------------------------------------------------------</a:t>
            </a:r>
          </a:p>
          <a:p>
            <a:pPr marL="1166813" indent="-1166813"/>
            <a:r>
              <a:rPr lang="en-GB" sz="1000" b="1" dirty="0">
                <a:latin typeface="Arial" panose="020B0604020202020204" pitchFamily="34" charset="0"/>
                <a:cs typeface="Arial" panose="020B0604020202020204" pitchFamily="34" charset="0"/>
              </a:rPr>
              <a:t>Semester 1</a:t>
            </a:r>
          </a:p>
          <a:p>
            <a:pPr marL="1166813" indent="-1166813"/>
            <a:r>
              <a:rPr lang="en-GB" sz="1000" dirty="0">
                <a:latin typeface="Arial" panose="020B0604020202020204" pitchFamily="34" charset="0"/>
                <a:cs typeface="Arial" panose="020B0604020202020204" pitchFamily="34" charset="0"/>
              </a:rPr>
              <a:t>Introductory week</a:t>
            </a:r>
            <a:r>
              <a:rPr lang="en-GB" sz="1000" dirty="0">
                <a:solidFill>
                  <a:schemeClr val="bg1"/>
                </a:solidFill>
                <a:latin typeface="Arial" panose="020B0604020202020204" pitchFamily="34" charset="0"/>
                <a:cs typeface="Arial" panose="020B0604020202020204" pitchFamily="34" charset="0"/>
              </a:rPr>
              <a:t>	</a:t>
            </a:r>
            <a:r>
              <a:rPr lang="en-GB" sz="1000" dirty="0">
                <a:solidFill>
                  <a:schemeClr val="accent2"/>
                </a:solidFill>
                <a:latin typeface="Arial" panose="020B0604020202020204" pitchFamily="34" charset="0"/>
                <a:cs typeface="Arial" panose="020B0604020202020204" pitchFamily="34" charset="0"/>
              </a:rPr>
              <a:t>Welcome back </a:t>
            </a:r>
            <a:r>
              <a:rPr lang="en-GB" sz="1000" b="1" dirty="0">
                <a:solidFill>
                  <a:schemeClr val="accent2"/>
                </a:solidFill>
                <a:latin typeface="Arial" panose="020B0604020202020204" pitchFamily="34" charset="0"/>
                <a:cs typeface="Arial" panose="020B0604020202020204" pitchFamily="34" charset="0"/>
              </a:rPr>
              <a:t>email or video message </a:t>
            </a:r>
            <a:r>
              <a:rPr lang="en-GB" sz="1000" dirty="0">
                <a:solidFill>
                  <a:schemeClr val="accent2"/>
                </a:solidFill>
                <a:latin typeface="Arial" panose="020B0604020202020204" pitchFamily="34" charset="0"/>
                <a:cs typeface="Arial" panose="020B0604020202020204" pitchFamily="34" charset="0"/>
              </a:rPr>
              <a:t>(5 </a:t>
            </a:r>
            <a:r>
              <a:rPr lang="en-GB" sz="1000" dirty="0" err="1">
                <a:solidFill>
                  <a:schemeClr val="accent2"/>
                </a:solidFill>
                <a:latin typeface="Arial" panose="020B0604020202020204" pitchFamily="34" charset="0"/>
                <a:cs typeface="Arial" panose="020B0604020202020204" pitchFamily="34" charset="0"/>
              </a:rPr>
              <a:t>mins</a:t>
            </a:r>
            <a:r>
              <a:rPr lang="en-GB" sz="1000" dirty="0">
                <a:solidFill>
                  <a:schemeClr val="accent2"/>
                </a:solidFill>
                <a:latin typeface="Arial" panose="020B0604020202020204" pitchFamily="34" charset="0"/>
                <a:cs typeface="Arial" panose="020B0604020202020204" pitchFamily="34" charset="0"/>
              </a:rPr>
              <a:t>) circulated within the week; reminder of APT role, how to contact the APT and the APT’s availability/ office hours during the semester</a:t>
            </a:r>
            <a:endParaRPr lang="en-GB" sz="1000" dirty="0">
              <a:latin typeface="Arial" panose="020B0604020202020204" pitchFamily="34" charset="0"/>
              <a:cs typeface="Arial" panose="020B0604020202020204" pitchFamily="34" charset="0"/>
            </a:endParaRP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1	</a:t>
            </a:r>
            <a:r>
              <a:rPr lang="en-GB" sz="1000" dirty="0">
                <a:solidFill>
                  <a:schemeClr val="accent6"/>
                </a:solidFill>
                <a:latin typeface="Arial" panose="020B0604020202020204" pitchFamily="34" charset="0"/>
                <a:cs typeface="Arial" panose="020B0604020202020204" pitchFamily="34" charset="0"/>
              </a:rPr>
              <a:t>Level 2, 3 and 4 students - group discussions around academic and personal aims for the year in a personal tutoring group (30 </a:t>
            </a:r>
            <a:r>
              <a:rPr lang="en-GB" sz="1000" dirty="0" err="1">
                <a:solidFill>
                  <a:schemeClr val="accent6"/>
                </a:solidFill>
                <a:latin typeface="Arial" panose="020B0604020202020204" pitchFamily="34" charset="0"/>
                <a:cs typeface="Arial" panose="020B0604020202020204" pitchFamily="34" charset="0"/>
              </a:rPr>
              <a:t>mins</a:t>
            </a:r>
            <a:r>
              <a:rPr lang="en-GB" sz="1000" dirty="0">
                <a:solidFill>
                  <a:schemeClr val="accent6"/>
                </a:solidFill>
                <a:latin typeface="Arial" panose="020B0604020202020204" pitchFamily="34" charset="0"/>
                <a:cs typeface="Arial" panose="020B0604020202020204" pitchFamily="34" charset="0"/>
              </a:rPr>
              <a:t>) </a:t>
            </a:r>
            <a:r>
              <a:rPr lang="en-GB" sz="1000" dirty="0">
                <a:solidFill>
                  <a:schemeClr val="bg1"/>
                </a:solidFill>
                <a:latin typeface="Arial" panose="020B0604020202020204" pitchFamily="34" charset="0"/>
                <a:cs typeface="Arial" panose="020B0604020202020204" pitchFamily="34" charset="0"/>
              </a:rPr>
              <a:t>	</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4/5/6	</a:t>
            </a:r>
            <a:r>
              <a:rPr lang="en-GB" sz="1000" dirty="0">
                <a:solidFill>
                  <a:schemeClr val="accent1"/>
                </a:solidFill>
                <a:latin typeface="Arial" panose="020B0604020202020204" pitchFamily="34" charset="0"/>
                <a:cs typeface="Arial" panose="020B0604020202020204" pitchFamily="34" charset="0"/>
              </a:rPr>
              <a:t>Level 2, 3 and 4 students -</a:t>
            </a:r>
            <a:r>
              <a:rPr lang="en-GB" sz="1000" dirty="0">
                <a:latin typeface="Arial" panose="020B0604020202020204" pitchFamily="34" charset="0"/>
                <a:cs typeface="Arial" panose="020B0604020202020204" pitchFamily="34" charset="0"/>
              </a:rPr>
              <a:t> </a:t>
            </a:r>
            <a:r>
              <a:rPr lang="en-GB" sz="1000" dirty="0">
                <a:solidFill>
                  <a:schemeClr val="accent1"/>
                </a:solidFill>
                <a:latin typeface="Arial" panose="020B0604020202020204" pitchFamily="34" charset="0"/>
                <a:cs typeface="Arial" panose="020B0604020202020204" pitchFamily="34" charset="0"/>
              </a:rPr>
              <a:t>‘Personal reflection’ and wellbeing/support meeting: assessment and feedback from the previous year; values - who do you want to be by the end of the year and/or the degree; strategy for engagement. Setting targets for semester; signposting to resources to help with those targets (15 </a:t>
            </a:r>
            <a:r>
              <a:rPr lang="en-GB" sz="1000" dirty="0" err="1">
                <a:solidFill>
                  <a:schemeClr val="accent1"/>
                </a:solidFill>
                <a:latin typeface="Arial" panose="020B0604020202020204" pitchFamily="34" charset="0"/>
                <a:cs typeface="Arial" panose="020B0604020202020204" pitchFamily="34" charset="0"/>
              </a:rPr>
              <a:t>mins</a:t>
            </a:r>
            <a:r>
              <a:rPr lang="en-GB" sz="1000" dirty="0">
                <a:solidFill>
                  <a:schemeClr val="accent1"/>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endParaRPr lang="en-GB" sz="1000" dirty="0">
              <a:solidFill>
                <a:schemeClr val="accent1"/>
              </a:solidFill>
              <a:latin typeface="Arial" panose="020B0604020202020204" pitchFamily="34" charset="0"/>
              <a:cs typeface="Arial" panose="020B0604020202020204" pitchFamily="34" charset="0"/>
            </a:endParaRPr>
          </a:p>
          <a:p>
            <a:pPr marL="1166813" indent="-1166813"/>
            <a:r>
              <a:rPr lang="en-GB" sz="1000" dirty="0">
                <a:latin typeface="Arial" panose="020B0604020202020204" pitchFamily="34" charset="0"/>
                <a:cs typeface="Arial" panose="020B0604020202020204" pitchFamily="34" charset="0"/>
              </a:rPr>
              <a:t>Week 7/8	</a:t>
            </a:r>
            <a:r>
              <a:rPr lang="en-GB" sz="1000" dirty="0">
                <a:solidFill>
                  <a:schemeClr val="accent2"/>
                </a:solidFill>
                <a:latin typeface="Arial" panose="020B0604020202020204" pitchFamily="34" charset="0"/>
                <a:cs typeface="Arial" panose="020B0604020202020204" pitchFamily="34" charset="0"/>
              </a:rPr>
              <a:t>Level 2, 3 and 4 students -</a:t>
            </a:r>
            <a:r>
              <a:rPr lang="en-GB" sz="1000" dirty="0">
                <a:latin typeface="Arial" panose="020B0604020202020204" pitchFamily="34" charset="0"/>
                <a:cs typeface="Arial" panose="020B0604020202020204" pitchFamily="34" charset="0"/>
              </a:rPr>
              <a:t> </a:t>
            </a:r>
            <a:r>
              <a:rPr lang="en-GB" sz="1000" dirty="0">
                <a:solidFill>
                  <a:schemeClr val="accent2"/>
                </a:solidFill>
                <a:latin typeface="Arial" panose="020B0604020202020204" pitchFamily="34" charset="0"/>
                <a:cs typeface="Arial" panose="020B0604020202020204" pitchFamily="34" charset="0"/>
              </a:rPr>
              <a:t>Email encouraging reflection upon aims for the year and reminders of availability of support to help with these plans</a:t>
            </a:r>
          </a:p>
          <a:p>
            <a:pPr marL="1166813" indent="-1166813"/>
            <a:r>
              <a:rPr lang="en-GB" sz="1000" dirty="0">
                <a:latin typeface="Arial" panose="020B0604020202020204" pitchFamily="34" charset="0"/>
                <a:cs typeface="Arial" panose="020B0604020202020204" pitchFamily="34" charset="0"/>
              </a:rPr>
              <a:t>-----------------------------------------------------------------------------------------------------------------------------------------------------------------------------------------------------------------------------------------------------------------------------</a:t>
            </a:r>
            <a:endParaRPr lang="en-GB" sz="1000" dirty="0">
              <a:solidFill>
                <a:schemeClr val="accent1"/>
              </a:solidFill>
              <a:latin typeface="Arial" panose="020B0604020202020204" pitchFamily="34" charset="0"/>
              <a:cs typeface="Arial" panose="020B0604020202020204" pitchFamily="34" charset="0"/>
            </a:endParaRPr>
          </a:p>
          <a:p>
            <a:pPr marL="1166813" indent="-1166813"/>
            <a:r>
              <a:rPr lang="en-GB" sz="1000" dirty="0">
                <a:latin typeface="Arial" panose="020B0604020202020204" pitchFamily="34" charset="0"/>
                <a:cs typeface="Arial" panose="020B0604020202020204" pitchFamily="34" charset="0"/>
              </a:rPr>
              <a:t>Week 10/11</a:t>
            </a:r>
            <a:r>
              <a:rPr lang="en-GB" sz="1000" dirty="0">
                <a:solidFill>
                  <a:schemeClr val="bg1"/>
                </a:solidFill>
                <a:latin typeface="Arial" panose="020B0604020202020204" pitchFamily="34" charset="0"/>
                <a:cs typeface="Arial" panose="020B0604020202020204" pitchFamily="34" charset="0"/>
              </a:rPr>
              <a:t>	</a:t>
            </a:r>
            <a:r>
              <a:rPr lang="en-GB" sz="1000" dirty="0">
                <a:solidFill>
                  <a:schemeClr val="accent6"/>
                </a:solidFill>
                <a:latin typeface="Arial" panose="020B0604020202020204" pitchFamily="34" charset="0"/>
                <a:cs typeface="Arial" panose="020B0604020202020204" pitchFamily="34" charset="0"/>
              </a:rPr>
              <a:t>Level 2 students - Reflection upon semester one in a group meeting; strategy for work over Christmas (30 </a:t>
            </a:r>
            <a:r>
              <a:rPr lang="en-GB" sz="1000" dirty="0" err="1">
                <a:solidFill>
                  <a:schemeClr val="accent6"/>
                </a:solidFill>
                <a:latin typeface="Arial" panose="020B0604020202020204" pitchFamily="34" charset="0"/>
                <a:cs typeface="Arial" panose="020B0604020202020204" pitchFamily="34" charset="0"/>
              </a:rPr>
              <a:t>mins</a:t>
            </a:r>
            <a:r>
              <a:rPr lang="en-GB" sz="1000" dirty="0">
                <a:solidFill>
                  <a:schemeClr val="accent6"/>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b="1" dirty="0">
                <a:latin typeface="Arial" panose="020B0604020202020204" pitchFamily="34" charset="0"/>
                <a:cs typeface="Arial" panose="020B0604020202020204" pitchFamily="34" charset="0"/>
              </a:rPr>
              <a:t>Semester 2</a:t>
            </a:r>
          </a:p>
          <a:p>
            <a:pPr marL="1166813" indent="-1166813"/>
            <a:r>
              <a:rPr lang="en-GB" sz="1000" dirty="0">
                <a:latin typeface="Arial" panose="020B0604020202020204" pitchFamily="34" charset="0"/>
                <a:cs typeface="Arial" panose="020B0604020202020204" pitchFamily="34" charset="0"/>
              </a:rPr>
              <a:t>Week 1	</a:t>
            </a:r>
            <a:r>
              <a:rPr lang="en-GB" sz="1000" dirty="0">
                <a:solidFill>
                  <a:schemeClr val="accent2"/>
                </a:solidFill>
                <a:latin typeface="Arial" panose="020B0604020202020204" pitchFamily="34" charset="0"/>
                <a:cs typeface="Arial" panose="020B0604020202020204" pitchFamily="34" charset="0"/>
              </a:rPr>
              <a:t>Level 2, 3 and 4 students -</a:t>
            </a:r>
            <a:r>
              <a:rPr lang="en-GB" sz="1000" dirty="0">
                <a:latin typeface="Arial" panose="020B0604020202020204" pitchFamily="34" charset="0"/>
                <a:cs typeface="Arial" panose="020B0604020202020204" pitchFamily="34" charset="0"/>
              </a:rPr>
              <a:t> </a:t>
            </a:r>
            <a:r>
              <a:rPr lang="en-GB" sz="1000" dirty="0">
                <a:solidFill>
                  <a:schemeClr val="accent2"/>
                </a:solidFill>
                <a:latin typeface="Arial" panose="020B0604020202020204" pitchFamily="34" charset="0"/>
                <a:cs typeface="Arial" panose="020B0604020202020204" pitchFamily="34" charset="0"/>
              </a:rPr>
              <a:t>‘Welcome back’ </a:t>
            </a:r>
            <a:r>
              <a:rPr lang="en-GB" sz="1000" b="1" dirty="0">
                <a:solidFill>
                  <a:schemeClr val="accent2"/>
                </a:solidFill>
                <a:latin typeface="Arial" panose="020B0604020202020204" pitchFamily="34" charset="0"/>
                <a:cs typeface="Arial" panose="020B0604020202020204" pitchFamily="34" charset="0"/>
              </a:rPr>
              <a:t>email or video message </a:t>
            </a:r>
            <a:r>
              <a:rPr lang="en-GB" sz="1000" dirty="0">
                <a:solidFill>
                  <a:schemeClr val="accent2"/>
                </a:solidFill>
                <a:latin typeface="Arial" panose="020B0604020202020204" pitchFamily="34" charset="0"/>
                <a:cs typeface="Arial" panose="020B0604020202020204" pitchFamily="34" charset="0"/>
              </a:rPr>
              <a:t>(5 </a:t>
            </a:r>
            <a:r>
              <a:rPr lang="en-GB" sz="1000" dirty="0" err="1">
                <a:solidFill>
                  <a:schemeClr val="accent2"/>
                </a:solidFill>
                <a:latin typeface="Arial" panose="020B0604020202020204" pitchFamily="34" charset="0"/>
                <a:cs typeface="Arial" panose="020B0604020202020204" pitchFamily="34" charset="0"/>
              </a:rPr>
              <a:t>mins</a:t>
            </a:r>
            <a:r>
              <a:rPr lang="en-GB" sz="1000" dirty="0">
                <a:solidFill>
                  <a:schemeClr val="accent2"/>
                </a:solidFill>
                <a:latin typeface="Arial" panose="020B0604020202020204" pitchFamily="34" charset="0"/>
                <a:cs typeface="Arial" panose="020B0604020202020204" pitchFamily="34" charset="0"/>
              </a:rPr>
              <a:t>), including a reminder of support through e.g. academic support hours; student support and employability teams</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7/8</a:t>
            </a:r>
            <a:r>
              <a:rPr lang="en-GB" sz="1000" dirty="0">
                <a:solidFill>
                  <a:schemeClr val="accent1"/>
                </a:solidFill>
                <a:latin typeface="Arial" panose="020B0604020202020204" pitchFamily="34" charset="0"/>
                <a:cs typeface="Arial" panose="020B0604020202020204" pitchFamily="34" charset="0"/>
              </a:rPr>
              <a:t>	Level 2, 3 and 4 students - ‘Challenges and opportunities’: discussion of results, and strategy for the remainder of the year and/or post-graduation including signposting to wellbeing/support (15-20 </a:t>
            </a:r>
            <a:r>
              <a:rPr lang="en-GB" sz="1000" dirty="0" err="1">
                <a:solidFill>
                  <a:schemeClr val="accent1"/>
                </a:solidFill>
                <a:latin typeface="Arial" panose="020B0604020202020204" pitchFamily="34" charset="0"/>
                <a:cs typeface="Arial" panose="020B0604020202020204" pitchFamily="34" charset="0"/>
              </a:rPr>
              <a:t>mins</a:t>
            </a:r>
            <a:r>
              <a:rPr lang="en-GB" sz="1000" dirty="0">
                <a:solidFill>
                  <a:schemeClr val="accent1"/>
                </a:solidFill>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a:t>
            </a:r>
          </a:p>
          <a:p>
            <a:pPr marL="1166813" indent="-1166813"/>
            <a:r>
              <a:rPr lang="en-GB" sz="1000" dirty="0">
                <a:latin typeface="Arial" panose="020B0604020202020204" pitchFamily="34" charset="0"/>
                <a:cs typeface="Arial" panose="020B0604020202020204" pitchFamily="34" charset="0"/>
              </a:rPr>
              <a:t>Week 10/11	</a:t>
            </a:r>
            <a:r>
              <a:rPr lang="en-GB" sz="1000" dirty="0">
                <a:solidFill>
                  <a:schemeClr val="accent6"/>
                </a:solidFill>
                <a:latin typeface="Arial" panose="020B0604020202020204" pitchFamily="34" charset="0"/>
                <a:cs typeface="Arial" panose="020B0604020202020204" pitchFamily="34" charset="0"/>
              </a:rPr>
              <a:t>Level 2, 3 and 4 students - ‘Challenges and opportunities’ group meetings to consider strategies for challenges in exam period and beyond (including post-graduation choices for finalists), having undertaken pre-work (30 </a:t>
            </a:r>
            <a:r>
              <a:rPr lang="en-GB" sz="1000" dirty="0" err="1">
                <a:solidFill>
                  <a:schemeClr val="accent6"/>
                </a:solidFill>
                <a:latin typeface="Arial" panose="020B0604020202020204" pitchFamily="34" charset="0"/>
                <a:cs typeface="Arial" panose="020B0604020202020204" pitchFamily="34" charset="0"/>
              </a:rPr>
              <a:t>mins</a:t>
            </a:r>
            <a:r>
              <a:rPr lang="en-GB" sz="1000" dirty="0">
                <a:solidFill>
                  <a:schemeClr val="accent6"/>
                </a:solidFill>
                <a:latin typeface="Arial" panose="020B0604020202020204" pitchFamily="34" charset="0"/>
                <a:cs typeface="Arial" panose="020B0604020202020204" pitchFamily="34" charset="0"/>
              </a:rPr>
              <a:t>)</a:t>
            </a:r>
          </a:p>
          <a:p>
            <a:pPr marL="1527175" indent="-1527175"/>
            <a:r>
              <a:rPr lang="en-GB" sz="1000" dirty="0">
                <a:latin typeface="Arial" panose="020B0604020202020204" pitchFamily="34" charset="0"/>
                <a:cs typeface="Arial" panose="020B0604020202020204" pitchFamily="34" charset="0"/>
              </a:rPr>
              <a:t>------------------------------------------------------------------------------------------------------------------------------------------------------------------------------------------------------------------------------------------------------------------------------</a:t>
            </a:r>
          </a:p>
        </p:txBody>
      </p:sp>
      <p:sp>
        <p:nvSpPr>
          <p:cNvPr id="13" name="TextBox 12"/>
          <p:cNvSpPr txBox="1"/>
          <p:nvPr/>
        </p:nvSpPr>
        <p:spPr>
          <a:xfrm>
            <a:off x="298450" y="1151177"/>
            <a:ext cx="11595100" cy="600164"/>
          </a:xfrm>
          <a:prstGeom prst="rect">
            <a:avLst/>
          </a:prstGeom>
          <a:noFill/>
        </p:spPr>
        <p:txBody>
          <a:bodyPr wrap="square" lIns="0" tIns="0" rtlCol="0">
            <a:spAutoFit/>
          </a:bodyPr>
          <a:lstStyle/>
          <a:p>
            <a:r>
              <a:rPr lang="en-GB" baseline="30000" dirty="0">
                <a:latin typeface="Arial" panose="020B0604020202020204" pitchFamily="34" charset="0"/>
                <a:cs typeface="Arial" panose="020B0604020202020204" pitchFamily="34" charset="0"/>
              </a:rPr>
              <a:t>The summary below gives insight into how you will engage with your academic personal tutor throughout the year. You will have one to one meetings and may also have group sessions and email contact. You will have access to a </a:t>
            </a:r>
            <a:r>
              <a:rPr lang="en-GB" baseline="30000" dirty="0" err="1">
                <a:latin typeface="Arial" panose="020B0604020202020204" pitchFamily="34" charset="0"/>
                <a:cs typeface="Arial" panose="020B0604020202020204" pitchFamily="34" charset="0"/>
              </a:rPr>
              <a:t>LeedsforLife</a:t>
            </a:r>
            <a:r>
              <a:rPr lang="en-GB" baseline="30000" dirty="0">
                <a:latin typeface="Arial" panose="020B0604020202020204" pitchFamily="34" charset="0"/>
                <a:cs typeface="Arial" panose="020B0604020202020204" pitchFamily="34" charset="0"/>
              </a:rPr>
              <a:t> reflective workbook in </a:t>
            </a:r>
            <a:r>
              <a:rPr lang="en-GB" baseline="30000" dirty="0" err="1">
                <a:latin typeface="Arial" panose="020B0604020202020204" pitchFamily="34" charset="0"/>
                <a:cs typeface="Arial" panose="020B0604020202020204" pitchFamily="34" charset="0"/>
              </a:rPr>
              <a:t>PebblePad</a:t>
            </a:r>
            <a:r>
              <a:rPr lang="en-GB" baseline="30000" dirty="0">
                <a:latin typeface="Arial" panose="020B0604020202020204" pitchFamily="34" charset="0"/>
                <a:cs typeface="Arial" panose="020B0604020202020204" pitchFamily="34" charset="0"/>
              </a:rPr>
              <a:t> and this is where you will be able to create your own agenda for your meetings with your academic personal tutor and record your thoughts and actions.</a:t>
            </a:r>
          </a:p>
        </p:txBody>
      </p:sp>
      <p:sp>
        <p:nvSpPr>
          <p:cNvPr id="14" name="TextBox 13"/>
          <p:cNvSpPr txBox="1"/>
          <p:nvPr/>
        </p:nvSpPr>
        <p:spPr>
          <a:xfrm>
            <a:off x="298450" y="5388700"/>
            <a:ext cx="11595100" cy="189796"/>
          </a:xfrm>
          <a:prstGeom prst="rect">
            <a:avLst/>
          </a:prstGeom>
          <a:noFill/>
        </p:spPr>
        <p:txBody>
          <a:bodyPr wrap="square" lIns="0" tIns="0" rtlCol="0">
            <a:spAutoFit/>
          </a:bodyPr>
          <a:lstStyle/>
          <a:p>
            <a:pPr marL="180975" indent="-180975"/>
            <a:r>
              <a:rPr lang="en-GB" sz="1400" baseline="30000" dirty="0">
                <a:latin typeface="Arial" panose="020B0604020202020204" pitchFamily="34" charset="0"/>
                <a:cs typeface="Arial" panose="020B0604020202020204" pitchFamily="34" charset="0"/>
              </a:rPr>
              <a:t>N.B Include offers of contact with students on years abroad, years in industry etc.</a:t>
            </a:r>
          </a:p>
        </p:txBody>
      </p:sp>
      <p:sp>
        <p:nvSpPr>
          <p:cNvPr id="22" name="Title 9"/>
          <p:cNvSpPr>
            <a:spLocks noGrp="1"/>
          </p:cNvSpPr>
          <p:nvPr>
            <p:ph type="ctrTitle"/>
          </p:nvPr>
        </p:nvSpPr>
        <p:spPr>
          <a:xfrm>
            <a:off x="310416" y="296863"/>
            <a:ext cx="9144000" cy="628978"/>
          </a:xfrm>
        </p:spPr>
        <p:txBody>
          <a:bodyPr lIns="0" tIns="72000" anchor="t"/>
          <a:lstStyle/>
          <a:p>
            <a:pPr algn="l"/>
            <a:r>
              <a:rPr lang="en-GB" sz="2800" b="1" baseline="30000" dirty="0">
                <a:latin typeface="Arial" panose="020B0604020202020204" pitchFamily="34" charset="0"/>
                <a:cs typeface="Arial" panose="020B0604020202020204" pitchFamily="34" charset="0"/>
              </a:rPr>
              <a:t>Academic personal tutoring in the School of History</a:t>
            </a:r>
            <a:r>
              <a:rPr lang="en-GB" sz="2800" baseline="30000" dirty="0">
                <a:latin typeface="Arial" panose="020B0604020202020204" pitchFamily="34" charset="0"/>
                <a:cs typeface="Arial" panose="020B0604020202020204" pitchFamily="34" charset="0"/>
              </a:rPr>
              <a:t/>
            </a:r>
            <a:br>
              <a:rPr lang="en-GB" sz="2800" baseline="30000" dirty="0">
                <a:latin typeface="Arial" panose="020B0604020202020204" pitchFamily="34" charset="0"/>
                <a:cs typeface="Arial" panose="020B0604020202020204" pitchFamily="34" charset="0"/>
              </a:rPr>
            </a:br>
            <a:r>
              <a:rPr lang="en-GB" sz="2400" baseline="30000" dirty="0">
                <a:latin typeface="Arial" panose="020B0604020202020204" pitchFamily="34" charset="0"/>
                <a:cs typeface="Arial" panose="020B0604020202020204" pitchFamily="34" charset="0"/>
              </a:rPr>
              <a:t>Continuing students</a:t>
            </a:r>
          </a:p>
        </p:txBody>
      </p:sp>
      <p:sp>
        <p:nvSpPr>
          <p:cNvPr id="24" name="Rectangle 23" descr="Video message colour key orange" title="Video message orange"/>
          <p:cNvSpPr/>
          <p:nvPr/>
        </p:nvSpPr>
        <p:spPr>
          <a:xfrm>
            <a:off x="3922097" y="5796053"/>
            <a:ext cx="216477" cy="216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descr="Group meeting colour key green" title="Group meeting green"/>
          <p:cNvSpPr/>
          <p:nvPr/>
        </p:nvSpPr>
        <p:spPr>
          <a:xfrm>
            <a:off x="2217935" y="5796053"/>
            <a:ext cx="216477" cy="21647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descr="Individual meeting colour key blue" title="Individual meeting blue"/>
          <p:cNvSpPr/>
          <p:nvPr/>
        </p:nvSpPr>
        <p:spPr>
          <a:xfrm>
            <a:off x="290893" y="5796053"/>
            <a:ext cx="216477" cy="216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4138574" y="5750677"/>
            <a:ext cx="1487685"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Video message</a:t>
            </a:r>
          </a:p>
        </p:txBody>
      </p:sp>
      <p:sp>
        <p:nvSpPr>
          <p:cNvPr id="28" name="TextBox 27"/>
          <p:cNvSpPr txBox="1"/>
          <p:nvPr/>
        </p:nvSpPr>
        <p:spPr>
          <a:xfrm>
            <a:off x="2434412" y="5750677"/>
            <a:ext cx="1487685" cy="646331"/>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Group meeting</a:t>
            </a:r>
          </a:p>
          <a:p>
            <a:r>
              <a:rPr lang="en-GB" sz="1200" dirty="0">
                <a:latin typeface="Arial" panose="020B0604020202020204" pitchFamily="34" charset="0"/>
                <a:cs typeface="Arial" panose="020B0604020202020204" pitchFamily="34" charset="0"/>
              </a:rPr>
              <a:t>(for students at your level of study)</a:t>
            </a:r>
          </a:p>
        </p:txBody>
      </p:sp>
      <p:sp>
        <p:nvSpPr>
          <p:cNvPr id="29" name="TextBox 28"/>
          <p:cNvSpPr txBox="1"/>
          <p:nvPr/>
        </p:nvSpPr>
        <p:spPr>
          <a:xfrm>
            <a:off x="514927" y="5750677"/>
            <a:ext cx="1487685"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Individual meeting</a:t>
            </a:r>
          </a:p>
        </p:txBody>
      </p:sp>
    </p:spTree>
    <p:extLst>
      <p:ext uri="{BB962C8B-B14F-4D97-AF65-F5344CB8AC3E}">
        <p14:creationId xmlns:p14="http://schemas.microsoft.com/office/powerpoint/2010/main" val="3558755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13E86FE2A916A40A2DD1CBE6B1C99F8" ma:contentTypeVersion="10" ma:contentTypeDescription="Create a new document." ma:contentTypeScope="" ma:versionID="42161f736b68557e1c275719ee0d2edf">
  <xsd:schema xmlns:xsd="http://www.w3.org/2001/XMLSchema" xmlns:xs="http://www.w3.org/2001/XMLSchema" xmlns:p="http://schemas.microsoft.com/office/2006/metadata/properties" xmlns:ns3="4db5ab71-2296-4515-95c4-7029f8552e50" xmlns:ns4="ea6959ba-5064-47c5-9851-afafe812f68a" targetNamespace="http://schemas.microsoft.com/office/2006/metadata/properties" ma:root="true" ma:fieldsID="9ae96a2e90ce782d3b2e8978c4ec989c" ns3:_="" ns4:_="">
    <xsd:import namespace="4db5ab71-2296-4515-95c4-7029f8552e50"/>
    <xsd:import namespace="ea6959ba-5064-47c5-9851-afafe812f68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b5ab71-2296-4515-95c4-7029f8552e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6959ba-5064-47c5-9851-afafe812f68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49EAC9-2D0E-408A-9A74-2973E26BB4F0}">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ea6959ba-5064-47c5-9851-afafe812f68a"/>
    <ds:schemaRef ds:uri="http://purl.org/dc/terms/"/>
    <ds:schemaRef ds:uri="http://schemas.openxmlformats.org/package/2006/metadata/core-properties"/>
    <ds:schemaRef ds:uri="http://purl.org/dc/dcmitype/"/>
    <ds:schemaRef ds:uri="4db5ab71-2296-4515-95c4-7029f8552e50"/>
    <ds:schemaRef ds:uri="http://www.w3.org/XML/1998/namespace"/>
  </ds:schemaRefs>
</ds:datastoreItem>
</file>

<file path=customXml/itemProps2.xml><?xml version="1.0" encoding="utf-8"?>
<ds:datastoreItem xmlns:ds="http://schemas.openxmlformats.org/officeDocument/2006/customXml" ds:itemID="{29E70648-85FA-49EE-8B69-E241431C5E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b5ab71-2296-4515-95c4-7029f8552e50"/>
    <ds:schemaRef ds:uri="ea6959ba-5064-47c5-9851-afafe812f6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098695-8041-4715-905E-07C06D9BA7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721</TotalTime>
  <Words>788</Words>
  <Application>Microsoft Office PowerPoint</Application>
  <PresentationFormat>Widescreen</PresentationFormat>
  <Paragraphs>51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Academic personal tutoring in the School of History New undergraduate and postgraduate students</vt:lpstr>
      <vt:lpstr>Academic personal tutoring in the School of History Continuing students</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Santos</dc:creator>
  <cp:lastModifiedBy>Kate Bennett</cp:lastModifiedBy>
  <cp:revision>54</cp:revision>
  <cp:lastPrinted>2021-07-27T12:14:06Z</cp:lastPrinted>
  <dcterms:created xsi:type="dcterms:W3CDTF">2021-06-18T08:18:31Z</dcterms:created>
  <dcterms:modified xsi:type="dcterms:W3CDTF">2021-08-08T11:05:35Z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0x010100A13E86FE2A916A40A2DD1CBE6B1C99F8</vt:lpwstr>
  </property>
</Properties>
</file>