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7" userDrawn="1">
          <p15:clr>
            <a:srgbClr val="A4A3A4"/>
          </p15:clr>
        </p15:guide>
        <p15:guide id="2" pos="3840" userDrawn="1">
          <p15:clr>
            <a:srgbClr val="A4A3A4"/>
          </p15:clr>
        </p15:guide>
        <p15:guide id="3" pos="188" userDrawn="1">
          <p15:clr>
            <a:srgbClr val="A4A3A4"/>
          </p15:clr>
        </p15:guide>
        <p15:guide id="4" orient="horz" pos="4116" userDrawn="1">
          <p15:clr>
            <a:srgbClr val="A4A3A4"/>
          </p15:clr>
        </p15:guide>
        <p15:guide id="5" pos="7492" userDrawn="1">
          <p15:clr>
            <a:srgbClr val="A4A3A4"/>
          </p15:clr>
        </p15:guide>
        <p15:guide id="6" orient="horz" pos="1008" userDrawn="1">
          <p15:clr>
            <a:srgbClr val="A4A3A4"/>
          </p15:clr>
        </p15:guide>
        <p15:guide id="7" pos="3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DB0F2B-CC02-41F0-B0C3-0084182FDF6A}" v="8" dt="2021-06-28T10:25:17.4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0" y="60"/>
      </p:cViewPr>
      <p:guideLst>
        <p:guide orient="horz" pos="187"/>
        <p:guide pos="3840"/>
        <p:guide pos="188"/>
        <p:guide orient="horz" pos="4116"/>
        <p:guide pos="7492"/>
        <p:guide orient="horz" pos="1008"/>
        <p:guide pos="36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41526C-2DF1-497C-8CB2-F215E6FD55DC}" type="datetimeFigureOut">
              <a:rPr lang="en-GB" smtClean="0"/>
              <a:t>20/07/2021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F6C68B-F3C5-4603-AABF-56685C4CB984}" type="slidenum">
              <a:rPr lang="en-GB" smtClean="0"/>
              <a:t>‹#›</a:t>
            </a:fld>
            <a:endParaRPr lang="en-GB"/>
          </a:p>
        </p:txBody>
      </p:sp>
    </p:spTree>
    <p:extLst>
      <p:ext uri="{BB962C8B-B14F-4D97-AF65-F5344CB8AC3E}">
        <p14:creationId xmlns:p14="http://schemas.microsoft.com/office/powerpoint/2010/main" val="1498872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6C68B-F3C5-4603-AABF-56685C4CB984}" type="slidenum">
              <a:rPr lang="en-GB" smtClean="0"/>
              <a:t>1</a:t>
            </a:fld>
            <a:endParaRPr lang="en-GB"/>
          </a:p>
        </p:txBody>
      </p:sp>
    </p:spTree>
    <p:extLst>
      <p:ext uri="{BB962C8B-B14F-4D97-AF65-F5344CB8AC3E}">
        <p14:creationId xmlns:p14="http://schemas.microsoft.com/office/powerpoint/2010/main" val="1589621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
        <p:nvSpPr>
          <p:cNvPr id="7" name="Rectangle 6"/>
          <p:cNvSpPr/>
          <p:nvPr userDrawn="1"/>
        </p:nvSpPr>
        <p:spPr>
          <a:xfrm>
            <a:off x="0" y="0"/>
            <a:ext cx="12192000" cy="68580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763676" y="5927794"/>
            <a:ext cx="2129874" cy="606355"/>
          </a:xfrm>
          <a:prstGeom prst="rect">
            <a:avLst/>
          </a:prstGeom>
        </p:spPr>
      </p:pic>
    </p:spTree>
    <p:extLst>
      <p:ext uri="{BB962C8B-B14F-4D97-AF65-F5344CB8AC3E}">
        <p14:creationId xmlns:p14="http://schemas.microsoft.com/office/powerpoint/2010/main" val="255693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795789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084198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3991D8-B7A6-4D82-9B45-912DECD2B9CF}"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30508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3991D8-B7A6-4D82-9B45-912DECD2B9CF}" type="datetimeFigureOut">
              <a:rPr lang="en-GB" smtClean="0"/>
              <a:t>20/07/2021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76269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3991D8-B7A6-4D82-9B45-912DECD2B9CF}"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5161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3991D8-B7A6-4D82-9B45-912DECD2B9CF}" type="datetimeFigureOut">
              <a:rPr lang="en-GB" smtClean="0"/>
              <a:t>20/07/2021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037270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3991D8-B7A6-4D82-9B45-912DECD2B9CF}" type="datetimeFigureOut">
              <a:rPr lang="en-GB" smtClean="0"/>
              <a:t>20/07/2021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258069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3991D8-B7A6-4D82-9B45-912DECD2B9CF}" type="datetimeFigureOut">
              <a:rPr lang="en-GB" smtClean="0"/>
              <a:t>20/07/2021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632238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3586982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A3991D8-B7A6-4D82-9B45-912DECD2B9CF}" type="datetimeFigureOut">
              <a:rPr lang="en-GB" smtClean="0"/>
              <a:t>20/07/2021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2E1611-2686-4CAC-99F4-6933DF112970}" type="slidenum">
              <a:rPr lang="en-GB" smtClean="0"/>
              <a:t>‹#›</a:t>
            </a:fld>
            <a:endParaRPr lang="en-GB"/>
          </a:p>
        </p:txBody>
      </p:sp>
    </p:spTree>
    <p:extLst>
      <p:ext uri="{BB962C8B-B14F-4D97-AF65-F5344CB8AC3E}">
        <p14:creationId xmlns:p14="http://schemas.microsoft.com/office/powerpoint/2010/main" val="146316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991D8-B7A6-4D82-9B45-912DECD2B9CF}" type="datetimeFigureOut">
              <a:rPr lang="en-GB" smtClean="0"/>
              <a:t>20/07/2021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2E1611-2686-4CAC-99F4-6933DF112970}" type="slidenum">
              <a:rPr lang="en-GB" smtClean="0"/>
              <a:t>‹#›</a:t>
            </a:fld>
            <a:endParaRPr lang="en-GB"/>
          </a:p>
        </p:txBody>
      </p:sp>
    </p:spTree>
    <p:extLst>
      <p:ext uri="{BB962C8B-B14F-4D97-AF65-F5344CB8AC3E}">
        <p14:creationId xmlns:p14="http://schemas.microsoft.com/office/powerpoint/2010/main" val="177319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8450" y="1912828"/>
            <a:ext cx="11595100" cy="3585597"/>
          </a:xfrm>
          <a:prstGeom prst="rect">
            <a:avLst/>
          </a:prstGeom>
          <a:noFill/>
        </p:spPr>
        <p:txBody>
          <a:bodyPr wrap="square" lIns="0" tIns="0" rIns="0" rtlCol="0">
            <a:spAutoFit/>
          </a:bodyPr>
          <a:lstStyle/>
          <a:p>
            <a:pPr marL="1166813" indent="-1166813"/>
            <a:r>
              <a:rPr lang="en-GB" sz="1000" dirty="0">
                <a:solidFill>
                  <a:schemeClr val="bg1"/>
                </a:solidFill>
                <a:latin typeface="Arial" panose="020B0604020202020204" pitchFamily="34" charset="0"/>
                <a:cs typeface="Arial" panose="020B0604020202020204" pitchFamily="34" charset="0"/>
              </a:rPr>
              <a:t>------------------------------------------------------------------------------------------------------------------------------------------------------------------------------------------------------------------------------------------------------------------------------ </a:t>
            </a:r>
          </a:p>
          <a:p>
            <a:pPr marL="1166813" indent="-1166813"/>
            <a:r>
              <a:rPr lang="en-GB" sz="1000" dirty="0">
                <a:solidFill>
                  <a:schemeClr val="bg1"/>
                </a:solidFill>
                <a:latin typeface="Arial" panose="020B0604020202020204" pitchFamily="34" charset="0"/>
                <a:cs typeface="Arial" panose="020B0604020202020204" pitchFamily="34" charset="0"/>
              </a:rPr>
              <a:t>Below is a guide to APT’s in Healthcare. More information is in the Student Support Handbook which will be sent to you with your induction timetable. You can request a meeting with your APT at any time, you do not have to wait for an invitation from them.</a:t>
            </a:r>
          </a:p>
          <a:p>
            <a:pPr marL="1166813" indent="-1166813"/>
            <a:endParaRPr lang="en-GB" sz="1000" dirty="0">
              <a:solidFill>
                <a:schemeClr val="accent2"/>
              </a:solidFill>
              <a:latin typeface="Arial" panose="020B0604020202020204" pitchFamily="34" charset="0"/>
              <a:cs typeface="Arial" panose="020B0604020202020204" pitchFamily="34" charset="0"/>
            </a:endParaRP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Transition Week	</a:t>
            </a:r>
            <a:r>
              <a:rPr lang="en-GB" sz="1000" dirty="0">
                <a:solidFill>
                  <a:schemeClr val="accent6"/>
                </a:solidFill>
                <a:latin typeface="Arial" panose="020B0604020202020204" pitchFamily="34" charset="0"/>
                <a:cs typeface="Arial" panose="020B0604020202020204" pitchFamily="34" charset="0"/>
              </a:rPr>
              <a:t>Updates from your personal tutor – This will be a synchronous session but maybe online or on campus depending on your programme plan. It will outline changes to APT including Pebble Pad and </a:t>
            </a:r>
            <a:r>
              <a:rPr lang="en-GB" sz="1000" dirty="0" err="1">
                <a:solidFill>
                  <a:schemeClr val="accent6"/>
                </a:solidFill>
                <a:latin typeface="Arial" panose="020B0604020202020204" pitchFamily="34" charset="0"/>
                <a:cs typeface="Arial" panose="020B0604020202020204" pitchFamily="34" charset="0"/>
              </a:rPr>
              <a:t>Sream@Leeds</a:t>
            </a:r>
            <a:r>
              <a:rPr lang="en-GB" sz="1000" dirty="0">
                <a:solidFill>
                  <a:schemeClr val="accent6"/>
                </a:solidFill>
                <a:latin typeface="Arial" panose="020B0604020202020204" pitchFamily="34" charset="0"/>
                <a:cs typeface="Arial" panose="020B0604020202020204" pitchFamily="34" charset="0"/>
              </a:rPr>
              <a:t>. There will be opportunity for group reflection.</a:t>
            </a:r>
          </a:p>
          <a:p>
            <a:pPr marL="1166813" indent="-1166813"/>
            <a:endParaRPr lang="en-GB" sz="1000" dirty="0">
              <a:solidFill>
                <a:schemeClr val="bg1"/>
              </a:solidFill>
              <a:latin typeface="Arial" panose="020B0604020202020204" pitchFamily="34" charset="0"/>
              <a:cs typeface="Arial" panose="020B0604020202020204" pitchFamily="34" charset="0"/>
            </a:endParaRP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Semester 1		</a:t>
            </a: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1"/>
                </a:solidFill>
                <a:latin typeface="Arial" panose="020B0604020202020204" pitchFamily="34" charset="0"/>
                <a:cs typeface="Arial" panose="020B0604020202020204" pitchFamily="34" charset="0"/>
              </a:rPr>
              <a:t>‘Personal reflection’ and wellbeing/support meeting: assessment and feedback from year one; values and strategy for engagement. </a:t>
            </a:r>
          </a:p>
          <a:p>
            <a:pPr marL="1166813" indent="-1166813"/>
            <a:r>
              <a:rPr lang="en-GB" sz="1000" dirty="0">
                <a:solidFill>
                  <a:schemeClr val="bg1"/>
                </a:solidFill>
                <a:latin typeface="Arial" panose="020B0604020202020204" pitchFamily="34" charset="0"/>
                <a:cs typeface="Arial" panose="020B0604020202020204" pitchFamily="34" charset="0"/>
              </a:rPr>
              <a:t>------------------------------------------------------------------------------------------------------------------------------------------------------------------------------------------------------------------------------------------------------------------------------</a:t>
            </a:r>
            <a:r>
              <a:rPr lang="en-GB" sz="1000" dirty="0">
                <a:solidFill>
                  <a:schemeClr val="accent6"/>
                </a:solidFill>
                <a:latin typeface="Arial" panose="020B0604020202020204" pitchFamily="34" charset="0"/>
                <a:cs typeface="Arial" panose="020B0604020202020204" pitchFamily="34" charset="0"/>
              </a:rPr>
              <a:t> Reflection upon semester one </a:t>
            </a:r>
            <a:endParaRPr lang="en-GB" sz="1000" dirty="0">
              <a:solidFill>
                <a:schemeClr val="accent2"/>
              </a:solidFill>
              <a:latin typeface="Arial" panose="020B0604020202020204" pitchFamily="34" charset="0"/>
              <a:cs typeface="Arial" panose="020B0604020202020204" pitchFamily="34" charset="0"/>
            </a:endParaRP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Semester 2a	</a:t>
            </a:r>
            <a:r>
              <a:rPr lang="en-GB" sz="1000" dirty="0">
                <a:solidFill>
                  <a:schemeClr val="accent6"/>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6"/>
                </a:solidFill>
                <a:latin typeface="Arial" panose="020B0604020202020204" pitchFamily="34" charset="0"/>
                <a:cs typeface="Arial" panose="020B0604020202020204" pitchFamily="34" charset="0"/>
              </a:rPr>
              <a:t>Updates from your personal tutor. Discussion on programme to date. reminders of wellbeing support and how to book 1:1 appointments.</a:t>
            </a:r>
            <a:endParaRPr lang="en-GB" sz="1000" dirty="0">
              <a:solidFill>
                <a:schemeClr val="accent2"/>
              </a:solidFill>
              <a:latin typeface="Arial" panose="020B0604020202020204" pitchFamily="34" charset="0"/>
              <a:cs typeface="Arial" panose="020B0604020202020204" pitchFamily="34" charset="0"/>
            </a:endParaRP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	</a:t>
            </a:r>
            <a:r>
              <a:rPr lang="en-GB" sz="1000" dirty="0">
                <a:solidFill>
                  <a:schemeClr val="accent1"/>
                </a:solidFill>
                <a:latin typeface="Arial" panose="020B0604020202020204" pitchFamily="34" charset="0"/>
                <a:cs typeface="Arial" panose="020B0604020202020204" pitchFamily="34" charset="0"/>
              </a:rPr>
              <a:t>‘Challenges and opportunities’: discussion of results and strategy for the remainder of the year. Including signposting to wellbeing/support. </a:t>
            </a:r>
          </a:p>
          <a:p>
            <a:pPr marL="1166813" indent="-1166813"/>
            <a:r>
              <a:rPr lang="en-GB" sz="1000" dirty="0">
                <a:solidFill>
                  <a:schemeClr val="bg1"/>
                </a:solidFill>
                <a:latin typeface="Arial" panose="020B0604020202020204" pitchFamily="34" charset="0"/>
                <a:cs typeface="Arial" panose="020B0604020202020204" pitchFamily="34" charset="0"/>
              </a:rPr>
              <a:t>------------------------------------------------------------------------------------------------------------------------------------------------------------------------------------------------------------------------------------------------------------------------------</a:t>
            </a:r>
          </a:p>
          <a:p>
            <a:pPr marL="1166813" indent="-1166813"/>
            <a:r>
              <a:rPr lang="en-GB" sz="1000" dirty="0">
                <a:solidFill>
                  <a:schemeClr val="bg1"/>
                </a:solidFill>
                <a:latin typeface="Arial" panose="020B0604020202020204" pitchFamily="34" charset="0"/>
                <a:cs typeface="Arial" panose="020B0604020202020204" pitchFamily="34" charset="0"/>
              </a:rPr>
              <a:t>Semester 2b	</a:t>
            </a:r>
            <a:r>
              <a:rPr lang="en-GB" sz="1000" dirty="0">
                <a:solidFill>
                  <a:schemeClr val="accent6"/>
                </a:solidFill>
                <a:latin typeface="Arial" panose="020B0604020202020204" pitchFamily="34" charset="0"/>
                <a:cs typeface="Arial" panose="020B0604020202020204" pitchFamily="34" charset="0"/>
              </a:rPr>
              <a:t>‘Challenges and opportunities’: Discussion on programme and module reviews..</a:t>
            </a:r>
          </a:p>
          <a:p>
            <a:pPr marL="1527175" indent="-1527175"/>
            <a:r>
              <a:rPr lang="en-GB" sz="1000" dirty="0">
                <a:solidFill>
                  <a:schemeClr val="bg1"/>
                </a:solidFill>
                <a:latin typeface="Arial" panose="020B0604020202020204" pitchFamily="34" charset="0"/>
                <a:cs typeface="Arial" panose="020B0604020202020204" pitchFamily="34" charset="0"/>
              </a:rPr>
              <a:t>------------------------------------------------------------------------------------------------------------------------------------------------------------------------------------------------------------------------------------------------------------------------------</a:t>
            </a:r>
            <a:endParaRPr lang="en-GB" sz="1000" dirty="0">
              <a:solidFill>
                <a:schemeClr val="accent6"/>
              </a:solidFill>
              <a:latin typeface="Arial" panose="020B0604020202020204" pitchFamily="34" charset="0"/>
              <a:cs typeface="Arial" panose="020B0604020202020204" pitchFamily="34" charset="0"/>
            </a:endParaRPr>
          </a:p>
        </p:txBody>
      </p:sp>
      <p:sp>
        <p:nvSpPr>
          <p:cNvPr id="13" name="TextBox 12"/>
          <p:cNvSpPr txBox="1"/>
          <p:nvPr/>
        </p:nvSpPr>
        <p:spPr>
          <a:xfrm>
            <a:off x="298450" y="1151177"/>
            <a:ext cx="11595100" cy="600164"/>
          </a:xfrm>
          <a:prstGeom prst="rect">
            <a:avLst/>
          </a:prstGeom>
          <a:noFill/>
        </p:spPr>
        <p:txBody>
          <a:bodyPr wrap="square" lIns="0" tIns="0" rtlCol="0">
            <a:spAutoFit/>
          </a:bodyPr>
          <a:lstStyle/>
          <a:p>
            <a:r>
              <a:rPr lang="en-GB" baseline="30000">
                <a:solidFill>
                  <a:schemeClr val="bg1"/>
                </a:solidFill>
                <a:latin typeface="Arial" panose="020B0604020202020204" pitchFamily="34" charset="0"/>
                <a:cs typeface="Arial" panose="020B0604020202020204" pitchFamily="34" charset="0"/>
              </a:rPr>
              <a:t>The summary below gives insight into how you will engage with your academic personal tutor throughout the year. You will have one to one meetings and may also have group sessions and email contact. You will have access to a </a:t>
            </a:r>
            <a:r>
              <a:rPr lang="en-GB" baseline="30000" err="1">
                <a:solidFill>
                  <a:schemeClr val="bg1"/>
                </a:solidFill>
                <a:latin typeface="Arial" panose="020B0604020202020204" pitchFamily="34" charset="0"/>
                <a:cs typeface="Arial" panose="020B0604020202020204" pitchFamily="34" charset="0"/>
              </a:rPr>
              <a:t>LeedsforLife</a:t>
            </a:r>
            <a:r>
              <a:rPr lang="en-GB" baseline="30000">
                <a:solidFill>
                  <a:schemeClr val="bg1"/>
                </a:solidFill>
                <a:latin typeface="Arial" panose="020B0604020202020204" pitchFamily="34" charset="0"/>
                <a:cs typeface="Arial" panose="020B0604020202020204" pitchFamily="34" charset="0"/>
              </a:rPr>
              <a:t> reflective workbook in </a:t>
            </a:r>
            <a:r>
              <a:rPr lang="en-GB" baseline="30000" err="1">
                <a:solidFill>
                  <a:schemeClr val="bg1"/>
                </a:solidFill>
                <a:latin typeface="Arial" panose="020B0604020202020204" pitchFamily="34" charset="0"/>
                <a:cs typeface="Arial" panose="020B0604020202020204" pitchFamily="34" charset="0"/>
              </a:rPr>
              <a:t>PebblePad</a:t>
            </a:r>
            <a:r>
              <a:rPr lang="en-GB" baseline="30000">
                <a:solidFill>
                  <a:schemeClr val="bg1"/>
                </a:solidFill>
                <a:latin typeface="Arial" panose="020B0604020202020204" pitchFamily="34" charset="0"/>
                <a:cs typeface="Arial" panose="020B0604020202020204" pitchFamily="34" charset="0"/>
              </a:rPr>
              <a:t> and this is where you will be able to create your own agenda for your meetings with your academic personal tutor and record your thoughts and actions.</a:t>
            </a:r>
          </a:p>
        </p:txBody>
      </p:sp>
      <p:sp>
        <p:nvSpPr>
          <p:cNvPr id="22" name="Title 9"/>
          <p:cNvSpPr>
            <a:spLocks noGrp="1"/>
          </p:cNvSpPr>
          <p:nvPr>
            <p:ph type="ctrTitle"/>
          </p:nvPr>
        </p:nvSpPr>
        <p:spPr>
          <a:xfrm>
            <a:off x="290893" y="336620"/>
            <a:ext cx="9144000" cy="628978"/>
          </a:xfrm>
        </p:spPr>
        <p:txBody>
          <a:bodyPr lIns="0" tIns="72000" anchor="t"/>
          <a:lstStyle/>
          <a:p>
            <a:pPr algn="l"/>
            <a:r>
              <a:rPr lang="en-GB" sz="2500" b="1" baseline="30000" dirty="0">
                <a:solidFill>
                  <a:schemeClr val="bg1"/>
                </a:solidFill>
                <a:latin typeface="Arial" panose="020B0604020202020204" pitchFamily="34" charset="0"/>
                <a:cs typeface="Arial" panose="020B0604020202020204" pitchFamily="34" charset="0"/>
              </a:rPr>
              <a:t>Academic personal tutoring in the School of Healthcare</a:t>
            </a:r>
            <a:r>
              <a:rPr lang="en-GB" sz="2500" baseline="30000" dirty="0">
                <a:solidFill>
                  <a:schemeClr val="bg1"/>
                </a:solidFill>
                <a:latin typeface="Arial" panose="020B0604020202020204" pitchFamily="34" charset="0"/>
                <a:cs typeface="Arial" panose="020B0604020202020204" pitchFamily="34" charset="0"/>
              </a:rPr>
              <a:t/>
            </a:r>
            <a:br>
              <a:rPr lang="en-GB" sz="2500" baseline="30000" dirty="0">
                <a:solidFill>
                  <a:schemeClr val="bg1"/>
                </a:solidFill>
                <a:latin typeface="Arial" panose="020B0604020202020204" pitchFamily="34" charset="0"/>
                <a:cs typeface="Arial" panose="020B0604020202020204" pitchFamily="34" charset="0"/>
              </a:rPr>
            </a:br>
            <a:r>
              <a:rPr lang="en-GB" sz="2200" baseline="30000" dirty="0">
                <a:solidFill>
                  <a:schemeClr val="bg1"/>
                </a:solidFill>
                <a:latin typeface="Arial" panose="020B0604020202020204" pitchFamily="34" charset="0"/>
                <a:cs typeface="Arial" panose="020B0604020202020204" pitchFamily="34" charset="0"/>
              </a:rPr>
              <a:t>Continuing students</a:t>
            </a:r>
          </a:p>
        </p:txBody>
      </p:sp>
      <p:sp>
        <p:nvSpPr>
          <p:cNvPr id="25" name="Rectangle 24" descr="Group meeting colour key green" title="Group meeting green"/>
          <p:cNvSpPr/>
          <p:nvPr/>
        </p:nvSpPr>
        <p:spPr>
          <a:xfrm>
            <a:off x="2217935" y="5796053"/>
            <a:ext cx="216477" cy="21647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descr="Individual meeting colour key blue" title="Individual meeting blue"/>
          <p:cNvSpPr/>
          <p:nvPr/>
        </p:nvSpPr>
        <p:spPr>
          <a:xfrm>
            <a:off x="290893" y="5796053"/>
            <a:ext cx="216477" cy="216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2434412"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Group meeting</a:t>
            </a:r>
          </a:p>
        </p:txBody>
      </p:sp>
      <p:sp>
        <p:nvSpPr>
          <p:cNvPr id="29" name="TextBox 28"/>
          <p:cNvSpPr txBox="1"/>
          <p:nvPr/>
        </p:nvSpPr>
        <p:spPr>
          <a:xfrm>
            <a:off x="514927" y="5750677"/>
            <a:ext cx="1487685" cy="276999"/>
          </a:xfrm>
          <a:prstGeom prst="rect">
            <a:avLst/>
          </a:prstGeom>
          <a:noFill/>
        </p:spPr>
        <p:txBody>
          <a:bodyPr wrap="square" rtlCol="0">
            <a:spAutoFit/>
          </a:bodyPr>
          <a:lstStyle/>
          <a:p>
            <a:r>
              <a:rPr lang="en-GB" sz="1200">
                <a:solidFill>
                  <a:schemeClr val="bg1"/>
                </a:solidFill>
                <a:latin typeface="Arial" panose="020B0604020202020204" pitchFamily="34" charset="0"/>
                <a:cs typeface="Arial" panose="020B0604020202020204" pitchFamily="34" charset="0"/>
              </a:rPr>
              <a:t>Individual meeting</a:t>
            </a:r>
          </a:p>
        </p:txBody>
      </p:sp>
    </p:spTree>
    <p:extLst>
      <p:ext uri="{BB962C8B-B14F-4D97-AF65-F5344CB8AC3E}">
        <p14:creationId xmlns:p14="http://schemas.microsoft.com/office/powerpoint/2010/main" val="3558755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C87499F4535DC4CBF3691978D706FB4" ma:contentTypeVersion="12" ma:contentTypeDescription="Create a new document." ma:contentTypeScope="" ma:versionID="3c5408c6783fc0665cd1587e5e08c701">
  <xsd:schema xmlns:xsd="http://www.w3.org/2001/XMLSchema" xmlns:xs="http://www.w3.org/2001/XMLSchema" xmlns:p="http://schemas.microsoft.com/office/2006/metadata/properties" xmlns:ns3="0af93d5f-5cae-4edf-a1b4-5e26a2f6b646" xmlns:ns4="2ed88866-a5c5-4eda-ae72-ca6d120fcc95" targetNamespace="http://schemas.microsoft.com/office/2006/metadata/properties" ma:root="true" ma:fieldsID="a9134e0fd3742cf497d92d77a1eebd5b" ns3:_="" ns4:_="">
    <xsd:import namespace="0af93d5f-5cae-4edf-a1b4-5e26a2f6b646"/>
    <xsd:import namespace="2ed88866-a5c5-4eda-ae72-ca6d120fcc9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af93d5f-5cae-4edf-a1b4-5e26a2f6b6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d88866-a5c5-4eda-ae72-ca6d120fcc9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46A48B-4C66-411B-8328-26E4E59F00A7}">
  <ds:schemaRefs>
    <ds:schemaRef ds:uri="http://schemas.microsoft.com/sharepoint/v3/contenttype/forms"/>
  </ds:schemaRefs>
</ds:datastoreItem>
</file>

<file path=customXml/itemProps2.xml><?xml version="1.0" encoding="utf-8"?>
<ds:datastoreItem xmlns:ds="http://schemas.openxmlformats.org/officeDocument/2006/customXml" ds:itemID="{4E419107-FF19-4216-8DC4-564BE4054C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af93d5f-5cae-4edf-a1b4-5e26a2f6b646"/>
    <ds:schemaRef ds:uri="2ed88866-a5c5-4eda-ae72-ca6d120fcc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1DC212-513B-48E8-8FBC-FFC43B2F0AC7}">
  <ds:schemaRefs>
    <ds:schemaRef ds:uri="http://purl.org/dc/terms/"/>
    <ds:schemaRef ds:uri="http://schemas.openxmlformats.org/package/2006/metadata/core-properties"/>
    <ds:schemaRef ds:uri="2ed88866-a5c5-4eda-ae72-ca6d120fcc95"/>
    <ds:schemaRef ds:uri="http://schemas.microsoft.com/office/2006/documentManagement/types"/>
    <ds:schemaRef ds:uri="http://schemas.microsoft.com/office/infopath/2007/PartnerControls"/>
    <ds:schemaRef ds:uri="http://purl.org/dc/elements/1.1/"/>
    <ds:schemaRef ds:uri="http://schemas.microsoft.com/office/2006/metadata/properties"/>
    <ds:schemaRef ds:uri="0af93d5f-5cae-4edf-a1b4-5e26a2f6b64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29</TotalTime>
  <Words>296</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Academic personal tutoring in the School of Healthcare Continuing students</vt:lpstr>
    </vt:vector>
  </TitlesOfParts>
  <Company>University of Leeds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Alexander Santos</dc:creator>
  <cp:lastModifiedBy>Kate Bennett</cp:lastModifiedBy>
  <cp:revision>7</cp:revision>
  <dcterms:created xsi:type="dcterms:W3CDTF">2021-06-18T08:18:31Z</dcterms:created>
  <dcterms:modified xsi:type="dcterms:W3CDTF">2021-07-20T05:54:31Z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0x0101006C87499F4535DC4CBF3691978D706FB4</vt:lpwstr>
  </property>
</Properties>
</file>