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0" r:id="rId2"/>
    <p:sldId id="267" r:id="rId3"/>
    <p:sldId id="289" r:id="rId4"/>
    <p:sldId id="273" r:id="rId5"/>
    <p:sldId id="261" r:id="rId6"/>
    <p:sldId id="290" r:id="rId7"/>
    <p:sldId id="270" r:id="rId8"/>
    <p:sldId id="294" r:id="rId9"/>
    <p:sldId id="271" r:id="rId10"/>
    <p:sldId id="263" r:id="rId11"/>
    <p:sldId id="265" r:id="rId12"/>
    <p:sldId id="291" r:id="rId13"/>
    <p:sldId id="293" r:id="rId14"/>
    <p:sldId id="268" r:id="rId15"/>
    <p:sldId id="282" r:id="rId16"/>
    <p:sldId id="292"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58305" autoAdjust="0"/>
  </p:normalViewPr>
  <p:slideViewPr>
    <p:cSldViewPr>
      <p:cViewPr varScale="1">
        <p:scale>
          <a:sx n="45" d="100"/>
          <a:sy n="45" d="100"/>
        </p:scale>
        <p:origin x="214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F18F6-8327-4C2B-B8F3-78E87294E0CE}" type="doc">
      <dgm:prSet loTypeId="urn:microsoft.com/office/officeart/2005/8/layout/venn1" loCatId="relationship" qsTypeId="urn:microsoft.com/office/officeart/2005/8/quickstyle/simple1" qsCatId="simple" csTypeId="urn:microsoft.com/office/officeart/2005/8/colors/accent1_2" csCatId="accent1" phldr="1"/>
      <dgm:spPr/>
    </dgm:pt>
    <dgm:pt modelId="{7E1C37AD-400B-4C59-BE82-215EE01FE4A3}">
      <dgm:prSet phldrT="[Text]"/>
      <dgm:spPr/>
      <dgm:t>
        <a:bodyPr/>
        <a:lstStyle/>
        <a:p>
          <a:r>
            <a:rPr lang="en-GB" dirty="0" smtClean="0"/>
            <a:t>Front of House</a:t>
          </a:r>
          <a:endParaRPr lang="en-GB" dirty="0"/>
        </a:p>
      </dgm:t>
    </dgm:pt>
    <dgm:pt modelId="{99F093F2-D082-43FD-9AAB-292614C329BF}" type="parTrans" cxnId="{0089CF14-0D0B-49A3-BA55-9B9B26919724}">
      <dgm:prSet/>
      <dgm:spPr/>
      <dgm:t>
        <a:bodyPr/>
        <a:lstStyle/>
        <a:p>
          <a:endParaRPr lang="en-GB"/>
        </a:p>
      </dgm:t>
    </dgm:pt>
    <dgm:pt modelId="{92E18107-1117-4E50-8F23-74DDF1E34981}" type="sibTrans" cxnId="{0089CF14-0D0B-49A3-BA55-9B9B26919724}">
      <dgm:prSet/>
      <dgm:spPr/>
      <dgm:t>
        <a:bodyPr/>
        <a:lstStyle/>
        <a:p>
          <a:endParaRPr lang="en-GB"/>
        </a:p>
      </dgm:t>
    </dgm:pt>
    <dgm:pt modelId="{E8F8C563-D973-415D-A6B5-F08AA888AB09}">
      <dgm:prSet phldrT="[Text]"/>
      <dgm:spPr/>
      <dgm:t>
        <a:bodyPr/>
        <a:lstStyle/>
        <a:p>
          <a:r>
            <a:rPr lang="en-GB" dirty="0" smtClean="0"/>
            <a:t>Advisory Team</a:t>
          </a:r>
          <a:endParaRPr lang="en-GB" dirty="0"/>
        </a:p>
      </dgm:t>
    </dgm:pt>
    <dgm:pt modelId="{5BF83B46-F5E0-4179-AC7A-0D4B642E24E7}" type="parTrans" cxnId="{CCCF304E-C070-4923-B21F-B323274830AD}">
      <dgm:prSet/>
      <dgm:spPr/>
      <dgm:t>
        <a:bodyPr/>
        <a:lstStyle/>
        <a:p>
          <a:endParaRPr lang="en-GB"/>
        </a:p>
      </dgm:t>
    </dgm:pt>
    <dgm:pt modelId="{6BCD5CE7-7E0F-4755-850D-95FC6C4D07D4}" type="sibTrans" cxnId="{CCCF304E-C070-4923-B21F-B323274830AD}">
      <dgm:prSet/>
      <dgm:spPr/>
      <dgm:t>
        <a:bodyPr/>
        <a:lstStyle/>
        <a:p>
          <a:endParaRPr lang="en-GB"/>
        </a:p>
      </dgm:t>
    </dgm:pt>
    <dgm:pt modelId="{A7471C15-EB40-46A4-8BDE-7A9A65443BC1}">
      <dgm:prSet phldrT="[Text]"/>
      <dgm:spPr/>
      <dgm:t>
        <a:bodyPr/>
        <a:lstStyle/>
        <a:p>
          <a:r>
            <a:rPr lang="en-GB" dirty="0" smtClean="0"/>
            <a:t>[Transcription Centre]</a:t>
          </a:r>
          <a:endParaRPr lang="en-GB" dirty="0"/>
        </a:p>
      </dgm:t>
    </dgm:pt>
    <dgm:pt modelId="{6C4A6D7A-8A30-4E91-8EA4-6FB564A32C0B}" type="parTrans" cxnId="{E543771B-F9B1-4E65-8EA9-AA481B2A2FCE}">
      <dgm:prSet/>
      <dgm:spPr/>
      <dgm:t>
        <a:bodyPr/>
        <a:lstStyle/>
        <a:p>
          <a:endParaRPr lang="en-GB"/>
        </a:p>
      </dgm:t>
    </dgm:pt>
    <dgm:pt modelId="{DB7A6A22-F779-4F41-A605-A6DE8FA4F598}" type="sibTrans" cxnId="{E543771B-F9B1-4E65-8EA9-AA481B2A2FCE}">
      <dgm:prSet/>
      <dgm:spPr/>
      <dgm:t>
        <a:bodyPr/>
        <a:lstStyle/>
        <a:p>
          <a:endParaRPr lang="en-GB"/>
        </a:p>
      </dgm:t>
    </dgm:pt>
    <dgm:pt modelId="{08AC59A8-AD76-4E0B-919E-CF00742AA297}">
      <dgm:prSet phldrT="[Text]"/>
      <dgm:spPr/>
      <dgm:t>
        <a:bodyPr/>
        <a:lstStyle/>
        <a:p>
          <a:r>
            <a:rPr lang="en-GB" dirty="0" smtClean="0"/>
            <a:t>[Assessment Centre]</a:t>
          </a:r>
          <a:endParaRPr lang="en-GB" dirty="0"/>
        </a:p>
      </dgm:t>
    </dgm:pt>
    <dgm:pt modelId="{A72F804F-776D-4576-B369-6CE6C889EC32}" type="parTrans" cxnId="{B445D93D-C404-46E0-8C3B-2B1764519AC9}">
      <dgm:prSet/>
      <dgm:spPr/>
      <dgm:t>
        <a:bodyPr/>
        <a:lstStyle/>
        <a:p>
          <a:endParaRPr lang="en-GB"/>
        </a:p>
      </dgm:t>
    </dgm:pt>
    <dgm:pt modelId="{61F4D2E0-F195-41F1-9F63-6593EB5E1031}" type="sibTrans" cxnId="{B445D93D-C404-46E0-8C3B-2B1764519AC9}">
      <dgm:prSet/>
      <dgm:spPr/>
      <dgm:t>
        <a:bodyPr/>
        <a:lstStyle/>
        <a:p>
          <a:endParaRPr lang="en-GB"/>
        </a:p>
      </dgm:t>
    </dgm:pt>
    <dgm:pt modelId="{69F5EC26-C4C3-47CF-BCC0-E00DA571301F}">
      <dgm:prSet phldrT="[Text]"/>
      <dgm:spPr/>
      <dgm:t>
        <a:bodyPr/>
        <a:lstStyle/>
        <a:p>
          <a:r>
            <a:rPr lang="en-GB" dirty="0" smtClean="0"/>
            <a:t>Support Worker Team</a:t>
          </a:r>
          <a:endParaRPr lang="en-GB" dirty="0"/>
        </a:p>
      </dgm:t>
    </dgm:pt>
    <dgm:pt modelId="{53DE2878-1B4A-4F67-B77E-3DCAF28264B7}" type="parTrans" cxnId="{5E23ADA2-F1E7-4E83-9758-798A72ACC233}">
      <dgm:prSet/>
      <dgm:spPr/>
      <dgm:t>
        <a:bodyPr/>
        <a:lstStyle/>
        <a:p>
          <a:endParaRPr lang="en-GB"/>
        </a:p>
      </dgm:t>
    </dgm:pt>
    <dgm:pt modelId="{72799E99-C758-4F4E-80C1-9CF479B2D8D5}" type="sibTrans" cxnId="{5E23ADA2-F1E7-4E83-9758-798A72ACC233}">
      <dgm:prSet/>
      <dgm:spPr/>
      <dgm:t>
        <a:bodyPr/>
        <a:lstStyle/>
        <a:p>
          <a:endParaRPr lang="en-GB"/>
        </a:p>
      </dgm:t>
    </dgm:pt>
    <dgm:pt modelId="{8C69D34D-452C-4DE2-B582-3960D432B2B7}" type="pres">
      <dgm:prSet presAssocID="{BEBF18F6-8327-4C2B-B8F3-78E87294E0CE}" presName="compositeShape" presStyleCnt="0">
        <dgm:presLayoutVars>
          <dgm:chMax val="7"/>
          <dgm:dir/>
          <dgm:resizeHandles val="exact"/>
        </dgm:presLayoutVars>
      </dgm:prSet>
      <dgm:spPr/>
    </dgm:pt>
    <dgm:pt modelId="{2DF959F5-64D3-4811-BECF-058B817BAC0B}" type="pres">
      <dgm:prSet presAssocID="{7E1C37AD-400B-4C59-BE82-215EE01FE4A3}" presName="circ1" presStyleLbl="vennNode1" presStyleIdx="0" presStyleCnt="5"/>
      <dgm:spPr/>
    </dgm:pt>
    <dgm:pt modelId="{431BB337-913D-4EFF-978F-78F064D646AE}" type="pres">
      <dgm:prSet presAssocID="{7E1C37AD-400B-4C59-BE82-215EE01FE4A3}" presName="circ1Tx" presStyleLbl="revTx" presStyleIdx="0" presStyleCnt="0">
        <dgm:presLayoutVars>
          <dgm:chMax val="0"/>
          <dgm:chPref val="0"/>
          <dgm:bulletEnabled val="1"/>
        </dgm:presLayoutVars>
      </dgm:prSet>
      <dgm:spPr/>
      <dgm:t>
        <a:bodyPr/>
        <a:lstStyle/>
        <a:p>
          <a:endParaRPr lang="en-GB"/>
        </a:p>
      </dgm:t>
    </dgm:pt>
    <dgm:pt modelId="{A6D03777-9E40-4B82-A7DB-F48CED6F6383}" type="pres">
      <dgm:prSet presAssocID="{E8F8C563-D973-415D-A6B5-F08AA888AB09}" presName="circ2" presStyleLbl="vennNode1" presStyleIdx="1" presStyleCnt="5"/>
      <dgm:spPr/>
      <dgm:t>
        <a:bodyPr/>
        <a:lstStyle/>
        <a:p>
          <a:endParaRPr lang="en-GB"/>
        </a:p>
      </dgm:t>
    </dgm:pt>
    <dgm:pt modelId="{71936DA5-D5A8-4019-A9E7-1623B4981917}" type="pres">
      <dgm:prSet presAssocID="{E8F8C563-D973-415D-A6B5-F08AA888AB09}" presName="circ2Tx" presStyleLbl="revTx" presStyleIdx="0" presStyleCnt="0">
        <dgm:presLayoutVars>
          <dgm:chMax val="0"/>
          <dgm:chPref val="0"/>
          <dgm:bulletEnabled val="1"/>
        </dgm:presLayoutVars>
      </dgm:prSet>
      <dgm:spPr/>
      <dgm:t>
        <a:bodyPr/>
        <a:lstStyle/>
        <a:p>
          <a:endParaRPr lang="en-GB"/>
        </a:p>
      </dgm:t>
    </dgm:pt>
    <dgm:pt modelId="{A75A61D0-5BDA-4BE6-854C-260901375562}" type="pres">
      <dgm:prSet presAssocID="{69F5EC26-C4C3-47CF-BCC0-E00DA571301F}" presName="circ3" presStyleLbl="vennNode1" presStyleIdx="2" presStyleCnt="5"/>
      <dgm:spPr/>
    </dgm:pt>
    <dgm:pt modelId="{3843613E-DFB1-4B35-BECE-62E6DEACDBF4}" type="pres">
      <dgm:prSet presAssocID="{69F5EC26-C4C3-47CF-BCC0-E00DA571301F}" presName="circ3Tx" presStyleLbl="revTx" presStyleIdx="0" presStyleCnt="0">
        <dgm:presLayoutVars>
          <dgm:chMax val="0"/>
          <dgm:chPref val="0"/>
          <dgm:bulletEnabled val="1"/>
        </dgm:presLayoutVars>
      </dgm:prSet>
      <dgm:spPr/>
      <dgm:t>
        <a:bodyPr/>
        <a:lstStyle/>
        <a:p>
          <a:endParaRPr lang="en-GB"/>
        </a:p>
      </dgm:t>
    </dgm:pt>
    <dgm:pt modelId="{E55C76DA-5C98-4CD5-8E84-18A5EC8112F3}" type="pres">
      <dgm:prSet presAssocID="{A7471C15-EB40-46A4-8BDE-7A9A65443BC1}" presName="circ4" presStyleLbl="vennNode1" presStyleIdx="3" presStyleCnt="5"/>
      <dgm:spPr/>
      <dgm:t>
        <a:bodyPr/>
        <a:lstStyle/>
        <a:p>
          <a:endParaRPr lang="en-GB"/>
        </a:p>
      </dgm:t>
    </dgm:pt>
    <dgm:pt modelId="{5D28872B-1DC4-43E5-9ED5-1C2C03D3312A}" type="pres">
      <dgm:prSet presAssocID="{A7471C15-EB40-46A4-8BDE-7A9A65443BC1}" presName="circ4Tx" presStyleLbl="revTx" presStyleIdx="0" presStyleCnt="0">
        <dgm:presLayoutVars>
          <dgm:chMax val="0"/>
          <dgm:chPref val="0"/>
          <dgm:bulletEnabled val="1"/>
        </dgm:presLayoutVars>
      </dgm:prSet>
      <dgm:spPr/>
      <dgm:t>
        <a:bodyPr/>
        <a:lstStyle/>
        <a:p>
          <a:endParaRPr lang="en-GB"/>
        </a:p>
      </dgm:t>
    </dgm:pt>
    <dgm:pt modelId="{4C306D1C-838C-4DD7-A10A-C46C8458D801}" type="pres">
      <dgm:prSet presAssocID="{08AC59A8-AD76-4E0B-919E-CF00742AA297}" presName="circ5" presStyleLbl="vennNode1" presStyleIdx="4" presStyleCnt="5"/>
      <dgm:spPr/>
    </dgm:pt>
    <dgm:pt modelId="{7687B550-63DC-4881-BB8D-A0D7A1F4E32A}" type="pres">
      <dgm:prSet presAssocID="{08AC59A8-AD76-4E0B-919E-CF00742AA297}" presName="circ5Tx" presStyleLbl="revTx" presStyleIdx="0" presStyleCnt="0">
        <dgm:presLayoutVars>
          <dgm:chMax val="0"/>
          <dgm:chPref val="0"/>
          <dgm:bulletEnabled val="1"/>
        </dgm:presLayoutVars>
      </dgm:prSet>
      <dgm:spPr/>
      <dgm:t>
        <a:bodyPr/>
        <a:lstStyle/>
        <a:p>
          <a:endParaRPr lang="en-GB"/>
        </a:p>
      </dgm:t>
    </dgm:pt>
  </dgm:ptLst>
  <dgm:cxnLst>
    <dgm:cxn modelId="{0089CF14-0D0B-49A3-BA55-9B9B26919724}" srcId="{BEBF18F6-8327-4C2B-B8F3-78E87294E0CE}" destId="{7E1C37AD-400B-4C59-BE82-215EE01FE4A3}" srcOrd="0" destOrd="0" parTransId="{99F093F2-D082-43FD-9AAB-292614C329BF}" sibTransId="{92E18107-1117-4E50-8F23-74DDF1E34981}"/>
    <dgm:cxn modelId="{E543771B-F9B1-4E65-8EA9-AA481B2A2FCE}" srcId="{BEBF18F6-8327-4C2B-B8F3-78E87294E0CE}" destId="{A7471C15-EB40-46A4-8BDE-7A9A65443BC1}" srcOrd="3" destOrd="0" parTransId="{6C4A6D7A-8A30-4E91-8EA4-6FB564A32C0B}" sibTransId="{DB7A6A22-F779-4F41-A605-A6DE8FA4F598}"/>
    <dgm:cxn modelId="{0054EF91-5710-4BB9-A73C-20C76A418668}" type="presOf" srcId="{BEBF18F6-8327-4C2B-B8F3-78E87294E0CE}" destId="{8C69D34D-452C-4DE2-B582-3960D432B2B7}" srcOrd="0" destOrd="0" presId="urn:microsoft.com/office/officeart/2005/8/layout/venn1"/>
    <dgm:cxn modelId="{4F2E07D3-BB5B-4B92-9C0B-DC8C6090EC81}" type="presOf" srcId="{08AC59A8-AD76-4E0B-919E-CF00742AA297}" destId="{7687B550-63DC-4881-BB8D-A0D7A1F4E32A}" srcOrd="0" destOrd="0" presId="urn:microsoft.com/office/officeart/2005/8/layout/venn1"/>
    <dgm:cxn modelId="{B445D93D-C404-46E0-8C3B-2B1764519AC9}" srcId="{BEBF18F6-8327-4C2B-B8F3-78E87294E0CE}" destId="{08AC59A8-AD76-4E0B-919E-CF00742AA297}" srcOrd="4" destOrd="0" parTransId="{A72F804F-776D-4576-B369-6CE6C889EC32}" sibTransId="{61F4D2E0-F195-41F1-9F63-6593EB5E1031}"/>
    <dgm:cxn modelId="{CCCF304E-C070-4923-B21F-B323274830AD}" srcId="{BEBF18F6-8327-4C2B-B8F3-78E87294E0CE}" destId="{E8F8C563-D973-415D-A6B5-F08AA888AB09}" srcOrd="1" destOrd="0" parTransId="{5BF83B46-F5E0-4179-AC7A-0D4B642E24E7}" sibTransId="{6BCD5CE7-7E0F-4755-850D-95FC6C4D07D4}"/>
    <dgm:cxn modelId="{1B14CEB9-6CFA-4D27-8739-949450C13694}" type="presOf" srcId="{E8F8C563-D973-415D-A6B5-F08AA888AB09}" destId="{71936DA5-D5A8-4019-A9E7-1623B4981917}" srcOrd="0" destOrd="0" presId="urn:microsoft.com/office/officeart/2005/8/layout/venn1"/>
    <dgm:cxn modelId="{638B1046-3B67-4ECB-B6AB-85D728B2A00B}" type="presOf" srcId="{69F5EC26-C4C3-47CF-BCC0-E00DA571301F}" destId="{3843613E-DFB1-4B35-BECE-62E6DEACDBF4}" srcOrd="0" destOrd="0" presId="urn:microsoft.com/office/officeart/2005/8/layout/venn1"/>
    <dgm:cxn modelId="{5E23ADA2-F1E7-4E83-9758-798A72ACC233}" srcId="{BEBF18F6-8327-4C2B-B8F3-78E87294E0CE}" destId="{69F5EC26-C4C3-47CF-BCC0-E00DA571301F}" srcOrd="2" destOrd="0" parTransId="{53DE2878-1B4A-4F67-B77E-3DCAF28264B7}" sibTransId="{72799E99-C758-4F4E-80C1-9CF479B2D8D5}"/>
    <dgm:cxn modelId="{B067550B-3CC9-46D7-930A-7200A0DCBA52}" type="presOf" srcId="{7E1C37AD-400B-4C59-BE82-215EE01FE4A3}" destId="{431BB337-913D-4EFF-978F-78F064D646AE}" srcOrd="0" destOrd="0" presId="urn:microsoft.com/office/officeart/2005/8/layout/venn1"/>
    <dgm:cxn modelId="{8314D05D-776C-4130-B17E-DA77874EEE9E}" type="presOf" srcId="{A7471C15-EB40-46A4-8BDE-7A9A65443BC1}" destId="{5D28872B-1DC4-43E5-9ED5-1C2C03D3312A}" srcOrd="0" destOrd="0" presId="urn:microsoft.com/office/officeart/2005/8/layout/venn1"/>
    <dgm:cxn modelId="{85FF1646-0CC5-461A-A965-CBE11627D567}" type="presParOf" srcId="{8C69D34D-452C-4DE2-B582-3960D432B2B7}" destId="{2DF959F5-64D3-4811-BECF-058B817BAC0B}" srcOrd="0" destOrd="0" presId="urn:microsoft.com/office/officeart/2005/8/layout/venn1"/>
    <dgm:cxn modelId="{9224E5BA-B7BB-4078-AAA2-8C1146A4A22D}" type="presParOf" srcId="{8C69D34D-452C-4DE2-B582-3960D432B2B7}" destId="{431BB337-913D-4EFF-978F-78F064D646AE}" srcOrd="1" destOrd="0" presId="urn:microsoft.com/office/officeart/2005/8/layout/venn1"/>
    <dgm:cxn modelId="{3CC60D0B-93B4-4ECF-89D4-FDB447E5D7E8}" type="presParOf" srcId="{8C69D34D-452C-4DE2-B582-3960D432B2B7}" destId="{A6D03777-9E40-4B82-A7DB-F48CED6F6383}" srcOrd="2" destOrd="0" presId="urn:microsoft.com/office/officeart/2005/8/layout/venn1"/>
    <dgm:cxn modelId="{9F800AE6-CF91-417E-8F6A-19BFAD71D2A1}" type="presParOf" srcId="{8C69D34D-452C-4DE2-B582-3960D432B2B7}" destId="{71936DA5-D5A8-4019-A9E7-1623B4981917}" srcOrd="3" destOrd="0" presId="urn:microsoft.com/office/officeart/2005/8/layout/venn1"/>
    <dgm:cxn modelId="{72F9D0B0-A20A-4F2F-A609-7E56D94F6120}" type="presParOf" srcId="{8C69D34D-452C-4DE2-B582-3960D432B2B7}" destId="{A75A61D0-5BDA-4BE6-854C-260901375562}" srcOrd="4" destOrd="0" presId="urn:microsoft.com/office/officeart/2005/8/layout/venn1"/>
    <dgm:cxn modelId="{902E64AC-69EF-4ED5-8024-B9FD8F0BABD5}" type="presParOf" srcId="{8C69D34D-452C-4DE2-B582-3960D432B2B7}" destId="{3843613E-DFB1-4B35-BECE-62E6DEACDBF4}" srcOrd="5" destOrd="0" presId="urn:microsoft.com/office/officeart/2005/8/layout/venn1"/>
    <dgm:cxn modelId="{A5872D99-1156-44D0-8BDE-FAEDD616F01A}" type="presParOf" srcId="{8C69D34D-452C-4DE2-B582-3960D432B2B7}" destId="{E55C76DA-5C98-4CD5-8E84-18A5EC8112F3}" srcOrd="6" destOrd="0" presId="urn:microsoft.com/office/officeart/2005/8/layout/venn1"/>
    <dgm:cxn modelId="{DEE2BF89-E50E-40D8-9EB8-89F6C9BF9582}" type="presParOf" srcId="{8C69D34D-452C-4DE2-B582-3960D432B2B7}" destId="{5D28872B-1DC4-43E5-9ED5-1C2C03D3312A}" srcOrd="7" destOrd="0" presId="urn:microsoft.com/office/officeart/2005/8/layout/venn1"/>
    <dgm:cxn modelId="{339204A5-4775-4111-BD40-819DB03F80B2}" type="presParOf" srcId="{8C69D34D-452C-4DE2-B582-3960D432B2B7}" destId="{4C306D1C-838C-4DD7-A10A-C46C8458D801}" srcOrd="8" destOrd="0" presId="urn:microsoft.com/office/officeart/2005/8/layout/venn1"/>
    <dgm:cxn modelId="{3C774F66-98C1-41FC-9DCC-C3D00CDDBE50}" type="presParOf" srcId="{8C69D34D-452C-4DE2-B582-3960D432B2B7}" destId="{7687B550-63DC-4881-BB8D-A0D7A1F4E32A}" srcOrd="9"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959F5-64D3-4811-BECF-058B817BAC0B}">
      <dsp:nvSpPr>
        <dsp:cNvPr id="0" name=""/>
        <dsp:cNvSpPr/>
      </dsp:nvSpPr>
      <dsp:spPr>
        <a:xfrm>
          <a:off x="2394406" y="1240329"/>
          <a:ext cx="1523211" cy="15232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31BB337-913D-4EFF-978F-78F064D646AE}">
      <dsp:nvSpPr>
        <dsp:cNvPr id="0" name=""/>
        <dsp:cNvSpPr/>
      </dsp:nvSpPr>
      <dsp:spPr>
        <a:xfrm>
          <a:off x="2272549" y="0"/>
          <a:ext cx="1766924" cy="102272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Front of House</a:t>
          </a:r>
          <a:endParaRPr lang="en-GB" sz="2000" kern="1200" dirty="0"/>
        </a:p>
      </dsp:txBody>
      <dsp:txXfrm>
        <a:off x="2272549" y="0"/>
        <a:ext cx="1766924" cy="1022727"/>
      </dsp:txXfrm>
    </dsp:sp>
    <dsp:sp modelId="{A6D03777-9E40-4B82-A7DB-F48CED6F6383}">
      <dsp:nvSpPr>
        <dsp:cNvPr id="0" name=""/>
        <dsp:cNvSpPr/>
      </dsp:nvSpPr>
      <dsp:spPr>
        <a:xfrm>
          <a:off x="2973835" y="1661170"/>
          <a:ext cx="1523211" cy="15232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1936DA5-D5A8-4019-A9E7-1623B4981917}">
      <dsp:nvSpPr>
        <dsp:cNvPr id="0" name=""/>
        <dsp:cNvSpPr/>
      </dsp:nvSpPr>
      <dsp:spPr>
        <a:xfrm>
          <a:off x="4618294" y="1349129"/>
          <a:ext cx="1584139" cy="110976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Advisory Team</a:t>
          </a:r>
          <a:endParaRPr lang="en-GB" sz="2000" kern="1200" dirty="0"/>
        </a:p>
      </dsp:txBody>
      <dsp:txXfrm>
        <a:off x="4618294" y="1349129"/>
        <a:ext cx="1584139" cy="1109768"/>
      </dsp:txXfrm>
    </dsp:sp>
    <dsp:sp modelId="{A75A61D0-5BDA-4BE6-854C-260901375562}">
      <dsp:nvSpPr>
        <dsp:cNvPr id="0" name=""/>
        <dsp:cNvSpPr/>
      </dsp:nvSpPr>
      <dsp:spPr>
        <a:xfrm>
          <a:off x="2752665" y="2342698"/>
          <a:ext cx="1523211" cy="15232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843613E-DFB1-4B35-BECE-62E6DEACDBF4}">
      <dsp:nvSpPr>
        <dsp:cNvPr id="0" name=""/>
        <dsp:cNvSpPr/>
      </dsp:nvSpPr>
      <dsp:spPr>
        <a:xfrm>
          <a:off x="4374580" y="3242263"/>
          <a:ext cx="1584139" cy="110976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Support Worker Team</a:t>
          </a:r>
          <a:endParaRPr lang="en-GB" sz="2000" kern="1200" dirty="0"/>
        </a:p>
      </dsp:txBody>
      <dsp:txXfrm>
        <a:off x="4374580" y="3242263"/>
        <a:ext cx="1584139" cy="1109768"/>
      </dsp:txXfrm>
    </dsp:sp>
    <dsp:sp modelId="{E55C76DA-5C98-4CD5-8E84-18A5EC8112F3}">
      <dsp:nvSpPr>
        <dsp:cNvPr id="0" name=""/>
        <dsp:cNvSpPr/>
      </dsp:nvSpPr>
      <dsp:spPr>
        <a:xfrm>
          <a:off x="2036147" y="2342698"/>
          <a:ext cx="1523211" cy="15232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D28872B-1DC4-43E5-9ED5-1C2C03D3312A}">
      <dsp:nvSpPr>
        <dsp:cNvPr id="0" name=""/>
        <dsp:cNvSpPr/>
      </dsp:nvSpPr>
      <dsp:spPr>
        <a:xfrm>
          <a:off x="353303" y="3242263"/>
          <a:ext cx="1584139" cy="110976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[Transcription Centre]</a:t>
          </a:r>
          <a:endParaRPr lang="en-GB" sz="2000" kern="1200" dirty="0"/>
        </a:p>
      </dsp:txBody>
      <dsp:txXfrm>
        <a:off x="353303" y="3242263"/>
        <a:ext cx="1584139" cy="1109768"/>
      </dsp:txXfrm>
    </dsp:sp>
    <dsp:sp modelId="{4C306D1C-838C-4DD7-A10A-C46C8458D801}">
      <dsp:nvSpPr>
        <dsp:cNvPr id="0" name=""/>
        <dsp:cNvSpPr/>
      </dsp:nvSpPr>
      <dsp:spPr>
        <a:xfrm>
          <a:off x="1814976" y="1661170"/>
          <a:ext cx="1523211" cy="15232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687B550-63DC-4881-BB8D-A0D7A1F4E32A}">
      <dsp:nvSpPr>
        <dsp:cNvPr id="0" name=""/>
        <dsp:cNvSpPr/>
      </dsp:nvSpPr>
      <dsp:spPr>
        <a:xfrm>
          <a:off x="109589" y="1349129"/>
          <a:ext cx="1584139" cy="110976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[Assessment Centre]</a:t>
          </a:r>
          <a:endParaRPr lang="en-GB" sz="2000" kern="1200" dirty="0"/>
        </a:p>
      </dsp:txBody>
      <dsp:txXfrm>
        <a:off x="109589" y="1349129"/>
        <a:ext cx="1584139" cy="110976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2F028-130B-4029-B908-C3004A00B3F0}" type="datetimeFigureOut">
              <a:rPr lang="en-GB" smtClean="0"/>
              <a:t>17/07/2019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045313-2086-46F0-B068-4C558EDAD083}" type="slidenum">
              <a:rPr lang="en-GB" smtClean="0"/>
              <a:t>‹#›</a:t>
            </a:fld>
            <a:endParaRPr lang="en-GB"/>
          </a:p>
        </p:txBody>
      </p:sp>
    </p:spTree>
    <p:extLst>
      <p:ext uri="{BB962C8B-B14F-4D97-AF65-F5344CB8AC3E}">
        <p14:creationId xmlns:p14="http://schemas.microsoft.com/office/powerpoint/2010/main" val="361638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Fire Alarm </a:t>
            </a:r>
          </a:p>
          <a:p>
            <a:r>
              <a:rPr lang="en-GB" dirty="0" smtClean="0"/>
              <a:t>Toilets</a:t>
            </a:r>
          </a:p>
          <a:p>
            <a:r>
              <a:rPr lang="en-GB" dirty="0" smtClean="0"/>
              <a:t>Welcome</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a:t>
            </a:fld>
            <a:endParaRPr lang="en-GB"/>
          </a:p>
        </p:txBody>
      </p:sp>
    </p:spTree>
    <p:extLst>
      <p:ext uri="{BB962C8B-B14F-4D97-AF65-F5344CB8AC3E}">
        <p14:creationId xmlns:p14="http://schemas.microsoft.com/office/powerpoint/2010/main" val="1495342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Apart from bank holidays</a:t>
            </a:r>
            <a:r>
              <a:rPr lang="en-GB" baseline="0" dirty="0" smtClean="0"/>
              <a:t> and </a:t>
            </a:r>
            <a:r>
              <a:rPr lang="en-GB" baseline="0" dirty="0" err="1" smtClean="0"/>
              <a:t>uni</a:t>
            </a:r>
            <a:r>
              <a:rPr lang="en-GB" baseline="0" dirty="0" smtClean="0"/>
              <a:t> closure days.</a:t>
            </a:r>
          </a:p>
          <a:p>
            <a:r>
              <a:rPr lang="en-GB" baseline="0" dirty="0" smtClean="0"/>
              <a:t>Handout of </a:t>
            </a:r>
            <a:r>
              <a:rPr lang="en-GB" baseline="0" dirty="0" err="1" smtClean="0"/>
              <a:t>uni</a:t>
            </a:r>
            <a:r>
              <a:rPr lang="en-GB" baseline="0" dirty="0" smtClean="0"/>
              <a:t> term dates</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12</a:t>
            </a:fld>
            <a:endParaRPr lang="en-GB"/>
          </a:p>
        </p:txBody>
      </p:sp>
    </p:spTree>
    <p:extLst>
      <p:ext uri="{BB962C8B-B14F-4D97-AF65-F5344CB8AC3E}">
        <p14:creationId xmlns:p14="http://schemas.microsoft.com/office/powerpoint/2010/main" val="3454388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*massive institution-</a:t>
            </a:r>
            <a:r>
              <a:rPr lang="en-GB" baseline="0" dirty="0" smtClean="0"/>
              <a:t> 30,000 students. No one point of contact</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14</a:t>
            </a:fld>
            <a:endParaRPr lang="en-GB"/>
          </a:p>
        </p:txBody>
      </p:sp>
    </p:spTree>
    <p:extLst>
      <p:ext uri="{BB962C8B-B14F-4D97-AF65-F5344CB8AC3E}">
        <p14:creationId xmlns:p14="http://schemas.microsoft.com/office/powerpoint/2010/main" val="85958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Chaplaincy- non denominational</a:t>
            </a:r>
            <a:r>
              <a:rPr lang="en-GB" baseline="0" dirty="0" smtClean="0"/>
              <a:t>. Quiet space, </a:t>
            </a:r>
            <a:r>
              <a:rPr lang="en-GB" baseline="0" dirty="0" err="1" smtClean="0"/>
              <a:t>opp</a:t>
            </a:r>
            <a:r>
              <a:rPr lang="en-GB" baseline="0" dirty="0" smtClean="0"/>
              <a:t> to chat to someone. </a:t>
            </a:r>
          </a:p>
          <a:p>
            <a:r>
              <a:rPr lang="en-GB" baseline="0" dirty="0" smtClean="0"/>
              <a:t>Student Counselling is separate from us – we don’t share information. Good idea to also register with them. </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15</a:t>
            </a:fld>
            <a:endParaRPr lang="en-GB"/>
          </a:p>
        </p:txBody>
      </p:sp>
    </p:spTree>
    <p:extLst>
      <p:ext uri="{BB962C8B-B14F-4D97-AF65-F5344CB8AC3E}">
        <p14:creationId xmlns:p14="http://schemas.microsoft.com/office/powerpoint/2010/main" val="388411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16</a:t>
            </a:fld>
            <a:endParaRPr lang="en-GB"/>
          </a:p>
        </p:txBody>
      </p:sp>
    </p:spTree>
    <p:extLst>
      <p:ext uri="{BB962C8B-B14F-4D97-AF65-F5344CB8AC3E}">
        <p14:creationId xmlns:p14="http://schemas.microsoft.com/office/powerpoint/2010/main" val="1350990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2</a:t>
            </a:fld>
            <a:endParaRPr lang="en-GB"/>
          </a:p>
        </p:txBody>
      </p:sp>
    </p:spTree>
    <p:extLst>
      <p:ext uri="{BB962C8B-B14F-4D97-AF65-F5344CB8AC3E}">
        <p14:creationId xmlns:p14="http://schemas.microsoft.com/office/powerpoint/2010/main" val="268171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Stay and get involved</a:t>
            </a:r>
            <a:r>
              <a:rPr lang="en-GB" baseline="0" dirty="0" smtClean="0"/>
              <a:t> </a:t>
            </a:r>
            <a:r>
              <a:rPr lang="en-GB" dirty="0" smtClean="0"/>
              <a:t>in whatever you want over the day</a:t>
            </a:r>
          </a:p>
          <a:p>
            <a:endParaRPr lang="en-GB" dirty="0" smtClean="0"/>
          </a:p>
          <a:p>
            <a:endParaRPr lang="en-GB" i="1" dirty="0" smtClean="0"/>
          </a:p>
          <a:p>
            <a:r>
              <a:rPr lang="en-GB" i="1" dirty="0" smtClean="0"/>
              <a:t>Break Times</a:t>
            </a:r>
          </a:p>
          <a:p>
            <a:endParaRPr lang="en-GB" i="1" dirty="0" smtClean="0"/>
          </a:p>
          <a:p>
            <a:r>
              <a:rPr lang="en-GB" i="1" dirty="0" smtClean="0"/>
              <a:t>1 to 1 appointments over in Disability Services. Assistiv</a:t>
            </a:r>
            <a:r>
              <a:rPr lang="en-GB" i="1" baseline="0" dirty="0" smtClean="0"/>
              <a:t>e tech advisor giving workshops. Opportunity to tour Disability Services. </a:t>
            </a:r>
            <a:endParaRPr lang="en-GB" i="1" dirty="0" smtClean="0"/>
          </a:p>
          <a:p>
            <a:endParaRPr lang="en-GB" i="1" dirty="0" smtClean="0"/>
          </a:p>
          <a:p>
            <a:r>
              <a:rPr lang="en-GB" i="1" dirty="0" smtClean="0"/>
              <a:t>Lunch – heading over to LUU</a:t>
            </a:r>
            <a:r>
              <a:rPr lang="en-GB" i="1" baseline="0" dirty="0" smtClean="0"/>
              <a:t>. Walk over from Disability Services and at the end of the lunch, will meet in the main entrance to LUU (will be shown when walk across). Welcome to join us and we’ll find a table…</a:t>
            </a:r>
            <a:endParaRPr lang="en-GB" i="1" dirty="0" smtClean="0"/>
          </a:p>
          <a:p>
            <a:endParaRPr lang="en-GB" i="1" dirty="0" smtClean="0"/>
          </a:p>
          <a:p>
            <a:r>
              <a:rPr lang="en-GB" i="1" dirty="0" smtClean="0"/>
              <a:t>Into to facilities</a:t>
            </a:r>
            <a:r>
              <a:rPr lang="en-GB" i="1" baseline="0" dirty="0" smtClean="0"/>
              <a:t> on campus- walk around campus showing the key features + facilities</a:t>
            </a:r>
          </a:p>
          <a:p>
            <a:endParaRPr lang="en-GB" i="1" baseline="0" dirty="0" smtClean="0"/>
          </a:p>
          <a:p>
            <a:r>
              <a:rPr lang="en-GB" i="1" baseline="0" dirty="0" smtClean="0"/>
              <a:t>Information fair- services + teams across the </a:t>
            </a:r>
            <a:r>
              <a:rPr lang="en-GB" i="1" baseline="0" dirty="0" err="1" smtClean="0"/>
              <a:t>uni</a:t>
            </a:r>
            <a:r>
              <a:rPr lang="en-GB" i="1" baseline="0" dirty="0" smtClean="0"/>
              <a:t> will be joining us. They’ll be giving a brief intro to the service and will then be available for questions. </a:t>
            </a:r>
          </a:p>
          <a:p>
            <a:endParaRPr lang="en-GB" i="1" baseline="0" dirty="0" smtClean="0"/>
          </a:p>
        </p:txBody>
      </p:sp>
      <p:sp>
        <p:nvSpPr>
          <p:cNvPr id="4" name="Slide Number Placeholder 3"/>
          <p:cNvSpPr>
            <a:spLocks noGrp="1"/>
          </p:cNvSpPr>
          <p:nvPr>
            <p:ph type="sldNum" sz="quarter" idx="10"/>
          </p:nvPr>
        </p:nvSpPr>
        <p:spPr/>
        <p:txBody>
          <a:bodyPr/>
          <a:lstStyle/>
          <a:p>
            <a:fld id="{F7045313-2086-46F0-B068-4C558EDAD083}" type="slidenum">
              <a:rPr lang="en-GB" smtClean="0"/>
              <a:t>3</a:t>
            </a:fld>
            <a:endParaRPr lang="en-GB"/>
          </a:p>
        </p:txBody>
      </p:sp>
    </p:spTree>
    <p:extLst>
      <p:ext uri="{BB962C8B-B14F-4D97-AF65-F5344CB8AC3E}">
        <p14:creationId xmlns:p14="http://schemas.microsoft.com/office/powerpoint/2010/main" val="1230480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4</a:t>
            </a:fld>
            <a:endParaRPr lang="en-GB"/>
          </a:p>
        </p:txBody>
      </p:sp>
    </p:spTree>
    <p:extLst>
      <p:ext uri="{BB962C8B-B14F-4D97-AF65-F5344CB8AC3E}">
        <p14:creationId xmlns:p14="http://schemas.microsoft.com/office/powerpoint/2010/main" val="2787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5</a:t>
            </a:fld>
            <a:endParaRPr lang="en-GB"/>
          </a:p>
        </p:txBody>
      </p:sp>
    </p:spTree>
    <p:extLst>
      <p:ext uri="{BB962C8B-B14F-4D97-AF65-F5344CB8AC3E}">
        <p14:creationId xmlns:p14="http://schemas.microsoft.com/office/powerpoint/2010/main" val="1200242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Sign up form=</a:t>
            </a:r>
            <a:r>
              <a:rPr lang="en-GB" baseline="0" dirty="0" smtClean="0"/>
              <a:t> essential. What do you want to tell us about your disability? How do you want us to use your information? GDPR. </a:t>
            </a:r>
          </a:p>
          <a:p>
            <a:endParaRPr lang="en-GB" baseline="0" dirty="0" smtClean="0"/>
          </a:p>
          <a:p>
            <a:r>
              <a:rPr lang="en-GB" baseline="0" dirty="0" smtClean="0"/>
              <a:t>Evidence= there are requirements for evidence. </a:t>
            </a:r>
          </a:p>
          <a:p>
            <a:endParaRPr lang="en-GB" baseline="0" dirty="0" smtClean="0"/>
          </a:p>
          <a:p>
            <a:r>
              <a:rPr lang="en-GB" baseline="0" dirty="0" smtClean="0"/>
              <a:t>Medical evidence must give a diagnosis, or working diagnosis, and confirm a condition is ‘substantial’ and ‘long-term’</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Full diagnostic assessments conducted by Ed Psych/ Specialist Teachers. Not screenings, form 8s or letters from school confirming exam arrangements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Support Summary Sheet</a:t>
            </a:r>
            <a:r>
              <a:rPr lang="en-GB" baseline="0" dirty="0" smtClean="0"/>
              <a:t> created by DAT</a:t>
            </a:r>
            <a:endParaRPr lang="en-GB" dirty="0" smtClean="0"/>
          </a:p>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6</a:t>
            </a:fld>
            <a:endParaRPr lang="en-GB"/>
          </a:p>
        </p:txBody>
      </p:sp>
    </p:spTree>
    <p:extLst>
      <p:ext uri="{BB962C8B-B14F-4D97-AF65-F5344CB8AC3E}">
        <p14:creationId xmlns:p14="http://schemas.microsoft.com/office/powerpoint/2010/main" val="2676176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 support can be identified in your one to one sessions. </a:t>
            </a:r>
          </a:p>
          <a:p>
            <a:r>
              <a:rPr lang="en-GB" dirty="0" smtClean="0"/>
              <a:t>Tailored to</a:t>
            </a:r>
            <a:r>
              <a:rPr lang="en-GB" baseline="0" dirty="0" smtClean="0"/>
              <a:t> your needs</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7</a:t>
            </a:fld>
            <a:endParaRPr lang="en-GB"/>
          </a:p>
        </p:txBody>
      </p:sp>
    </p:spTree>
    <p:extLst>
      <p:ext uri="{BB962C8B-B14F-4D97-AF65-F5344CB8AC3E}">
        <p14:creationId xmlns:p14="http://schemas.microsoft.com/office/powerpoint/2010/main" val="1830977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 support can be identified in your one to one sessions.</a:t>
            </a:r>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8</a:t>
            </a:fld>
            <a:endParaRPr lang="en-GB"/>
          </a:p>
        </p:txBody>
      </p:sp>
    </p:spTree>
    <p:extLst>
      <p:ext uri="{BB962C8B-B14F-4D97-AF65-F5344CB8AC3E}">
        <p14:creationId xmlns:p14="http://schemas.microsoft.com/office/powerpoint/2010/main" val="1193634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045313-2086-46F0-B068-4C558EDAD083}" type="slidenum">
              <a:rPr lang="en-GB" smtClean="0"/>
              <a:t>9</a:t>
            </a:fld>
            <a:endParaRPr lang="en-GB"/>
          </a:p>
        </p:txBody>
      </p:sp>
    </p:spTree>
    <p:extLst>
      <p:ext uri="{BB962C8B-B14F-4D97-AF65-F5344CB8AC3E}">
        <p14:creationId xmlns:p14="http://schemas.microsoft.com/office/powerpoint/2010/main" val="42648055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algn="ctr" fontAlgn="base">
              <a:spcBef>
                <a:spcPct val="0"/>
              </a:spcBef>
              <a:spcAft>
                <a:spcPct val="0"/>
              </a:spcAft>
              <a:defRPr/>
            </a:pPr>
            <a:endParaRPr lang="en-US" altLang="en-US" sz="2400" dirty="0">
              <a:solidFill>
                <a:srgbClr val="8D010F"/>
              </a:solidFill>
              <a:latin typeface="Times" panose="02020603050405020304" pitchFamily="18" charset="0"/>
              <a:ea typeface="MS PGothic" panose="020B0600070205080204" pitchFamily="34" charset="-128"/>
            </a:endParaRPr>
          </a:p>
        </p:txBody>
      </p:sp>
      <p:pic>
        <p:nvPicPr>
          <p:cNvPr id="5" name="Picture 11" descr="LeedsUni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000">
              <a:solidFill>
                <a:srgbClr val="000005"/>
              </a:solidFill>
              <a:ea typeface="MS PGothic" panose="020B0600070205080204" pitchFamily="34" charset="-128"/>
            </a:endParaRPr>
          </a:p>
        </p:txBody>
      </p:sp>
      <p:sp>
        <p:nvSpPr>
          <p:cNvPr id="7" name="Text Box 10"/>
          <p:cNvSpPr txBox="1">
            <a:spLocks noChangeArrowheads="1"/>
          </p:cNvSpPr>
          <p:nvPr/>
        </p:nvSpPr>
        <p:spPr bwMode="ltGray">
          <a:xfrm>
            <a:off x="355600" y="420688"/>
            <a:ext cx="4876800" cy="7381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36000"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fontAlgn="base">
              <a:spcBef>
                <a:spcPct val="0"/>
              </a:spcBef>
              <a:spcAft>
                <a:spcPct val="0"/>
              </a:spcAft>
              <a:defRPr/>
            </a:pPr>
            <a:r>
              <a:rPr lang="en-GB" altLang="en-US" sz="2800" dirty="0">
                <a:solidFill>
                  <a:srgbClr val="FFFFFF"/>
                </a:solidFill>
                <a:ea typeface="MS PGothic" panose="020B0600070205080204" pitchFamily="34" charset="-128"/>
              </a:rPr>
              <a:t>Student Support </a:t>
            </a:r>
          </a:p>
          <a:p>
            <a:pPr fontAlgn="base">
              <a:spcBef>
                <a:spcPct val="0"/>
              </a:spcBef>
              <a:spcAft>
                <a:spcPct val="0"/>
              </a:spcAft>
              <a:defRPr/>
            </a:pPr>
            <a:r>
              <a:rPr lang="en-GB" altLang="en-US" sz="2800" dirty="0">
                <a:solidFill>
                  <a:srgbClr val="FFFFFF"/>
                </a:solidFill>
                <a:ea typeface="MS PGothic" panose="020B0600070205080204" pitchFamily="34" charset="-128"/>
              </a:rPr>
              <a:t>(Disability Services)</a:t>
            </a:r>
            <a:endParaRPr lang="en-GB" altLang="en-US" sz="1400" dirty="0">
              <a:solidFill>
                <a:srgbClr val="FFFFFF"/>
              </a:solidFill>
              <a:ea typeface="MS PGothic" panose="020B0600070205080204" pitchFamily="34" charset="-128"/>
            </a:endParaRPr>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pPr lvl="0"/>
            <a:r>
              <a:rPr lang="en-GB" altLang="en-US" noProof="0"/>
              <a:t>Click to edit Master title style</a:t>
            </a:r>
          </a:p>
        </p:txBody>
      </p:sp>
      <p:sp>
        <p:nvSpPr>
          <p:cNvPr id="43012" name="Rectangle 4"/>
          <p:cNvSpPr>
            <a:spLocks noGrp="1" noChangeArrowheads="1"/>
          </p:cNvSpPr>
          <p:nvPr>
            <p:ph type="subTitle" idx="1"/>
          </p:nvPr>
        </p:nvSpPr>
        <p:spPr bwMode="ltGray">
          <a:xfrm>
            <a:off x="352425" y="3990975"/>
            <a:ext cx="5394325" cy="519113"/>
          </a:xfrm>
          <a:extLst/>
        </p:spPr>
        <p:txBody>
          <a:bodyPr/>
          <a:lstStyle>
            <a:lvl1pPr>
              <a:defRPr sz="2000">
                <a:solidFill>
                  <a:schemeClr val="bg1"/>
                </a:solidFill>
              </a:defRPr>
            </a:lvl1pPr>
          </a:lstStyle>
          <a:p>
            <a:pPr lvl="0"/>
            <a:r>
              <a:rPr lang="en-GB" altLang="en-US" noProof="0"/>
              <a:t>Click to edit Master subtitle style</a:t>
            </a:r>
          </a:p>
        </p:txBody>
      </p:sp>
      <p:sp>
        <p:nvSpPr>
          <p:cNvPr id="8" name="Rectangle 5"/>
          <p:cNvSpPr>
            <a:spLocks noGrp="1" noChangeArrowheads="1"/>
          </p:cNvSpPr>
          <p:nvPr>
            <p:ph type="dt" sz="half" idx="10"/>
          </p:nvPr>
        </p:nvSpPr>
        <p:spPr>
          <a:xfrm>
            <a:off x="457200" y="6927850"/>
            <a:ext cx="2133600" cy="476250"/>
          </a:xfrm>
        </p:spPr>
        <p:txBody>
          <a:bodyPr/>
          <a:lstStyle>
            <a:lvl1pPr>
              <a:defRPr dirty="0"/>
            </a:lvl1pPr>
          </a:lstStyle>
          <a:p>
            <a:pPr>
              <a:defRPr/>
            </a:pPr>
            <a:endParaRPr lang="en-GB" altLang="en-US">
              <a:solidFill>
                <a:srgbClr val="000005"/>
              </a:solidFill>
            </a:endParaRPr>
          </a:p>
        </p:txBody>
      </p:sp>
      <p:sp>
        <p:nvSpPr>
          <p:cNvPr id="9" name="Rectangle 6"/>
          <p:cNvSpPr>
            <a:spLocks noGrp="1" noChangeArrowheads="1"/>
          </p:cNvSpPr>
          <p:nvPr>
            <p:ph type="ftr" sz="quarter" idx="11"/>
          </p:nvPr>
        </p:nvSpPr>
        <p:spPr>
          <a:xfrm>
            <a:off x="3124200" y="6927850"/>
            <a:ext cx="2895600" cy="476250"/>
          </a:xfrm>
        </p:spPr>
        <p:txBody>
          <a:bodyPr/>
          <a:lstStyle>
            <a:lvl1pPr>
              <a:defRPr dirty="0"/>
            </a:lvl1pPr>
          </a:lstStyle>
          <a:p>
            <a:pPr>
              <a:defRPr/>
            </a:pPr>
            <a:endParaRPr lang="en-GB" altLang="en-US">
              <a:solidFill>
                <a:srgbClr val="000005"/>
              </a:solidFill>
            </a:endParaRPr>
          </a:p>
        </p:txBody>
      </p:sp>
      <p:sp>
        <p:nvSpPr>
          <p:cNvPr id="10"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5383A54E-E065-4FF2-BF9B-60408010E49D}"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74405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0AABF31C-9A5C-477C-BCBC-1C0E5B394A30}"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67442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F3911A64-448B-4A67-BEFA-66C24BFC3512}"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810784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8" name="Rectangle 7"/>
          <p:cNvSpPr>
            <a:spLocks noGrp="1" noChangeArrowheads="1"/>
          </p:cNvSpPr>
          <p:nvPr>
            <p:ph type="sldNum" sz="quarter" idx="12"/>
          </p:nvPr>
        </p:nvSpPr>
        <p:spPr>
          <a:ln/>
        </p:spPr>
        <p:txBody>
          <a:bodyPr/>
          <a:lstStyle>
            <a:lvl1pPr>
              <a:defRPr/>
            </a:lvl1pPr>
          </a:lstStyle>
          <a:p>
            <a:pPr>
              <a:defRPr/>
            </a:pPr>
            <a:fld id="{2ED1B61B-ED93-4F1A-BEA6-5380B7E804E6}"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63510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8E56548C-59D5-437A-AFD4-E3CF74F1161C}"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27473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E33F344-E65D-424B-95DE-FFB08188F563}"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96443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1E2D7683-D085-4864-ABAB-3DAAEFC03C55}"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72159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A2ADD8AB-BABD-45BC-BBD3-08262F75144C}"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03120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61CCDAC9-9A28-4FED-8B33-367F64B65952}"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04526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9FA0799B-DD8A-48C1-9739-8AAC4393232F}"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305127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19882BEF-8A44-42BC-974A-340ED29C80A4}"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135133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solidFill>
                <a:srgbClr val="000005"/>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solidFill>
                <a:srgbClr val="000005"/>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04186F22-566C-45B4-BA6B-B6540836D4CD}" type="slidenum">
              <a:rPr lang="en-GB" altLang="en-US">
                <a:solidFill>
                  <a:srgbClr val="000005"/>
                </a:solidFill>
              </a:rPr>
              <a:pPr>
                <a:defRPr/>
              </a:pPr>
              <a:t>‹#›</a:t>
            </a:fld>
            <a:endParaRPr lang="en-GB" altLang="en-US" dirty="0">
              <a:solidFill>
                <a:srgbClr val="000005"/>
              </a:solidFill>
            </a:endParaRPr>
          </a:p>
        </p:txBody>
      </p:sp>
    </p:spTree>
    <p:extLst>
      <p:ext uri="{BB962C8B-B14F-4D97-AF65-F5344CB8AC3E}">
        <p14:creationId xmlns:p14="http://schemas.microsoft.com/office/powerpoint/2010/main" val="248612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ltGray">
          <a:xfrm>
            <a:off x="76200" y="76200"/>
            <a:ext cx="8991600" cy="12588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algn="ctr" fontAlgn="base">
              <a:spcBef>
                <a:spcPct val="0"/>
              </a:spcBef>
              <a:spcAft>
                <a:spcPct val="0"/>
              </a:spcAft>
              <a:defRPr/>
            </a:pPr>
            <a:endParaRPr lang="en-US" altLang="en-US" sz="2400" dirty="0">
              <a:solidFill>
                <a:srgbClr val="8D010F"/>
              </a:solidFill>
              <a:latin typeface="Times" panose="02020603050405020304" pitchFamily="18" charset="0"/>
              <a:ea typeface="MS PGothic" panose="020B0600070205080204" pitchFamily="34" charset="-128"/>
            </a:endParaRPr>
          </a:p>
        </p:txBody>
      </p:sp>
      <p:pic>
        <p:nvPicPr>
          <p:cNvPr id="1027" name="Picture 11" descr="LeedsUniWhit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4"/>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a:t>Click to edit Master title style</a:t>
            </a:r>
          </a:p>
        </p:txBody>
      </p:sp>
      <p:sp>
        <p:nvSpPr>
          <p:cNvPr id="41989" name="Rectangle 5"/>
          <p:cNvSpPr>
            <a:spLocks noGrp="1" noChangeArrowheads="1"/>
          </p:cNvSpPr>
          <p:nvPr>
            <p:ph type="dt" sz="half" idx="2"/>
          </p:nvPr>
        </p:nvSpPr>
        <p:spPr bwMode="auto">
          <a:xfrm>
            <a:off x="6858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400" dirty="0">
                <a:latin typeface="Times" pitchFamily="18" charset="0"/>
                <a:ea typeface="+mn-ea"/>
                <a:cs typeface="+mn-cs"/>
              </a:defRPr>
            </a:lvl1pPr>
          </a:lstStyle>
          <a:p>
            <a:pPr fontAlgn="base">
              <a:spcAft>
                <a:spcPct val="0"/>
              </a:spcAft>
              <a:defRPr/>
            </a:pPr>
            <a:endParaRPr lang="en-GB" altLang="en-US">
              <a:solidFill>
                <a:srgbClr val="000005"/>
              </a:solidFill>
            </a:endParaRPr>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spcBef>
                <a:spcPct val="0"/>
              </a:spcBef>
              <a:defRPr sz="1400" dirty="0">
                <a:latin typeface="Times" pitchFamily="18" charset="0"/>
                <a:ea typeface="+mn-ea"/>
                <a:cs typeface="+mn-cs"/>
              </a:defRPr>
            </a:lvl1pPr>
          </a:lstStyle>
          <a:p>
            <a:pPr fontAlgn="base">
              <a:spcAft>
                <a:spcPct val="0"/>
              </a:spcAft>
              <a:defRPr/>
            </a:pPr>
            <a:endParaRPr lang="en-GB" altLang="en-US">
              <a:solidFill>
                <a:srgbClr val="000005"/>
              </a:solidFill>
            </a:endParaRPr>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defRPr>
            </a:lvl1pPr>
          </a:lstStyle>
          <a:p>
            <a:pPr eaLnBrk="0" fontAlgn="base" hangingPunct="0">
              <a:spcBef>
                <a:spcPct val="0"/>
              </a:spcBef>
              <a:spcAft>
                <a:spcPct val="0"/>
              </a:spcAft>
              <a:defRPr/>
            </a:pPr>
            <a:fld id="{C0D69CAE-D358-42C0-A525-C9A9D31A613B}" type="slidenum">
              <a:rPr lang="en-GB" altLang="en-US">
                <a:solidFill>
                  <a:srgbClr val="000005"/>
                </a:solidFill>
                <a:ea typeface="MS PGothic" panose="020B0600070205080204" pitchFamily="34" charset="-128"/>
              </a:rPr>
              <a:pPr eaLnBrk="0" fontAlgn="base" hangingPunct="0">
                <a:spcBef>
                  <a:spcPct val="0"/>
                </a:spcBef>
                <a:spcAft>
                  <a:spcPct val="0"/>
                </a:spcAft>
                <a:defRPr/>
              </a:pPr>
              <a:t>‹#›</a:t>
            </a:fld>
            <a:endParaRPr lang="en-GB" altLang="en-US" dirty="0">
              <a:solidFill>
                <a:srgbClr val="000005"/>
              </a:solidFill>
              <a:ea typeface="MS PGothic" panose="020B0600070205080204" pitchFamily="34" charset="-128"/>
            </a:endParaRPr>
          </a:p>
        </p:txBody>
      </p:sp>
      <p:sp>
        <p:nvSpPr>
          <p:cNvPr id="1033" name="Line 10"/>
          <p:cNvSpPr>
            <a:spLocks noChangeShapeType="1"/>
          </p:cNvSpPr>
          <p:nvPr/>
        </p:nvSpPr>
        <p:spPr bwMode="white">
          <a:xfrm>
            <a:off x="201613" y="1600200"/>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000">
              <a:solidFill>
                <a:srgbClr val="000005"/>
              </a:solidFill>
              <a:ea typeface="MS PGothic" panose="020B0600070205080204" pitchFamily="34" charset="-128"/>
            </a:endParaRPr>
          </a:p>
        </p:txBody>
      </p:sp>
    </p:spTree>
    <p:extLst>
      <p:ext uri="{BB962C8B-B14F-4D97-AF65-F5344CB8AC3E}">
        <p14:creationId xmlns:p14="http://schemas.microsoft.com/office/powerpoint/2010/main" val="385116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2800">
          <a:solidFill>
            <a:schemeClr val="tx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2800">
          <a:solidFill>
            <a:schemeClr val="tx2"/>
          </a:solidFill>
          <a:latin typeface="Arial" charset="0"/>
          <a:ea typeface="MS PGothic" panose="020B0600070205080204" pitchFamily="34" charset="-128"/>
          <a:cs typeface="MS PGothic"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0"/>
        </a:spcBef>
        <a:spcAft>
          <a:spcPct val="40000"/>
        </a:spcAft>
        <a:defRPr sz="2400">
          <a:solidFill>
            <a:schemeClr val="tx1"/>
          </a:solidFill>
          <a:latin typeface="+mn-lt"/>
          <a:ea typeface="MS PGothic" panose="020B0600070205080204" pitchFamily="34" charset="-128"/>
          <a:cs typeface="MS PGothic" charset="0"/>
        </a:defRPr>
      </a:lvl1pPr>
      <a:lvl2pPr marL="271463" indent="-269875"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2pPr>
      <a:lvl3pPr marL="542925" indent="-269875"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3pPr>
      <a:lvl4pPr marL="809625" indent="-265113"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4pPr>
      <a:lvl5pPr marL="1081088" indent="-269875" algn="l" rtl="0" eaLnBrk="0" fontAlgn="base" hangingPunct="0">
        <a:spcBef>
          <a:spcPct val="0"/>
        </a:spcBef>
        <a:spcAft>
          <a:spcPct val="40000"/>
        </a:spcAft>
        <a:buChar char="•"/>
        <a:defRPr sz="2000">
          <a:solidFill>
            <a:schemeClr val="tx1"/>
          </a:solidFill>
          <a:latin typeface="+mn-lt"/>
          <a:ea typeface="MS PGothic" panose="020B0600070205080204" pitchFamily="34" charset="-128"/>
          <a:cs typeface="MS PGothic" charset="0"/>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068960"/>
            <a:ext cx="7772400" cy="553998"/>
          </a:xfrm>
        </p:spPr>
        <p:txBody>
          <a:bodyPr/>
          <a:lstStyle/>
          <a:p>
            <a:r>
              <a:rPr lang="en-GB" dirty="0"/>
              <a:t>Disability </a:t>
            </a:r>
            <a:r>
              <a:rPr lang="en-GB" dirty="0" smtClean="0"/>
              <a:t>Services’ Information </a:t>
            </a:r>
            <a:r>
              <a:rPr lang="en-GB" dirty="0"/>
              <a:t>Day </a:t>
            </a:r>
          </a:p>
        </p:txBody>
      </p:sp>
    </p:spTree>
    <p:extLst>
      <p:ext uri="{BB962C8B-B14F-4D97-AF65-F5344CB8AC3E}">
        <p14:creationId xmlns:p14="http://schemas.microsoft.com/office/powerpoint/2010/main" val="3438390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Reasonable Adjustments</a:t>
            </a:r>
          </a:p>
        </p:txBody>
      </p:sp>
      <p:sp>
        <p:nvSpPr>
          <p:cNvPr id="3" name="Content Placeholder 2"/>
          <p:cNvSpPr>
            <a:spLocks noGrp="1"/>
          </p:cNvSpPr>
          <p:nvPr>
            <p:ph idx="1"/>
          </p:nvPr>
        </p:nvSpPr>
        <p:spPr>
          <a:xfrm>
            <a:off x="355600" y="1484784"/>
            <a:ext cx="8429625" cy="4349750"/>
          </a:xfrm>
        </p:spPr>
        <p:txBody>
          <a:bodyPr/>
          <a:lstStyle/>
          <a:p>
            <a:r>
              <a:rPr lang="en-GB" sz="2800" dirty="0" smtClean="0"/>
              <a:t>The recommendations we make to school are called ‘reasonable adjustments’</a:t>
            </a:r>
          </a:p>
          <a:p>
            <a:pPr marL="0" indent="0"/>
            <a:r>
              <a:rPr lang="en-GB" sz="2400" dirty="0" smtClean="0"/>
              <a:t>These can include changes to the:</a:t>
            </a:r>
          </a:p>
          <a:p>
            <a:pPr lvl="3">
              <a:buFont typeface="Arial" panose="020B0604020202020204" pitchFamily="34" charset="0"/>
              <a:buChar char="•"/>
            </a:pPr>
            <a:r>
              <a:rPr lang="en-GB" sz="2400" dirty="0" smtClean="0"/>
              <a:t>physical environment; </a:t>
            </a:r>
          </a:p>
          <a:p>
            <a:pPr lvl="3">
              <a:buFont typeface="Arial" panose="020B0604020202020204" pitchFamily="34" charset="0"/>
              <a:buChar char="•"/>
            </a:pPr>
            <a:r>
              <a:rPr lang="en-GB" sz="2400" dirty="0" smtClean="0"/>
              <a:t>ways </a:t>
            </a:r>
            <a:r>
              <a:rPr lang="en-GB" sz="2400" dirty="0"/>
              <a:t>things are </a:t>
            </a:r>
            <a:r>
              <a:rPr lang="en-GB" sz="2400" dirty="0" smtClean="0"/>
              <a:t>done;  </a:t>
            </a:r>
          </a:p>
          <a:p>
            <a:pPr lvl="3">
              <a:buFont typeface="Arial" panose="020B0604020202020204" pitchFamily="34" charset="0"/>
              <a:buChar char="•"/>
            </a:pPr>
            <a:r>
              <a:rPr lang="en-GB" sz="2400" dirty="0" smtClean="0"/>
              <a:t>provision </a:t>
            </a:r>
            <a:r>
              <a:rPr lang="en-GB" sz="2400" dirty="0"/>
              <a:t>of additional aids or services </a:t>
            </a:r>
            <a:r>
              <a:rPr lang="en-GB" sz="2400" dirty="0" smtClean="0"/>
              <a:t>designed to remove barriers </a:t>
            </a:r>
            <a:r>
              <a:rPr lang="en-GB" sz="2400" dirty="0"/>
              <a:t>you </a:t>
            </a:r>
            <a:r>
              <a:rPr lang="en-GB" sz="2400" dirty="0" smtClean="0"/>
              <a:t>may experience </a:t>
            </a:r>
            <a:r>
              <a:rPr lang="en-GB" sz="2400" dirty="0"/>
              <a:t>as a direct result of </a:t>
            </a:r>
            <a:r>
              <a:rPr lang="en-GB" sz="2400" dirty="0" smtClean="0"/>
              <a:t>disability</a:t>
            </a:r>
            <a:r>
              <a:rPr lang="en-GB" sz="2400" dirty="0"/>
              <a:t>. </a:t>
            </a:r>
          </a:p>
          <a:p>
            <a:pPr marL="0" indent="0"/>
            <a:r>
              <a:rPr lang="en-GB" dirty="0" smtClean="0"/>
              <a:t>These cannot </a:t>
            </a:r>
            <a:r>
              <a:rPr lang="en-GB" dirty="0"/>
              <a:t>exempt a student from meeting the core criteria of a course, or facilitate an unfair advantage. </a:t>
            </a:r>
          </a:p>
          <a:p>
            <a:pPr marL="0" indent="0" algn="ctr"/>
            <a:r>
              <a:rPr lang="en-GB" dirty="0">
                <a:solidFill>
                  <a:schemeClr val="accent1">
                    <a:lumMod val="90000"/>
                    <a:lumOff val="10000"/>
                  </a:schemeClr>
                </a:solidFill>
              </a:rPr>
              <a:t>Reasonable Adjustments must also be…</a:t>
            </a:r>
            <a:r>
              <a:rPr lang="en-GB" b="1" dirty="0">
                <a:solidFill>
                  <a:schemeClr val="accent1">
                    <a:lumMod val="90000"/>
                    <a:lumOff val="10000"/>
                  </a:schemeClr>
                </a:solidFill>
              </a:rPr>
              <a:t>Reasonable</a:t>
            </a:r>
            <a:r>
              <a:rPr lang="en-GB" dirty="0">
                <a:solidFill>
                  <a:schemeClr val="accent1">
                    <a:lumMod val="90000"/>
                    <a:lumOff val="10000"/>
                  </a:schemeClr>
                </a:solidFill>
              </a:rPr>
              <a:t>. </a:t>
            </a:r>
          </a:p>
        </p:txBody>
      </p:sp>
    </p:spTree>
    <p:extLst>
      <p:ext uri="{BB962C8B-B14F-4D97-AF65-F5344CB8AC3E}">
        <p14:creationId xmlns:p14="http://schemas.microsoft.com/office/powerpoint/2010/main" val="544555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440536" cy="738188"/>
          </a:xfrm>
        </p:spPr>
        <p:txBody>
          <a:bodyPr/>
          <a:lstStyle/>
          <a:p>
            <a:r>
              <a:rPr lang="en-GB" dirty="0" smtClean="0"/>
              <a:t>Our Relationship with your </a:t>
            </a:r>
            <a:r>
              <a:rPr lang="en-GB" dirty="0"/>
              <a:t>D</a:t>
            </a:r>
            <a:r>
              <a:rPr lang="en-GB" dirty="0" smtClean="0"/>
              <a:t>epartment</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Every department </a:t>
            </a:r>
            <a:r>
              <a:rPr lang="en-GB" dirty="0"/>
              <a:t>is different</a:t>
            </a:r>
          </a:p>
          <a:p>
            <a:pPr>
              <a:buFont typeface="Arial" panose="020B0604020202020204" pitchFamily="34" charset="0"/>
              <a:buChar char="•"/>
            </a:pPr>
            <a:r>
              <a:rPr lang="en-GB" dirty="0" smtClean="0"/>
              <a:t>Our Advisory Team has Disability Co-ordinators who are linked to specific departments;</a:t>
            </a:r>
          </a:p>
          <a:p>
            <a:pPr>
              <a:buFont typeface="Arial" panose="020B0604020202020204" pitchFamily="34" charset="0"/>
              <a:buChar char="•"/>
            </a:pPr>
            <a:r>
              <a:rPr lang="en-GB" dirty="0" smtClean="0"/>
              <a:t>Each department also has </a:t>
            </a:r>
            <a:r>
              <a:rPr lang="en-GB" dirty="0"/>
              <a:t>a Disability </a:t>
            </a:r>
            <a:r>
              <a:rPr lang="en-GB" dirty="0" smtClean="0"/>
              <a:t>Contact, a school based member of staff who we liaise with; </a:t>
            </a:r>
          </a:p>
          <a:p>
            <a:pPr>
              <a:buFont typeface="Arial" panose="020B0604020202020204" pitchFamily="34" charset="0"/>
              <a:buChar char="•"/>
            </a:pPr>
            <a:r>
              <a:rPr lang="en-GB" dirty="0" smtClean="0"/>
              <a:t>Throughout </a:t>
            </a:r>
            <a:r>
              <a:rPr lang="en-GB" dirty="0"/>
              <a:t>the year </a:t>
            </a:r>
            <a:r>
              <a:rPr lang="en-GB" dirty="0" smtClean="0"/>
              <a:t>we will work with you and your Disability </a:t>
            </a:r>
            <a:r>
              <a:rPr lang="en-GB" dirty="0"/>
              <a:t>Contact, </a:t>
            </a:r>
            <a:r>
              <a:rPr lang="en-GB" dirty="0" smtClean="0"/>
              <a:t>to </a:t>
            </a:r>
            <a:r>
              <a:rPr lang="en-GB" dirty="0"/>
              <a:t>address </a:t>
            </a:r>
            <a:r>
              <a:rPr lang="en-GB" dirty="0" smtClean="0"/>
              <a:t>any specific arrangements or </a:t>
            </a:r>
            <a:r>
              <a:rPr lang="en-GB" dirty="0"/>
              <a:t>issues with your </a:t>
            </a:r>
            <a:r>
              <a:rPr lang="en-GB" dirty="0" smtClean="0"/>
              <a:t>support. </a:t>
            </a:r>
            <a:endParaRPr lang="en-GB" dirty="0"/>
          </a:p>
        </p:txBody>
      </p:sp>
    </p:spTree>
    <p:extLst>
      <p:ext uri="{BB962C8B-B14F-4D97-AF65-F5344CB8AC3E}">
        <p14:creationId xmlns:p14="http://schemas.microsoft.com/office/powerpoint/2010/main" val="673584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440536" cy="738188"/>
          </a:xfrm>
        </p:spPr>
        <p:txBody>
          <a:bodyPr/>
          <a:lstStyle/>
          <a:p>
            <a:r>
              <a:rPr lang="en-GB" dirty="0" smtClean="0"/>
              <a:t>Ongoing Support</a:t>
            </a:r>
            <a:endParaRPr lang="en-GB" dirty="0"/>
          </a:p>
        </p:txBody>
      </p:sp>
      <p:sp>
        <p:nvSpPr>
          <p:cNvPr id="3" name="Content Placeholder 2"/>
          <p:cNvSpPr>
            <a:spLocks noGrp="1"/>
          </p:cNvSpPr>
          <p:nvPr>
            <p:ph idx="1"/>
          </p:nvPr>
        </p:nvSpPr>
        <p:spPr>
          <a:xfrm>
            <a:off x="355600" y="1665288"/>
            <a:ext cx="8608888" cy="4349750"/>
          </a:xfrm>
        </p:spPr>
        <p:txBody>
          <a:bodyPr/>
          <a:lstStyle/>
          <a:p>
            <a:pPr>
              <a:buFont typeface="Arial" panose="020B0604020202020204" pitchFamily="34" charset="0"/>
              <a:buChar char="•"/>
            </a:pPr>
            <a:r>
              <a:rPr lang="en-GB" dirty="0" smtClean="0"/>
              <a:t>Our service operates all year round (Monday to Friday)</a:t>
            </a:r>
          </a:p>
          <a:p>
            <a:pPr>
              <a:buFont typeface="Arial" panose="020B0604020202020204" pitchFamily="34" charset="0"/>
              <a:buChar char="•"/>
            </a:pPr>
            <a:r>
              <a:rPr lang="en-GB" dirty="0" smtClean="0"/>
              <a:t>Reception </a:t>
            </a:r>
            <a:r>
              <a:rPr lang="en-GB" dirty="0"/>
              <a:t>is </a:t>
            </a:r>
            <a:r>
              <a:rPr lang="en-GB" dirty="0" smtClean="0"/>
              <a:t>open 9:00am – 5:00pm </a:t>
            </a:r>
          </a:p>
          <a:p>
            <a:pPr>
              <a:buFont typeface="Arial" panose="020B0604020202020204" pitchFamily="34" charset="0"/>
              <a:buChar char="•"/>
            </a:pPr>
            <a:r>
              <a:rPr lang="en-GB" dirty="0" smtClean="0"/>
              <a:t>Drop-ins where you can talk to someone in confidence, without an appointment, 9:30am </a:t>
            </a:r>
            <a:r>
              <a:rPr lang="en-GB" dirty="0"/>
              <a:t>- </a:t>
            </a:r>
            <a:r>
              <a:rPr lang="en-GB" dirty="0" smtClean="0"/>
              <a:t>4:00pm</a:t>
            </a:r>
          </a:p>
          <a:p>
            <a:pPr>
              <a:buFont typeface="Arial" panose="020B0604020202020204" pitchFamily="34" charset="0"/>
              <a:buChar char="•"/>
            </a:pPr>
            <a:r>
              <a:rPr lang="en-GB" dirty="0" smtClean="0"/>
              <a:t>Follow us on Twitter, Instagram and Facebook, or visit our website: </a:t>
            </a:r>
            <a:r>
              <a:rPr lang="en-GB" u="sng" dirty="0" smtClean="0">
                <a:solidFill>
                  <a:srgbClr val="002060"/>
                </a:solidFill>
              </a:rPr>
              <a:t>students.leeds.ac.uk/</a:t>
            </a:r>
            <a:r>
              <a:rPr lang="en-GB" u="sng" dirty="0" err="1" smtClean="0">
                <a:solidFill>
                  <a:srgbClr val="002060"/>
                </a:solidFill>
              </a:rPr>
              <a:t>disabledstudents</a:t>
            </a:r>
            <a:r>
              <a:rPr lang="en-GB" dirty="0" smtClean="0"/>
              <a:t>. </a:t>
            </a:r>
          </a:p>
          <a:p>
            <a:pPr>
              <a:buFont typeface="Arial" panose="020B0604020202020204" pitchFamily="34" charset="0"/>
              <a:buChar char="•"/>
            </a:pPr>
            <a:r>
              <a:rPr lang="en-GB" dirty="0" smtClean="0"/>
              <a:t>Call us on 0113 343 3927</a:t>
            </a:r>
          </a:p>
          <a:p>
            <a:pPr>
              <a:buFont typeface="Arial" panose="020B0604020202020204" pitchFamily="34" charset="0"/>
              <a:buChar char="•"/>
            </a:pPr>
            <a:r>
              <a:rPr lang="en-GB" dirty="0" smtClean="0"/>
              <a:t>Visit us in Chemistry West, number 55a on the campus map</a:t>
            </a:r>
          </a:p>
          <a:p>
            <a:pPr>
              <a:buFont typeface="Arial" panose="020B0604020202020204" pitchFamily="34" charset="0"/>
              <a:buChar char="•"/>
            </a:pPr>
            <a:r>
              <a:rPr lang="en-GB" dirty="0" smtClean="0"/>
              <a:t>Email us at </a:t>
            </a:r>
            <a:r>
              <a:rPr lang="en-GB" u="sng" dirty="0" smtClean="0">
                <a:solidFill>
                  <a:srgbClr val="002060"/>
                </a:solidFill>
              </a:rPr>
              <a:t>disability@leeds.ac.uk</a:t>
            </a:r>
          </a:p>
          <a:p>
            <a:pPr marL="0" indent="0" algn="ctr"/>
            <a:r>
              <a:rPr lang="en-GB" dirty="0" smtClean="0">
                <a:solidFill>
                  <a:schemeClr val="accent1">
                    <a:lumMod val="90000"/>
                    <a:lumOff val="10000"/>
                  </a:schemeClr>
                </a:solidFill>
              </a:rPr>
              <a:t>Not sure if we are the right people? Ask us, we can signpost</a:t>
            </a:r>
          </a:p>
        </p:txBody>
      </p:sp>
    </p:spTree>
    <p:extLst>
      <p:ext uri="{BB962C8B-B14F-4D97-AF65-F5344CB8AC3E}">
        <p14:creationId xmlns:p14="http://schemas.microsoft.com/office/powerpoint/2010/main" val="1304260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around Campus….</a:t>
            </a:r>
            <a:endParaRPr lang="en-GB"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GB" sz="2800" dirty="0" smtClean="0">
                <a:latin typeface="+mj-lt"/>
              </a:rPr>
              <a:t>University has a partnership with </a:t>
            </a:r>
            <a:r>
              <a:rPr lang="en-GB" sz="2800" dirty="0" err="1" smtClean="0">
                <a:latin typeface="+mj-lt"/>
              </a:rPr>
              <a:t>AccessAble</a:t>
            </a:r>
            <a:endParaRPr lang="en-GB" sz="2800" dirty="0" smtClean="0">
              <a:latin typeface="+mj-lt"/>
            </a:endParaRPr>
          </a:p>
          <a:p>
            <a:pPr marL="923925" lvl="3" indent="-457200">
              <a:buFont typeface="Arial" panose="020B0604020202020204" pitchFamily="34" charset="0"/>
              <a:buChar char="•"/>
            </a:pPr>
            <a:r>
              <a:rPr lang="en-GB" sz="2400" dirty="0" smtClean="0">
                <a:latin typeface="+mj-lt"/>
              </a:rPr>
              <a:t>Detailed guides</a:t>
            </a:r>
          </a:p>
          <a:p>
            <a:pPr marL="923925" lvl="3" indent="-457200">
              <a:buFont typeface="Arial" panose="020B0604020202020204" pitchFamily="34" charset="0"/>
              <a:buChar char="•"/>
            </a:pPr>
            <a:r>
              <a:rPr lang="en-GB" sz="2400" dirty="0" smtClean="0">
                <a:latin typeface="+mj-lt"/>
              </a:rPr>
              <a:t>Access and facilities</a:t>
            </a:r>
          </a:p>
          <a:p>
            <a:pPr marL="923925" lvl="3" indent="-457200">
              <a:buFont typeface="Arial" panose="020B0604020202020204" pitchFamily="34" charset="0"/>
              <a:buChar char="•"/>
            </a:pPr>
            <a:r>
              <a:rPr lang="en-GB" sz="2400" dirty="0" smtClean="0">
                <a:latin typeface="+mj-lt"/>
              </a:rPr>
              <a:t>Photos</a:t>
            </a:r>
          </a:p>
          <a:p>
            <a:pPr marL="923925" lvl="3" indent="-457200">
              <a:buFont typeface="Arial" panose="020B0604020202020204" pitchFamily="34" charset="0"/>
              <a:buChar char="•"/>
            </a:pPr>
            <a:r>
              <a:rPr lang="en-GB" sz="2400" dirty="0" smtClean="0">
                <a:latin typeface="+mj-lt"/>
              </a:rPr>
              <a:t>Every Building on campus!</a:t>
            </a:r>
          </a:p>
          <a:p>
            <a:pPr marL="466725" lvl="3" indent="0">
              <a:buNone/>
            </a:pPr>
            <a:endParaRPr lang="en-GB" dirty="0" smtClean="0">
              <a:latin typeface="+mj-lt"/>
            </a:endParaRPr>
          </a:p>
          <a:p>
            <a:pPr marL="385763" lvl="1" indent="-457200">
              <a:buFont typeface="Arial" panose="020B0604020202020204" pitchFamily="34" charset="0"/>
              <a:buChar char="•"/>
            </a:pPr>
            <a:r>
              <a:rPr lang="en-GB" sz="2400" dirty="0"/>
              <a:t>To see the </a:t>
            </a:r>
            <a:r>
              <a:rPr lang="en-GB" sz="2400" dirty="0" smtClean="0"/>
              <a:t>access </a:t>
            </a:r>
            <a:r>
              <a:rPr lang="en-GB" sz="2400" dirty="0"/>
              <a:t>guides, </a:t>
            </a:r>
            <a:r>
              <a:rPr lang="en-GB" sz="2400" dirty="0" smtClean="0"/>
              <a:t>follow </a:t>
            </a:r>
            <a:r>
              <a:rPr lang="en-GB" sz="2400" dirty="0"/>
              <a:t>this link; </a:t>
            </a:r>
            <a:r>
              <a:rPr lang="en-GB" sz="2400" u="sng" dirty="0">
                <a:solidFill>
                  <a:srgbClr val="002060"/>
                </a:solidFill>
              </a:rPr>
              <a:t>https://</a:t>
            </a:r>
            <a:r>
              <a:rPr lang="en-GB" sz="2400" u="sng" dirty="0" smtClean="0">
                <a:solidFill>
                  <a:srgbClr val="002060"/>
                </a:solidFill>
              </a:rPr>
              <a:t>www.accessable.co.uk/organisations/university-of-leeds</a:t>
            </a:r>
          </a:p>
          <a:p>
            <a:pPr marL="0" lvl="1" indent="0" algn="ctr">
              <a:buNone/>
            </a:pPr>
            <a:r>
              <a:rPr lang="en-GB" sz="2400" dirty="0" smtClean="0">
                <a:solidFill>
                  <a:schemeClr val="accent1">
                    <a:lumMod val="90000"/>
                    <a:lumOff val="10000"/>
                  </a:schemeClr>
                </a:solidFill>
              </a:rPr>
              <a:t>Tour of key facilities on campus later today</a:t>
            </a:r>
            <a:endParaRPr lang="en-GB" sz="2400" dirty="0">
              <a:solidFill>
                <a:schemeClr val="accent1">
                  <a:lumMod val="90000"/>
                  <a:lumOff val="10000"/>
                </a:schemeClr>
              </a:solidFill>
            </a:endParaRPr>
          </a:p>
          <a:p>
            <a:pPr marL="385763" lvl="1" indent="-457200">
              <a:buFont typeface="Arial" panose="020B0604020202020204" pitchFamily="34" charset="0"/>
              <a:buChar char="•"/>
            </a:pPr>
            <a:endParaRPr lang="en-GB" sz="2400" dirty="0" smtClean="0">
              <a:solidFill>
                <a:srgbClr val="002060"/>
              </a:solidFill>
              <a:latin typeface="+mj-lt"/>
            </a:endParaRPr>
          </a:p>
          <a:p>
            <a:pPr marL="923925" lvl="3" indent="-457200">
              <a:buFont typeface="Arial" panose="020B0604020202020204" pitchFamily="34" charset="0"/>
              <a:buChar char="•"/>
            </a:pPr>
            <a:endParaRPr lang="en-GB" dirty="0">
              <a:latin typeface="+mj-lt"/>
            </a:endParaRPr>
          </a:p>
          <a:p>
            <a:endParaRPr lang="en-GB" dirty="0">
              <a:latin typeface="+mj-lt"/>
            </a:endParaRPr>
          </a:p>
        </p:txBody>
      </p:sp>
    </p:spTree>
    <p:extLst>
      <p:ext uri="{BB962C8B-B14F-4D97-AF65-F5344CB8AC3E}">
        <p14:creationId xmlns:p14="http://schemas.microsoft.com/office/powerpoint/2010/main" val="310273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Proactive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5000+ students </a:t>
            </a:r>
            <a:r>
              <a:rPr lang="en-US" dirty="0"/>
              <a:t>are registered with us so you need to take the lead</a:t>
            </a:r>
            <a:r>
              <a:rPr lang="en-US" dirty="0" smtClean="0"/>
              <a:t>!</a:t>
            </a:r>
          </a:p>
          <a:p>
            <a:pPr>
              <a:buFont typeface="Arial" panose="020B0604020202020204" pitchFamily="34" charset="0"/>
              <a:buChar char="•"/>
            </a:pPr>
            <a:r>
              <a:rPr lang="en-US" dirty="0"/>
              <a:t>If you have questions, concerns or if you just think that something is not working for you, please tell us </a:t>
            </a:r>
          </a:p>
          <a:p>
            <a:pPr>
              <a:buFont typeface="Arial" panose="020B0604020202020204" pitchFamily="34" charset="0"/>
              <a:buChar char="•"/>
            </a:pPr>
            <a:r>
              <a:rPr lang="en-US" dirty="0" smtClean="0"/>
              <a:t>Things may go </a:t>
            </a:r>
            <a:r>
              <a:rPr lang="en-US" dirty="0"/>
              <a:t>wrong…. but if you don’t tell </a:t>
            </a:r>
            <a:r>
              <a:rPr lang="en-US" dirty="0" smtClean="0"/>
              <a:t>us, </a:t>
            </a:r>
            <a:r>
              <a:rPr lang="en-US" dirty="0"/>
              <a:t>we </a:t>
            </a:r>
            <a:r>
              <a:rPr lang="en-US" dirty="0" smtClean="0"/>
              <a:t>can’t support you effectively </a:t>
            </a:r>
          </a:p>
          <a:p>
            <a:pPr marL="0" indent="0"/>
            <a:endParaRPr lang="en-US" b="1" dirty="0"/>
          </a:p>
          <a:p>
            <a:pPr marL="0" indent="0" algn="ctr"/>
            <a:r>
              <a:rPr lang="en-US" dirty="0" smtClean="0">
                <a:solidFill>
                  <a:schemeClr val="accent1">
                    <a:lumMod val="90000"/>
                    <a:lumOff val="10000"/>
                  </a:schemeClr>
                </a:solidFill>
              </a:rPr>
              <a:t>We’re all here to support you throughout your studies, </a:t>
            </a:r>
          </a:p>
          <a:p>
            <a:pPr marL="0" indent="0" algn="ctr"/>
            <a:r>
              <a:rPr lang="en-US" dirty="0" smtClean="0">
                <a:solidFill>
                  <a:schemeClr val="accent1">
                    <a:lumMod val="90000"/>
                    <a:lumOff val="10000"/>
                  </a:schemeClr>
                </a:solidFill>
              </a:rPr>
              <a:t>please keep in contact</a:t>
            </a:r>
            <a:endParaRPr lang="en-US" dirty="0">
              <a:solidFill>
                <a:schemeClr val="accent1">
                  <a:lumMod val="90000"/>
                  <a:lumOff val="10000"/>
                </a:schemeClr>
              </a:solidFill>
              <a:latin typeface="AR CENA" panose="02000000000000000000" pitchFamily="2" charset="0"/>
            </a:endParaRPr>
          </a:p>
        </p:txBody>
      </p:sp>
    </p:spTree>
    <p:extLst>
      <p:ext uri="{BB962C8B-B14F-4D97-AF65-F5344CB8AC3E}">
        <p14:creationId xmlns:p14="http://schemas.microsoft.com/office/powerpoint/2010/main" val="2553711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Support Services….</a:t>
            </a:r>
          </a:p>
        </p:txBody>
      </p:sp>
      <p:sp>
        <p:nvSpPr>
          <p:cNvPr id="3" name="Content Placeholder 2"/>
          <p:cNvSpPr>
            <a:spLocks noGrp="1"/>
          </p:cNvSpPr>
          <p:nvPr>
            <p:ph idx="1"/>
          </p:nvPr>
        </p:nvSpPr>
        <p:spPr/>
        <p:txBody>
          <a:bodyPr/>
          <a:lstStyle/>
          <a:p>
            <a:r>
              <a:rPr lang="en-GB" sz="2800" b="1" dirty="0"/>
              <a:t>Services you might access include:</a:t>
            </a:r>
            <a:r>
              <a:rPr lang="en-GB" sz="2800" dirty="0"/>
              <a:t>	</a:t>
            </a:r>
          </a:p>
          <a:p>
            <a:pPr marL="457200" indent="-457200">
              <a:buFont typeface="Arial" panose="020B0604020202020204" pitchFamily="34" charset="0"/>
              <a:buChar char="•"/>
            </a:pPr>
            <a:r>
              <a:rPr lang="en-GB" dirty="0">
                <a:latin typeface="+mj-lt"/>
              </a:rPr>
              <a:t>Students’ Union Advice Centre</a:t>
            </a:r>
          </a:p>
          <a:p>
            <a:pPr marL="385763" lvl="1" indent="-457200">
              <a:buFont typeface="Arial" panose="020B0604020202020204" pitchFamily="34" charset="0"/>
              <a:buChar char="•"/>
            </a:pPr>
            <a:r>
              <a:rPr lang="en-GB" sz="2400" dirty="0">
                <a:latin typeface="+mj-lt"/>
              </a:rPr>
              <a:t>Student Funding Team</a:t>
            </a:r>
          </a:p>
          <a:p>
            <a:pPr marL="457200" indent="-457200">
              <a:buFont typeface="Arial" panose="020B0604020202020204" pitchFamily="34" charset="0"/>
              <a:buChar char="•"/>
            </a:pPr>
            <a:r>
              <a:rPr lang="en-GB" dirty="0">
                <a:latin typeface="+mj-lt"/>
              </a:rPr>
              <a:t>Study Abroad Office</a:t>
            </a:r>
          </a:p>
          <a:p>
            <a:pPr marL="457200" indent="-457200">
              <a:buFont typeface="Arial" panose="020B0604020202020204" pitchFamily="34" charset="0"/>
              <a:buChar char="•"/>
            </a:pPr>
            <a:r>
              <a:rPr lang="en-GB" dirty="0">
                <a:latin typeface="+mj-lt"/>
              </a:rPr>
              <a:t>School Student Support Office in your </a:t>
            </a:r>
            <a:r>
              <a:rPr lang="en-GB" dirty="0" smtClean="0">
                <a:latin typeface="+mj-lt"/>
              </a:rPr>
              <a:t>department</a:t>
            </a:r>
            <a:endParaRPr lang="en-GB" dirty="0">
              <a:latin typeface="+mj-lt"/>
            </a:endParaRPr>
          </a:p>
          <a:p>
            <a:pPr marL="457200" indent="-457200">
              <a:buFont typeface="Arial" panose="020B0604020202020204" pitchFamily="34" charset="0"/>
              <a:buChar char="•"/>
            </a:pPr>
            <a:r>
              <a:rPr lang="en-GB" dirty="0" smtClean="0">
                <a:latin typeface="+mj-lt"/>
              </a:rPr>
              <a:t>Chaplaincy </a:t>
            </a:r>
            <a:endParaRPr lang="en-GB" dirty="0">
              <a:latin typeface="+mj-lt"/>
            </a:endParaRPr>
          </a:p>
          <a:p>
            <a:pPr marL="457200" indent="-457200">
              <a:buFont typeface="Arial" panose="020B0604020202020204" pitchFamily="34" charset="0"/>
              <a:buChar char="•"/>
            </a:pPr>
            <a:r>
              <a:rPr lang="en-GB" dirty="0">
                <a:latin typeface="+mj-lt"/>
              </a:rPr>
              <a:t>Accommodation Wardens</a:t>
            </a:r>
          </a:p>
          <a:p>
            <a:pPr marL="457200" indent="-457200">
              <a:buFont typeface="Arial" panose="020B0604020202020204" pitchFamily="34" charset="0"/>
              <a:buChar char="•"/>
            </a:pPr>
            <a:r>
              <a:rPr lang="en-GB" dirty="0" smtClean="0">
                <a:latin typeface="+mj-lt"/>
              </a:rPr>
              <a:t>Student Counselling and Wellbeing</a:t>
            </a:r>
            <a:endParaRPr lang="en-GB" dirty="0">
              <a:latin typeface="+mj-lt"/>
            </a:endParaRPr>
          </a:p>
        </p:txBody>
      </p:sp>
    </p:spTree>
    <p:extLst>
      <p:ext uri="{BB962C8B-B14F-4D97-AF65-F5344CB8AC3E}">
        <p14:creationId xmlns:p14="http://schemas.microsoft.com/office/powerpoint/2010/main" val="315105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on what's to come….</a:t>
            </a:r>
            <a:endParaRPr lang="en-GB" dirty="0"/>
          </a:p>
        </p:txBody>
      </p:sp>
      <p:sp>
        <p:nvSpPr>
          <p:cNvPr id="3" name="Content Placeholder 2"/>
          <p:cNvSpPr>
            <a:spLocks noGrp="1"/>
          </p:cNvSpPr>
          <p:nvPr>
            <p:ph idx="1"/>
          </p:nvPr>
        </p:nvSpPr>
        <p:spPr>
          <a:xfrm>
            <a:off x="359433" y="1700808"/>
            <a:ext cx="8429625" cy="4896544"/>
          </a:xfrm>
        </p:spPr>
        <p:txBody>
          <a:bodyPr/>
          <a:lstStyle/>
          <a:p>
            <a:pPr marL="457200" indent="-457200">
              <a:buFont typeface="Arial" panose="020B0604020202020204" pitchFamily="34" charset="0"/>
              <a:buChar char="•"/>
            </a:pPr>
            <a:r>
              <a:rPr lang="en-GB" dirty="0" smtClean="0"/>
              <a:t>Find our about DSAs – wherever you are in the process</a:t>
            </a:r>
          </a:p>
          <a:p>
            <a:pPr marL="457200" indent="-457200">
              <a:buFont typeface="Arial" panose="020B0604020202020204" pitchFamily="34" charset="0"/>
              <a:buChar char="•"/>
            </a:pPr>
            <a:r>
              <a:rPr lang="en-GB" dirty="0" smtClean="0"/>
              <a:t>Meet a team member – any questions, explore other services you can engage with, help with admin/forms</a:t>
            </a:r>
          </a:p>
          <a:p>
            <a:pPr marL="457200" indent="-457200">
              <a:buFont typeface="Arial" panose="020B0604020202020204" pitchFamily="34" charset="0"/>
              <a:buChar char="•"/>
            </a:pPr>
            <a:r>
              <a:rPr lang="en-GB" dirty="0" smtClean="0"/>
              <a:t>Visit our offices and key places round campus</a:t>
            </a:r>
          </a:p>
          <a:p>
            <a:pPr marL="457200" indent="-457200">
              <a:buFont typeface="Arial" panose="020B0604020202020204" pitchFamily="34" charset="0"/>
              <a:buChar char="•"/>
            </a:pPr>
            <a:r>
              <a:rPr lang="en-GB" dirty="0" smtClean="0"/>
              <a:t>Assistive Technology workshop</a:t>
            </a:r>
          </a:p>
          <a:p>
            <a:pPr marL="457200" indent="-457200">
              <a:buFont typeface="Arial" panose="020B0604020202020204" pitchFamily="34" charset="0"/>
              <a:buChar char="•"/>
            </a:pPr>
            <a:r>
              <a:rPr lang="en-GB" dirty="0" smtClean="0"/>
              <a:t>Meet staff from key services, library, Student Counselling and Wellbeing, Sports Facilities, Chaplaincy, Transcription, Assessment Centre</a:t>
            </a:r>
          </a:p>
          <a:p>
            <a:pPr marL="457200" indent="-457200">
              <a:buFont typeface="Arial" panose="020B0604020202020204" pitchFamily="34" charset="0"/>
              <a:buChar char="•"/>
            </a:pPr>
            <a:r>
              <a:rPr lang="en-GB" dirty="0" smtClean="0"/>
              <a:t>Chance to meet current students</a:t>
            </a:r>
          </a:p>
          <a:p>
            <a:pPr marL="0" indent="0" algn="ctr"/>
            <a:r>
              <a:rPr lang="en-GB" dirty="0" smtClean="0">
                <a:solidFill>
                  <a:schemeClr val="accent1">
                    <a:lumMod val="90000"/>
                    <a:lumOff val="10000"/>
                  </a:schemeClr>
                </a:solidFill>
              </a:rPr>
              <a:t>Next up - a break and refreshments!</a:t>
            </a:r>
          </a:p>
          <a:p>
            <a:endParaRPr lang="en-GB" dirty="0">
              <a:latin typeface="+mj-lt"/>
            </a:endParaRPr>
          </a:p>
        </p:txBody>
      </p:sp>
    </p:spTree>
    <p:extLst>
      <p:ext uri="{BB962C8B-B14F-4D97-AF65-F5344CB8AC3E}">
        <p14:creationId xmlns:p14="http://schemas.microsoft.com/office/powerpoint/2010/main" val="3638097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 </a:t>
            </a:r>
          </a:p>
        </p:txBody>
      </p:sp>
      <p:sp>
        <p:nvSpPr>
          <p:cNvPr id="3" name="Subtitle 2"/>
          <p:cNvSpPr>
            <a:spLocks noGrp="1"/>
          </p:cNvSpPr>
          <p:nvPr>
            <p:ph type="subTitle" idx="1"/>
          </p:nvPr>
        </p:nvSpPr>
        <p:spPr/>
        <p:txBody>
          <a:bodyPr/>
          <a:lstStyle/>
          <a:p>
            <a:r>
              <a:rPr lang="en-US" sz="2800" dirty="0"/>
              <a:t>Any questions? </a:t>
            </a:r>
          </a:p>
        </p:txBody>
      </p:sp>
    </p:spTree>
    <p:extLst>
      <p:ext uri="{BB962C8B-B14F-4D97-AF65-F5344CB8AC3E}">
        <p14:creationId xmlns:p14="http://schemas.microsoft.com/office/powerpoint/2010/main" val="172450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to Leeds</a:t>
            </a:r>
          </a:p>
        </p:txBody>
      </p:sp>
      <p:sp>
        <p:nvSpPr>
          <p:cNvPr id="3" name="Content Placeholder 2"/>
          <p:cNvSpPr>
            <a:spLocks noGrp="1"/>
          </p:cNvSpPr>
          <p:nvPr>
            <p:ph idx="1"/>
          </p:nvPr>
        </p:nvSpPr>
        <p:spPr/>
        <p:txBody>
          <a:bodyPr/>
          <a:lstStyle/>
          <a:p>
            <a:r>
              <a:rPr lang="en-US" dirty="0"/>
              <a:t>Today is your opportunity to: </a:t>
            </a:r>
          </a:p>
          <a:p>
            <a:pPr>
              <a:buFont typeface="Arial" panose="020B0604020202020204" pitchFamily="34" charset="0"/>
              <a:buChar char="•"/>
            </a:pPr>
            <a:r>
              <a:rPr lang="en-US" dirty="0"/>
              <a:t>Find out more about </a:t>
            </a:r>
            <a:r>
              <a:rPr lang="en-US" dirty="0" smtClean="0"/>
              <a:t>us</a:t>
            </a:r>
            <a:endParaRPr lang="en-US" dirty="0"/>
          </a:p>
          <a:p>
            <a:pPr>
              <a:buFont typeface="Arial" panose="020B0604020202020204" pitchFamily="34" charset="0"/>
              <a:buChar char="•"/>
            </a:pPr>
            <a:r>
              <a:rPr lang="en-US" dirty="0"/>
              <a:t>Ask </a:t>
            </a:r>
            <a:r>
              <a:rPr lang="en-US" dirty="0" smtClean="0"/>
              <a:t>questions… staff or students</a:t>
            </a:r>
            <a:endParaRPr lang="en-US" dirty="0"/>
          </a:p>
          <a:p>
            <a:pPr>
              <a:buFont typeface="Arial" panose="020B0604020202020204" pitchFamily="34" charset="0"/>
              <a:buChar char="•"/>
            </a:pPr>
            <a:r>
              <a:rPr lang="en-US" dirty="0"/>
              <a:t>Get to know the </a:t>
            </a:r>
            <a:r>
              <a:rPr lang="en-US" dirty="0" smtClean="0"/>
              <a:t>University services and spaces</a:t>
            </a:r>
            <a:endParaRPr lang="en-US" dirty="0"/>
          </a:p>
          <a:p>
            <a:pPr>
              <a:buFont typeface="Arial" panose="020B0604020202020204" pitchFamily="34" charset="0"/>
              <a:buChar char="•"/>
            </a:pPr>
            <a:r>
              <a:rPr lang="en-US" dirty="0" smtClean="0"/>
              <a:t>Progress setting </a:t>
            </a:r>
            <a:r>
              <a:rPr lang="en-US" dirty="0"/>
              <a:t>up your support</a:t>
            </a:r>
          </a:p>
          <a:p>
            <a:pPr>
              <a:buFont typeface="Arial" panose="020B0604020202020204" pitchFamily="34" charset="0"/>
              <a:buChar char="•"/>
            </a:pPr>
            <a:r>
              <a:rPr lang="en-US" dirty="0"/>
              <a:t>Consider what you need to do before you arrive in September </a:t>
            </a:r>
          </a:p>
          <a:p>
            <a:pPr marL="0" indent="0"/>
            <a:endParaRPr lang="en-US" dirty="0" smtClean="0"/>
          </a:p>
          <a:p>
            <a:pPr marL="0" indent="0" algn="ctr"/>
            <a:r>
              <a:rPr lang="en-GB" dirty="0">
                <a:solidFill>
                  <a:schemeClr val="accent1">
                    <a:lumMod val="90000"/>
                    <a:lumOff val="10000"/>
                  </a:schemeClr>
                </a:solidFill>
              </a:rPr>
              <a:t>Any problems during the day, please speak to one of our team or call our reception on 0113 343 3927. </a:t>
            </a:r>
          </a:p>
          <a:p>
            <a:pPr marL="0" indent="0"/>
            <a:endParaRPr lang="en-US" dirty="0" smtClean="0"/>
          </a:p>
          <a:p>
            <a:pPr marL="0" indent="0"/>
            <a:endParaRPr lang="en-US" dirty="0"/>
          </a:p>
        </p:txBody>
      </p:sp>
    </p:spTree>
    <p:extLst>
      <p:ext uri="{BB962C8B-B14F-4D97-AF65-F5344CB8AC3E}">
        <p14:creationId xmlns:p14="http://schemas.microsoft.com/office/powerpoint/2010/main" val="2353803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today’s agenda</a:t>
            </a:r>
            <a:endParaRPr lang="en-US" dirty="0"/>
          </a:p>
        </p:txBody>
      </p:sp>
      <p:sp>
        <p:nvSpPr>
          <p:cNvPr id="4" name="Content Placeholder 3"/>
          <p:cNvSpPr>
            <a:spLocks noGrp="1"/>
          </p:cNvSpPr>
          <p:nvPr>
            <p:ph idx="1"/>
          </p:nvPr>
        </p:nvSpPr>
        <p:spPr>
          <a:xfrm>
            <a:off x="344760" y="1484784"/>
            <a:ext cx="8429625" cy="4349750"/>
          </a:xfrm>
        </p:spPr>
        <p:txBody>
          <a:bodyPr/>
          <a:lstStyle/>
          <a:p>
            <a:r>
              <a:rPr lang="en-GB" dirty="0" smtClean="0">
                <a:solidFill>
                  <a:schemeClr val="accent1">
                    <a:lumMod val="90000"/>
                    <a:lumOff val="10000"/>
                  </a:schemeClr>
                </a:solidFill>
              </a:rPr>
              <a:t>10:00-11:00</a:t>
            </a:r>
            <a:r>
              <a:rPr lang="en-GB" dirty="0" smtClean="0"/>
              <a:t>		Overview of Disability Services</a:t>
            </a:r>
          </a:p>
          <a:p>
            <a:r>
              <a:rPr lang="en-GB" dirty="0" smtClean="0">
                <a:solidFill>
                  <a:schemeClr val="accent1">
                    <a:lumMod val="90000"/>
                    <a:lumOff val="10000"/>
                  </a:schemeClr>
                </a:solidFill>
              </a:rPr>
              <a:t>11:00-11:20	</a:t>
            </a:r>
            <a:r>
              <a:rPr lang="en-GB" dirty="0" smtClean="0"/>
              <a:t>	</a:t>
            </a:r>
            <a:r>
              <a:rPr lang="en-GB" dirty="0" smtClean="0">
                <a:solidFill>
                  <a:schemeClr val="accent1">
                    <a:lumMod val="90000"/>
                    <a:lumOff val="10000"/>
                  </a:schemeClr>
                </a:solidFill>
              </a:rPr>
              <a:t>- - - BREAK - - -</a:t>
            </a:r>
          </a:p>
          <a:p>
            <a:r>
              <a:rPr lang="en-GB" dirty="0" smtClean="0">
                <a:solidFill>
                  <a:schemeClr val="accent1">
                    <a:lumMod val="90000"/>
                    <a:lumOff val="10000"/>
                  </a:schemeClr>
                </a:solidFill>
              </a:rPr>
              <a:t>11:20-12:00	</a:t>
            </a:r>
            <a:r>
              <a:rPr lang="en-GB" dirty="0" smtClean="0"/>
              <a:t>	Overview of Disabled Students’ 					Allowances (DSA)</a:t>
            </a:r>
          </a:p>
          <a:p>
            <a:r>
              <a:rPr lang="en-GB" dirty="0" smtClean="0">
                <a:solidFill>
                  <a:schemeClr val="accent1">
                    <a:lumMod val="90000"/>
                    <a:lumOff val="10000"/>
                  </a:schemeClr>
                </a:solidFill>
              </a:rPr>
              <a:t>12:10-13:10</a:t>
            </a:r>
            <a:r>
              <a:rPr lang="en-GB" dirty="0" smtClean="0"/>
              <a:t>		1-1 Appointments, Assistive Technology 			and a Tour of Disability Services</a:t>
            </a:r>
          </a:p>
          <a:p>
            <a:r>
              <a:rPr lang="en-GB" dirty="0" smtClean="0">
                <a:solidFill>
                  <a:schemeClr val="accent1">
                    <a:lumMod val="90000"/>
                    <a:lumOff val="10000"/>
                  </a:schemeClr>
                </a:solidFill>
              </a:rPr>
              <a:t>13:10-14:00	</a:t>
            </a:r>
            <a:r>
              <a:rPr lang="en-GB" dirty="0" smtClean="0"/>
              <a:t>	</a:t>
            </a:r>
            <a:r>
              <a:rPr lang="en-GB" dirty="0" smtClean="0">
                <a:solidFill>
                  <a:schemeClr val="accent1">
                    <a:lumMod val="90000"/>
                    <a:lumOff val="10000"/>
                  </a:schemeClr>
                </a:solidFill>
              </a:rPr>
              <a:t>- - - LUNCH - - -</a:t>
            </a:r>
          </a:p>
          <a:p>
            <a:r>
              <a:rPr lang="en-GB" dirty="0" smtClean="0">
                <a:solidFill>
                  <a:schemeClr val="accent1">
                    <a:lumMod val="90000"/>
                    <a:lumOff val="10000"/>
                  </a:schemeClr>
                </a:solidFill>
              </a:rPr>
              <a:t>14:00-15:00</a:t>
            </a:r>
            <a:r>
              <a:rPr lang="en-GB" dirty="0" smtClean="0"/>
              <a:t>		Introduction to Facilities on Campus</a:t>
            </a:r>
          </a:p>
          <a:p>
            <a:r>
              <a:rPr lang="en-GB" dirty="0" smtClean="0">
                <a:solidFill>
                  <a:schemeClr val="accent1">
                    <a:lumMod val="90000"/>
                    <a:lumOff val="10000"/>
                  </a:schemeClr>
                </a:solidFill>
              </a:rPr>
              <a:t>15:00-15:10		- - - BREAK - - - </a:t>
            </a:r>
          </a:p>
          <a:p>
            <a:r>
              <a:rPr lang="en-GB" dirty="0" smtClean="0">
                <a:solidFill>
                  <a:schemeClr val="accent1">
                    <a:lumMod val="90000"/>
                    <a:lumOff val="10000"/>
                  </a:schemeClr>
                </a:solidFill>
              </a:rPr>
              <a:t>15:10-15:25</a:t>
            </a:r>
            <a:r>
              <a:rPr lang="en-GB" dirty="0" smtClean="0"/>
              <a:t>		Student Experience</a:t>
            </a:r>
          </a:p>
          <a:p>
            <a:r>
              <a:rPr lang="en-GB" dirty="0" smtClean="0">
                <a:solidFill>
                  <a:schemeClr val="accent1">
                    <a:lumMod val="90000"/>
                    <a:lumOff val="10000"/>
                  </a:schemeClr>
                </a:solidFill>
              </a:rPr>
              <a:t>15:25-16:00</a:t>
            </a:r>
            <a:r>
              <a:rPr lang="en-GB" dirty="0" smtClean="0"/>
              <a:t>		Information Fair</a:t>
            </a:r>
          </a:p>
          <a:p>
            <a:endParaRPr lang="en-GB" i="1" dirty="0"/>
          </a:p>
        </p:txBody>
      </p:sp>
    </p:spTree>
    <p:extLst>
      <p:ext uri="{BB962C8B-B14F-4D97-AF65-F5344CB8AC3E}">
        <p14:creationId xmlns:p14="http://schemas.microsoft.com/office/powerpoint/2010/main" val="1671671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6448648" cy="738188"/>
          </a:xfrm>
        </p:spPr>
        <p:txBody>
          <a:bodyPr/>
          <a:lstStyle/>
          <a:p>
            <a:r>
              <a:rPr lang="en-US" dirty="0" smtClean="0"/>
              <a:t>Disability Service - What </a:t>
            </a:r>
            <a:r>
              <a:rPr lang="en-US" dirty="0"/>
              <a:t>is our role?</a:t>
            </a:r>
          </a:p>
        </p:txBody>
      </p:sp>
      <p:sp>
        <p:nvSpPr>
          <p:cNvPr id="3" name="Content Placeholder 2"/>
          <p:cNvSpPr>
            <a:spLocks noGrp="1"/>
          </p:cNvSpPr>
          <p:nvPr>
            <p:ph idx="1"/>
          </p:nvPr>
        </p:nvSpPr>
        <p:spPr>
          <a:xfrm>
            <a:off x="355600" y="1844824"/>
            <a:ext cx="8536880" cy="4032448"/>
          </a:xfrm>
        </p:spPr>
        <p:txBody>
          <a:bodyPr/>
          <a:lstStyle/>
          <a:p>
            <a:pPr marL="0" indent="0"/>
            <a:r>
              <a:rPr lang="en-GB" dirty="0" smtClean="0"/>
              <a:t>We provide academic related advice, support and guidance to disabled students, university departments and services.</a:t>
            </a:r>
          </a:p>
          <a:p>
            <a:pPr marL="0" indent="0"/>
            <a:endParaRPr lang="en-GB" dirty="0"/>
          </a:p>
          <a:p>
            <a:pPr marL="0" indent="0"/>
            <a:r>
              <a:rPr lang="en-GB" dirty="0"/>
              <a:t>We are the University experts, we are passionate about inclusion, </a:t>
            </a:r>
            <a:r>
              <a:rPr lang="en-GB" dirty="0" smtClean="0"/>
              <a:t>and being accessible.</a:t>
            </a:r>
          </a:p>
          <a:p>
            <a:pPr marL="0" indent="0"/>
            <a:endParaRPr lang="en-GB" dirty="0"/>
          </a:p>
          <a:p>
            <a:pPr marL="0" indent="0"/>
            <a:r>
              <a:rPr lang="en-GB" dirty="0" smtClean="0"/>
              <a:t>As part of the university we want you to get the most out of your time at Leeds.</a:t>
            </a:r>
          </a:p>
          <a:p>
            <a:pPr marL="0" indent="0"/>
            <a:endParaRPr lang="en-GB" dirty="0"/>
          </a:p>
          <a:p>
            <a:pPr marL="0" indent="0"/>
            <a:endParaRPr lang="en-GB" dirty="0"/>
          </a:p>
          <a:p>
            <a:endParaRPr lang="en-US" sz="6600" dirty="0"/>
          </a:p>
          <a:p>
            <a:pPr>
              <a:buFontTx/>
              <a:buChar char="-"/>
            </a:pPr>
            <a:endParaRPr lang="en-US" dirty="0"/>
          </a:p>
        </p:txBody>
      </p:sp>
    </p:spTree>
    <p:extLst>
      <p:ext uri="{BB962C8B-B14F-4D97-AF65-F5344CB8AC3E}">
        <p14:creationId xmlns:p14="http://schemas.microsoft.com/office/powerpoint/2010/main" val="2261488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are we?</a:t>
            </a:r>
          </a:p>
        </p:txBody>
      </p:sp>
      <p:sp>
        <p:nvSpPr>
          <p:cNvPr id="3" name="Content Placeholder 2"/>
          <p:cNvSpPr>
            <a:spLocks noGrp="1"/>
          </p:cNvSpPr>
          <p:nvPr>
            <p:ph idx="1"/>
          </p:nvPr>
        </p:nvSpPr>
        <p:spPr>
          <a:xfrm>
            <a:off x="236835" y="1464122"/>
            <a:ext cx="8429625" cy="4500016"/>
          </a:xfrm>
        </p:spPr>
        <p:txBody>
          <a:bodyPr/>
          <a:lstStyle/>
          <a:p>
            <a:pPr marL="0" indent="0"/>
            <a:r>
              <a:rPr lang="en-GB" dirty="0"/>
              <a:t>We are a team of over 100 </a:t>
            </a:r>
            <a:r>
              <a:rPr lang="en-GB" dirty="0" smtClean="0"/>
              <a:t>staff supporting 4500 students (13% students)</a:t>
            </a:r>
          </a:p>
          <a:p>
            <a:pPr marL="0" indent="0"/>
            <a:endParaRPr lang="en-GB" dirty="0" smtClean="0"/>
          </a:p>
          <a:p>
            <a:pPr marL="0" indent="0"/>
            <a:endParaRPr lang="en-GB" dirty="0"/>
          </a:p>
        </p:txBody>
      </p:sp>
      <p:graphicFrame>
        <p:nvGraphicFramePr>
          <p:cNvPr id="5" name="Diagram 4"/>
          <p:cNvGraphicFramePr/>
          <p:nvPr>
            <p:extLst>
              <p:ext uri="{D42A27DB-BD31-4B8C-83A1-F6EECF244321}">
                <p14:modId xmlns:p14="http://schemas.microsoft.com/office/powerpoint/2010/main" val="707588545"/>
              </p:ext>
            </p:extLst>
          </p:nvPr>
        </p:nvGraphicFramePr>
        <p:xfrm>
          <a:off x="1187624" y="2204864"/>
          <a:ext cx="6312024" cy="435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18119" y="2245247"/>
            <a:ext cx="2845073" cy="830997"/>
          </a:xfrm>
          <a:prstGeom prst="rect">
            <a:avLst/>
          </a:prstGeom>
          <a:noFill/>
        </p:spPr>
        <p:txBody>
          <a:bodyPr wrap="square" rtlCol="0">
            <a:spAutoFit/>
          </a:bodyPr>
          <a:lstStyle/>
          <a:p>
            <a:r>
              <a:rPr lang="en-GB" sz="1600" dirty="0" smtClean="0">
                <a:solidFill>
                  <a:schemeClr val="accent1">
                    <a:lumMod val="90000"/>
                    <a:lumOff val="10000"/>
                  </a:schemeClr>
                </a:solidFill>
              </a:rPr>
              <a:t>‘All Year Round’ student support via reception/email/drop-in</a:t>
            </a:r>
            <a:endParaRPr lang="en-GB" sz="1600" dirty="0">
              <a:solidFill>
                <a:schemeClr val="accent1">
                  <a:lumMod val="90000"/>
                  <a:lumOff val="10000"/>
                </a:schemeClr>
              </a:solidFill>
            </a:endParaRPr>
          </a:p>
        </p:txBody>
      </p:sp>
      <p:sp>
        <p:nvSpPr>
          <p:cNvPr id="7" name="TextBox 6"/>
          <p:cNvSpPr txBox="1"/>
          <p:nvPr/>
        </p:nvSpPr>
        <p:spPr>
          <a:xfrm>
            <a:off x="7272132" y="3669002"/>
            <a:ext cx="1979711" cy="830997"/>
          </a:xfrm>
          <a:prstGeom prst="rect">
            <a:avLst/>
          </a:prstGeom>
          <a:noFill/>
        </p:spPr>
        <p:txBody>
          <a:bodyPr wrap="square" rtlCol="0">
            <a:spAutoFit/>
          </a:bodyPr>
          <a:lstStyle/>
          <a:p>
            <a:r>
              <a:rPr lang="en-GB" sz="1600" dirty="0" smtClean="0">
                <a:solidFill>
                  <a:schemeClr val="accent1">
                    <a:lumMod val="90000"/>
                    <a:lumOff val="10000"/>
                  </a:schemeClr>
                </a:solidFill>
              </a:rPr>
              <a:t>Specialists who liaise with schools about your support</a:t>
            </a:r>
            <a:endParaRPr lang="en-GB" sz="1600" dirty="0">
              <a:solidFill>
                <a:schemeClr val="accent1">
                  <a:lumMod val="90000"/>
                  <a:lumOff val="10000"/>
                </a:schemeClr>
              </a:solidFill>
            </a:endParaRPr>
          </a:p>
        </p:txBody>
      </p:sp>
      <p:sp>
        <p:nvSpPr>
          <p:cNvPr id="8" name="TextBox 7"/>
          <p:cNvSpPr txBox="1"/>
          <p:nvPr/>
        </p:nvSpPr>
        <p:spPr>
          <a:xfrm>
            <a:off x="7448111" y="5625397"/>
            <a:ext cx="1872208" cy="584775"/>
          </a:xfrm>
          <a:prstGeom prst="rect">
            <a:avLst/>
          </a:prstGeom>
          <a:noFill/>
        </p:spPr>
        <p:txBody>
          <a:bodyPr wrap="square" rtlCol="0">
            <a:spAutoFit/>
          </a:bodyPr>
          <a:lstStyle/>
          <a:p>
            <a:r>
              <a:rPr lang="en-GB" sz="1600" dirty="0" smtClean="0">
                <a:solidFill>
                  <a:schemeClr val="accent1">
                    <a:lumMod val="90000"/>
                    <a:lumOff val="10000"/>
                  </a:schemeClr>
                </a:solidFill>
              </a:rPr>
              <a:t>One to One support </a:t>
            </a:r>
            <a:endParaRPr lang="en-GB" sz="1600" dirty="0">
              <a:solidFill>
                <a:schemeClr val="accent1">
                  <a:lumMod val="90000"/>
                  <a:lumOff val="10000"/>
                </a:schemeClr>
              </a:solidFill>
            </a:endParaRPr>
          </a:p>
        </p:txBody>
      </p:sp>
      <p:sp>
        <p:nvSpPr>
          <p:cNvPr id="9" name="TextBox 8"/>
          <p:cNvSpPr txBox="1"/>
          <p:nvPr/>
        </p:nvSpPr>
        <p:spPr>
          <a:xfrm>
            <a:off x="250409" y="5286843"/>
            <a:ext cx="2632225" cy="338554"/>
          </a:xfrm>
          <a:prstGeom prst="rect">
            <a:avLst/>
          </a:prstGeom>
          <a:noFill/>
        </p:spPr>
        <p:txBody>
          <a:bodyPr wrap="square" rtlCol="0">
            <a:spAutoFit/>
          </a:bodyPr>
          <a:lstStyle/>
          <a:p>
            <a:r>
              <a:rPr lang="en-GB" sz="1600" dirty="0" smtClean="0">
                <a:solidFill>
                  <a:schemeClr val="accent1">
                    <a:lumMod val="90000"/>
                    <a:lumOff val="10000"/>
                  </a:schemeClr>
                </a:solidFill>
              </a:rPr>
              <a:t>Accessible formats</a:t>
            </a:r>
            <a:endParaRPr lang="en-GB" sz="1600" dirty="0">
              <a:solidFill>
                <a:schemeClr val="accent1">
                  <a:lumMod val="90000"/>
                  <a:lumOff val="10000"/>
                </a:schemeClr>
              </a:solidFill>
            </a:endParaRPr>
          </a:p>
        </p:txBody>
      </p:sp>
      <p:sp>
        <p:nvSpPr>
          <p:cNvPr id="10" name="TextBox 9"/>
          <p:cNvSpPr txBox="1"/>
          <p:nvPr/>
        </p:nvSpPr>
        <p:spPr>
          <a:xfrm>
            <a:off x="585299" y="3330448"/>
            <a:ext cx="2845073" cy="338554"/>
          </a:xfrm>
          <a:prstGeom prst="rect">
            <a:avLst/>
          </a:prstGeom>
          <a:noFill/>
        </p:spPr>
        <p:txBody>
          <a:bodyPr wrap="square" rtlCol="0">
            <a:spAutoFit/>
          </a:bodyPr>
          <a:lstStyle/>
          <a:p>
            <a:r>
              <a:rPr lang="en-GB" sz="1600" dirty="0" smtClean="0">
                <a:solidFill>
                  <a:schemeClr val="accent1">
                    <a:lumMod val="90000"/>
                    <a:lumOff val="10000"/>
                  </a:schemeClr>
                </a:solidFill>
              </a:rPr>
              <a:t>Funding body paperwork</a:t>
            </a:r>
            <a:endParaRPr lang="en-GB" sz="1600" dirty="0">
              <a:solidFill>
                <a:schemeClr val="accent1">
                  <a:lumMod val="90000"/>
                  <a:lumOff val="10000"/>
                </a:schemeClr>
              </a:solidFill>
            </a:endParaRPr>
          </a:p>
        </p:txBody>
      </p:sp>
    </p:spTree>
    <p:extLst>
      <p:ext uri="{BB962C8B-B14F-4D97-AF65-F5344CB8AC3E}">
        <p14:creationId xmlns:p14="http://schemas.microsoft.com/office/powerpoint/2010/main" val="1904385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will we work with you?</a:t>
            </a:r>
            <a:endParaRPr lang="en-GB" dirty="0"/>
          </a:p>
        </p:txBody>
      </p:sp>
      <p:sp>
        <p:nvSpPr>
          <p:cNvPr id="3" name="Content Placeholder 2"/>
          <p:cNvSpPr>
            <a:spLocks noGrp="1"/>
          </p:cNvSpPr>
          <p:nvPr>
            <p:ph idx="1"/>
          </p:nvPr>
        </p:nvSpPr>
        <p:spPr>
          <a:xfrm>
            <a:off x="355601" y="1665288"/>
            <a:ext cx="6592664" cy="4349750"/>
          </a:xfrm>
        </p:spPr>
        <p:txBody>
          <a:bodyPr/>
          <a:lstStyle/>
          <a:p>
            <a:pPr marL="0" indent="0"/>
            <a:r>
              <a:rPr lang="en-GB" dirty="0" smtClean="0"/>
              <a:t>You will need to:</a:t>
            </a:r>
          </a:p>
          <a:p>
            <a:pPr>
              <a:buFont typeface="Arial" panose="020B0604020202020204" pitchFamily="34" charset="0"/>
              <a:buChar char="•"/>
            </a:pPr>
            <a:r>
              <a:rPr lang="en-GB" dirty="0" smtClean="0"/>
              <a:t>‘Sign Up’ with our service </a:t>
            </a:r>
          </a:p>
          <a:p>
            <a:pPr>
              <a:buFont typeface="Arial" panose="020B0604020202020204" pitchFamily="34" charset="0"/>
              <a:buChar char="•"/>
            </a:pPr>
            <a:r>
              <a:rPr lang="en-GB" dirty="0" smtClean="0"/>
              <a:t>Provide suitable* evidence</a:t>
            </a:r>
          </a:p>
          <a:p>
            <a:pPr marL="0" indent="0"/>
            <a:endParaRPr lang="en-GB" dirty="0" smtClean="0"/>
          </a:p>
          <a:p>
            <a:pPr marL="0" indent="0"/>
            <a:r>
              <a:rPr lang="en-GB" dirty="0" smtClean="0"/>
              <a:t>We will:</a:t>
            </a:r>
          </a:p>
          <a:p>
            <a:pPr>
              <a:buFont typeface="Arial" panose="020B0604020202020204" pitchFamily="34" charset="0"/>
              <a:buChar char="•"/>
            </a:pPr>
            <a:r>
              <a:rPr lang="en-GB" dirty="0" smtClean="0"/>
              <a:t>review your information</a:t>
            </a:r>
          </a:p>
          <a:p>
            <a:pPr>
              <a:buFont typeface="Arial" panose="020B0604020202020204" pitchFamily="34" charset="0"/>
              <a:buChar char="•"/>
            </a:pPr>
            <a:r>
              <a:rPr lang="en-GB" dirty="0" smtClean="0"/>
              <a:t>identify support / changes in your support</a:t>
            </a:r>
          </a:p>
          <a:p>
            <a:pPr>
              <a:buFont typeface="Arial" panose="020B0604020202020204" pitchFamily="34" charset="0"/>
              <a:buChar char="•"/>
            </a:pPr>
            <a:r>
              <a:rPr lang="en-GB" dirty="0" smtClean="0"/>
              <a:t>make recommendations to department </a:t>
            </a:r>
          </a:p>
          <a:p>
            <a:pPr marL="0" indent="0"/>
            <a:r>
              <a:rPr lang="en-GB" dirty="0" smtClean="0"/>
              <a:t>	</a:t>
            </a:r>
          </a:p>
          <a:p>
            <a:pPr marL="0" indent="0"/>
            <a:r>
              <a:rPr lang="en-GB" dirty="0"/>
              <a:t>	</a:t>
            </a:r>
            <a:r>
              <a:rPr lang="en-GB" dirty="0" smtClean="0"/>
              <a:t>	</a:t>
            </a:r>
            <a:r>
              <a:rPr lang="en-GB" dirty="0" smtClean="0">
                <a:solidFill>
                  <a:schemeClr val="accent1">
                    <a:lumMod val="90000"/>
                    <a:lumOff val="10000"/>
                  </a:schemeClr>
                </a:solidFill>
              </a:rPr>
              <a:t>We can support you at every step!</a:t>
            </a:r>
          </a:p>
          <a:p>
            <a:pPr marL="0" indent="0"/>
            <a:endParaRPr lang="en-GB" dirty="0"/>
          </a:p>
          <a:p>
            <a:pPr marL="0" indent="0"/>
            <a:endParaRPr lang="en-GB" dirty="0"/>
          </a:p>
        </p:txBody>
      </p:sp>
      <p:sp>
        <p:nvSpPr>
          <p:cNvPr id="4" name="Oval 3"/>
          <p:cNvSpPr/>
          <p:nvPr/>
        </p:nvSpPr>
        <p:spPr bwMode="auto">
          <a:xfrm>
            <a:off x="7380312" y="1768459"/>
            <a:ext cx="1512168" cy="1368152"/>
          </a:xfrm>
          <a:prstGeom prst="ellipse">
            <a:avLst/>
          </a:prstGeom>
          <a:solidFill>
            <a:schemeClr val="accent1">
              <a:lumMod val="90000"/>
              <a:lumOff val="10000"/>
            </a:schemeClr>
          </a:solid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p:txBody>
      </p:sp>
      <p:grpSp>
        <p:nvGrpSpPr>
          <p:cNvPr id="7" name="Group 6"/>
          <p:cNvGrpSpPr/>
          <p:nvPr/>
        </p:nvGrpSpPr>
        <p:grpSpPr>
          <a:xfrm>
            <a:off x="7380312" y="4293096"/>
            <a:ext cx="1512168" cy="1368152"/>
            <a:chOff x="7380312" y="1768459"/>
            <a:chExt cx="1512168" cy="1368152"/>
          </a:xfrm>
        </p:grpSpPr>
        <p:sp>
          <p:nvSpPr>
            <p:cNvPr id="8" name="Oval 7"/>
            <p:cNvSpPr/>
            <p:nvPr/>
          </p:nvSpPr>
          <p:spPr bwMode="auto">
            <a:xfrm>
              <a:off x="7380312" y="1768459"/>
              <a:ext cx="1512168" cy="1368152"/>
            </a:xfrm>
            <a:prstGeom prst="ellipse">
              <a:avLst/>
            </a:prstGeom>
            <a:solidFill>
              <a:schemeClr val="accent1">
                <a:lumMod val="90000"/>
                <a:lumOff val="10000"/>
              </a:schemeClr>
            </a:solid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p:txBody>
        </p:sp>
        <p:sp>
          <p:nvSpPr>
            <p:cNvPr id="9" name="TextBox 8"/>
            <p:cNvSpPr txBox="1"/>
            <p:nvPr/>
          </p:nvSpPr>
          <p:spPr>
            <a:xfrm>
              <a:off x="7524328" y="2098592"/>
              <a:ext cx="1224136" cy="707886"/>
            </a:xfrm>
            <a:prstGeom prst="rect">
              <a:avLst/>
            </a:prstGeom>
            <a:solidFill>
              <a:schemeClr val="accent1">
                <a:lumMod val="90000"/>
                <a:lumOff val="10000"/>
              </a:schemeClr>
            </a:solidFill>
          </p:spPr>
          <p:txBody>
            <a:bodyPr wrap="square" rtlCol="0">
              <a:spAutoFit/>
            </a:bodyPr>
            <a:lstStyle/>
            <a:p>
              <a:pPr algn="ctr"/>
              <a:r>
                <a:rPr lang="en-GB" sz="2000" dirty="0" smtClean="0">
                  <a:solidFill>
                    <a:schemeClr val="bg1"/>
                  </a:solidFill>
                </a:rPr>
                <a:t>Advisory Team</a:t>
              </a:r>
              <a:endParaRPr lang="en-GB" sz="2000" dirty="0">
                <a:solidFill>
                  <a:schemeClr val="bg1"/>
                </a:solidFill>
              </a:endParaRPr>
            </a:p>
          </p:txBody>
        </p:sp>
      </p:grpSp>
      <p:sp>
        <p:nvSpPr>
          <p:cNvPr id="10" name="TextBox 9"/>
          <p:cNvSpPr txBox="1"/>
          <p:nvPr/>
        </p:nvSpPr>
        <p:spPr>
          <a:xfrm>
            <a:off x="7524328" y="2098592"/>
            <a:ext cx="1224136" cy="707886"/>
          </a:xfrm>
          <a:prstGeom prst="rect">
            <a:avLst/>
          </a:prstGeom>
          <a:solidFill>
            <a:schemeClr val="accent1">
              <a:lumMod val="90000"/>
              <a:lumOff val="10000"/>
            </a:schemeClr>
          </a:solidFill>
        </p:spPr>
        <p:txBody>
          <a:bodyPr wrap="square" rtlCol="0">
            <a:spAutoFit/>
          </a:bodyPr>
          <a:lstStyle/>
          <a:p>
            <a:pPr algn="ctr"/>
            <a:r>
              <a:rPr lang="en-GB" sz="2000" dirty="0" smtClean="0">
                <a:solidFill>
                  <a:schemeClr val="bg1"/>
                </a:solidFill>
              </a:rPr>
              <a:t>Front of House</a:t>
            </a:r>
            <a:endParaRPr lang="en-GB" sz="2000" dirty="0">
              <a:solidFill>
                <a:schemeClr val="bg1"/>
              </a:solidFill>
            </a:endParaRPr>
          </a:p>
        </p:txBody>
      </p:sp>
    </p:spTree>
    <p:extLst>
      <p:ext uri="{BB962C8B-B14F-4D97-AF65-F5344CB8AC3E}">
        <p14:creationId xmlns:p14="http://schemas.microsoft.com/office/powerpoint/2010/main" val="3552884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440536" cy="738188"/>
          </a:xfrm>
        </p:spPr>
        <p:txBody>
          <a:bodyPr/>
          <a:lstStyle/>
          <a:p>
            <a:r>
              <a:rPr lang="en-GB" dirty="0" smtClean="0"/>
              <a:t>What support is available?</a:t>
            </a:r>
            <a:endParaRPr lang="en-GB" dirty="0"/>
          </a:p>
        </p:txBody>
      </p:sp>
      <p:sp>
        <p:nvSpPr>
          <p:cNvPr id="3" name="Content Placeholder 2"/>
          <p:cNvSpPr>
            <a:spLocks noGrp="1"/>
          </p:cNvSpPr>
          <p:nvPr>
            <p:ph idx="1"/>
          </p:nvPr>
        </p:nvSpPr>
        <p:spPr>
          <a:xfrm>
            <a:off x="355600" y="1484784"/>
            <a:ext cx="8429625" cy="4349750"/>
          </a:xfrm>
        </p:spPr>
        <p:txBody>
          <a:bodyPr/>
          <a:lstStyle/>
          <a:p>
            <a:r>
              <a:rPr lang="en-GB" sz="2600" dirty="0" smtClean="0"/>
              <a:t>Academic Support Recommendations and Adjustments:</a:t>
            </a:r>
            <a:endParaRPr lang="en-GB" sz="2600" dirty="0"/>
          </a:p>
          <a:p>
            <a:pPr>
              <a:buFont typeface="Arial" panose="020B0604020202020204" pitchFamily="34" charset="0"/>
              <a:buChar char="•"/>
            </a:pPr>
            <a:r>
              <a:rPr lang="en-GB" dirty="0"/>
              <a:t>Exam </a:t>
            </a:r>
            <a:r>
              <a:rPr lang="en-GB" dirty="0" smtClean="0"/>
              <a:t>and assessment;</a:t>
            </a:r>
            <a:endParaRPr lang="en-GB" dirty="0"/>
          </a:p>
          <a:p>
            <a:pPr>
              <a:buFont typeface="Arial" panose="020B0604020202020204" pitchFamily="34" charset="0"/>
              <a:buChar char="•"/>
            </a:pPr>
            <a:r>
              <a:rPr lang="en-GB" dirty="0" smtClean="0"/>
              <a:t>Teaching and learning (e.g. lecture materials in advance);</a:t>
            </a:r>
            <a:endParaRPr lang="en-GB" dirty="0"/>
          </a:p>
          <a:p>
            <a:pPr>
              <a:buFont typeface="Arial" panose="020B0604020202020204" pitchFamily="34" charset="0"/>
              <a:buChar char="•"/>
            </a:pPr>
            <a:r>
              <a:rPr lang="en-GB" dirty="0"/>
              <a:t>Some loan equipment;</a:t>
            </a:r>
          </a:p>
          <a:p>
            <a:pPr>
              <a:buFont typeface="Arial" panose="020B0604020202020204" pitchFamily="34" charset="0"/>
              <a:buChar char="•"/>
            </a:pPr>
            <a:r>
              <a:rPr lang="en-GB" dirty="0" smtClean="0"/>
              <a:t>Non </a:t>
            </a:r>
            <a:r>
              <a:rPr lang="en-GB" dirty="0"/>
              <a:t>medical helper support </a:t>
            </a:r>
            <a:r>
              <a:rPr lang="en-GB" dirty="0" smtClean="0"/>
              <a:t>(e.g</a:t>
            </a:r>
            <a:r>
              <a:rPr lang="en-GB" dirty="0"/>
              <a:t>. </a:t>
            </a:r>
            <a:r>
              <a:rPr lang="en-GB" dirty="0" smtClean="0"/>
              <a:t>library, note </a:t>
            </a:r>
            <a:r>
              <a:rPr lang="en-GB" dirty="0"/>
              <a:t>taking, </a:t>
            </a:r>
            <a:r>
              <a:rPr lang="en-GB" dirty="0" smtClean="0"/>
              <a:t>mobility);</a:t>
            </a:r>
            <a:endParaRPr lang="en-GB" dirty="0"/>
          </a:p>
          <a:p>
            <a:pPr>
              <a:buFont typeface="Arial" panose="020B0604020202020204" pitchFamily="34" charset="0"/>
              <a:buChar char="•"/>
            </a:pPr>
            <a:r>
              <a:rPr lang="en-GB" dirty="0"/>
              <a:t>Transcription </a:t>
            </a:r>
            <a:r>
              <a:rPr lang="en-GB" dirty="0" smtClean="0"/>
              <a:t>services (accessible documents); </a:t>
            </a:r>
            <a:endParaRPr lang="en-GB" dirty="0"/>
          </a:p>
          <a:p>
            <a:pPr>
              <a:buFont typeface="Arial" panose="020B0604020202020204" pitchFamily="34" charset="0"/>
              <a:buChar char="•"/>
            </a:pPr>
            <a:endParaRPr lang="en-GB" sz="1100" dirty="0"/>
          </a:p>
          <a:p>
            <a:pPr marL="0" indent="0"/>
            <a:r>
              <a:rPr lang="en-GB" dirty="0" smtClean="0"/>
              <a:t>You might access support from other departments too such as: accommodation, libraries, student union, funding</a:t>
            </a:r>
            <a:r>
              <a:rPr lang="en-GB" dirty="0"/>
              <a:t>…. </a:t>
            </a:r>
            <a:endParaRPr lang="en-GB" dirty="0" smtClean="0"/>
          </a:p>
          <a:p>
            <a:pPr marL="0" indent="0" algn="ctr"/>
            <a:r>
              <a:rPr lang="en-GB" dirty="0" smtClean="0">
                <a:solidFill>
                  <a:schemeClr val="accent1">
                    <a:lumMod val="90000"/>
                    <a:lumOff val="10000"/>
                  </a:schemeClr>
                </a:solidFill>
              </a:rPr>
              <a:t>We </a:t>
            </a:r>
            <a:r>
              <a:rPr lang="en-GB" dirty="0">
                <a:solidFill>
                  <a:schemeClr val="accent1">
                    <a:lumMod val="90000"/>
                    <a:lumOff val="10000"/>
                  </a:schemeClr>
                </a:solidFill>
              </a:rPr>
              <a:t>can help direct you to the right </a:t>
            </a:r>
            <a:r>
              <a:rPr lang="en-GB" dirty="0" smtClean="0">
                <a:solidFill>
                  <a:schemeClr val="accent1">
                    <a:lumMod val="90000"/>
                    <a:lumOff val="10000"/>
                  </a:schemeClr>
                </a:solidFill>
              </a:rPr>
              <a:t>team! </a:t>
            </a:r>
            <a:endParaRPr lang="en-GB" dirty="0">
              <a:solidFill>
                <a:schemeClr val="accent1">
                  <a:lumMod val="90000"/>
                  <a:lumOff val="10000"/>
                </a:schemeClr>
              </a:solidFill>
            </a:endParaRPr>
          </a:p>
          <a:p>
            <a:pPr>
              <a:buFontTx/>
              <a:buChar char="-"/>
            </a:pPr>
            <a:endParaRPr lang="en-GB" dirty="0"/>
          </a:p>
        </p:txBody>
      </p:sp>
    </p:spTree>
    <p:extLst>
      <p:ext uri="{BB962C8B-B14F-4D97-AF65-F5344CB8AC3E}">
        <p14:creationId xmlns:p14="http://schemas.microsoft.com/office/powerpoint/2010/main" val="3550016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440536" cy="738188"/>
          </a:xfrm>
        </p:spPr>
        <p:txBody>
          <a:bodyPr/>
          <a:lstStyle/>
          <a:p>
            <a:r>
              <a:rPr lang="en-GB" dirty="0" smtClean="0"/>
              <a:t>Inclusion</a:t>
            </a:r>
            <a:endParaRPr lang="en-GB" dirty="0"/>
          </a:p>
        </p:txBody>
      </p:sp>
      <p:sp>
        <p:nvSpPr>
          <p:cNvPr id="3" name="Content Placeholder 2"/>
          <p:cNvSpPr>
            <a:spLocks noGrp="1"/>
          </p:cNvSpPr>
          <p:nvPr>
            <p:ph idx="1"/>
          </p:nvPr>
        </p:nvSpPr>
        <p:spPr>
          <a:xfrm>
            <a:off x="355600" y="1484784"/>
            <a:ext cx="8429625" cy="4349750"/>
          </a:xfrm>
        </p:spPr>
        <p:txBody>
          <a:bodyPr/>
          <a:lstStyle/>
          <a:p>
            <a:pPr>
              <a:buFontTx/>
              <a:buChar char="-"/>
            </a:pPr>
            <a:r>
              <a:rPr lang="en-GB" dirty="0" smtClean="0"/>
              <a:t>Commitment to enhance inclusion</a:t>
            </a:r>
          </a:p>
          <a:p>
            <a:pPr>
              <a:buFontTx/>
              <a:buChar char="-"/>
            </a:pPr>
            <a:r>
              <a:rPr lang="en-GB" dirty="0" smtClean="0"/>
              <a:t>Baseline </a:t>
            </a:r>
            <a:r>
              <a:rPr lang="en-GB" dirty="0"/>
              <a:t>standards: </a:t>
            </a:r>
            <a:r>
              <a:rPr lang="en-GB" u="sng" dirty="0">
                <a:solidFill>
                  <a:srgbClr val="002060"/>
                </a:solidFill>
              </a:rPr>
              <a:t>https://www.sdduonline.leeds.ac.uk/inclusiveteaching/</a:t>
            </a:r>
          </a:p>
          <a:p>
            <a:pPr>
              <a:buFontTx/>
              <a:buChar char="-"/>
            </a:pPr>
            <a:r>
              <a:rPr lang="en-GB" dirty="0" smtClean="0"/>
              <a:t>Current University review of inclusion –  get involved!</a:t>
            </a:r>
          </a:p>
          <a:p>
            <a:pPr>
              <a:buFontTx/>
              <a:buChar char="-"/>
            </a:pPr>
            <a:r>
              <a:rPr lang="en-GB" dirty="0" smtClean="0"/>
              <a:t>Things to know about:</a:t>
            </a:r>
          </a:p>
          <a:p>
            <a:pPr lvl="3">
              <a:buFontTx/>
              <a:buChar char="-"/>
            </a:pPr>
            <a:r>
              <a:rPr lang="en-GB" dirty="0" smtClean="0"/>
              <a:t>Lecture Capture</a:t>
            </a:r>
          </a:p>
          <a:p>
            <a:pPr lvl="3">
              <a:buFontTx/>
              <a:buChar char="-"/>
            </a:pPr>
            <a:r>
              <a:rPr lang="en-GB" dirty="0" smtClean="0"/>
              <a:t>Red Route, fob access</a:t>
            </a:r>
            <a:endParaRPr lang="en-GB" dirty="0"/>
          </a:p>
          <a:p>
            <a:pPr lvl="3">
              <a:buFontTx/>
              <a:buChar char="-"/>
            </a:pPr>
            <a:r>
              <a:rPr lang="en-GB" dirty="0" smtClean="0"/>
              <a:t>Disabled student rooms in the library</a:t>
            </a:r>
          </a:p>
          <a:p>
            <a:pPr lvl="3">
              <a:buFontTx/>
              <a:buChar char="-"/>
            </a:pPr>
            <a:r>
              <a:rPr lang="en-GB" dirty="0" smtClean="0"/>
              <a:t>Assistive Technology support </a:t>
            </a:r>
          </a:p>
          <a:p>
            <a:pPr lvl="3">
              <a:buFontTx/>
              <a:buChar char="-"/>
            </a:pPr>
            <a:r>
              <a:rPr lang="en-GB" dirty="0" smtClean="0"/>
              <a:t>Quiet room</a:t>
            </a:r>
          </a:p>
          <a:p>
            <a:pPr lvl="3">
              <a:buFontTx/>
              <a:buChar char="-"/>
            </a:pPr>
            <a:r>
              <a:rPr lang="en-GB" dirty="0" smtClean="0"/>
              <a:t>Changing rooms</a:t>
            </a:r>
          </a:p>
          <a:p>
            <a:pPr marL="544512" lvl="3" indent="0">
              <a:buNone/>
            </a:pPr>
            <a:endParaRPr lang="en-GB" dirty="0" smtClean="0"/>
          </a:p>
        </p:txBody>
      </p:sp>
    </p:spTree>
    <p:extLst>
      <p:ext uri="{BB962C8B-B14F-4D97-AF65-F5344CB8AC3E}">
        <p14:creationId xmlns:p14="http://schemas.microsoft.com/office/powerpoint/2010/main" val="2961192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440536" cy="738188"/>
          </a:xfrm>
        </p:spPr>
        <p:txBody>
          <a:bodyPr/>
          <a:lstStyle/>
          <a:p>
            <a:r>
              <a:rPr lang="en-GB" dirty="0" smtClean="0"/>
              <a:t>Other Support</a:t>
            </a:r>
            <a:endParaRPr lang="en-GB" dirty="0"/>
          </a:p>
        </p:txBody>
      </p:sp>
      <p:sp>
        <p:nvSpPr>
          <p:cNvPr id="3" name="Content Placeholder 2"/>
          <p:cNvSpPr>
            <a:spLocks noGrp="1"/>
          </p:cNvSpPr>
          <p:nvPr>
            <p:ph idx="1"/>
          </p:nvPr>
        </p:nvSpPr>
        <p:spPr>
          <a:xfrm>
            <a:off x="467544" y="1628800"/>
            <a:ext cx="8429625" cy="4349750"/>
          </a:xfrm>
        </p:spPr>
        <p:txBody>
          <a:bodyPr/>
          <a:lstStyle/>
          <a:p>
            <a:r>
              <a:rPr lang="en-GB" b="1" dirty="0"/>
              <a:t>Disabled Students’ Allowances </a:t>
            </a:r>
            <a:r>
              <a:rPr lang="en-GB" dirty="0" smtClean="0"/>
              <a:t>(various </a:t>
            </a:r>
            <a:r>
              <a:rPr lang="en-GB" dirty="0"/>
              <a:t>funding bodies) </a:t>
            </a:r>
            <a:endParaRPr lang="en-GB" dirty="0" smtClean="0"/>
          </a:p>
          <a:p>
            <a:pPr>
              <a:buFont typeface="Arial" panose="020B0604020202020204" pitchFamily="34" charset="0"/>
              <a:buChar char="•"/>
            </a:pPr>
            <a:r>
              <a:rPr lang="en-GB" dirty="0" smtClean="0"/>
              <a:t>Application required</a:t>
            </a:r>
            <a:endParaRPr lang="en-GB" dirty="0"/>
          </a:p>
          <a:p>
            <a:pPr>
              <a:buFont typeface="Arial" panose="020B0604020202020204" pitchFamily="34" charset="0"/>
              <a:buChar char="•"/>
            </a:pPr>
            <a:r>
              <a:rPr lang="en-GB" dirty="0" smtClean="0"/>
              <a:t>An </a:t>
            </a:r>
            <a:r>
              <a:rPr lang="en-GB" dirty="0"/>
              <a:t>assessment of academic support </a:t>
            </a:r>
            <a:r>
              <a:rPr lang="en-GB" dirty="0" smtClean="0"/>
              <a:t>needs, to identify and recommend support, such as:</a:t>
            </a:r>
            <a:endParaRPr lang="en-GB" dirty="0"/>
          </a:p>
          <a:p>
            <a:pPr lvl="4">
              <a:buFont typeface="Arial" panose="020B0604020202020204" pitchFamily="34" charset="0"/>
              <a:buChar char="•"/>
            </a:pPr>
            <a:r>
              <a:rPr lang="en-GB" dirty="0"/>
              <a:t>One to One </a:t>
            </a:r>
            <a:r>
              <a:rPr lang="en-GB" dirty="0" smtClean="0"/>
              <a:t>study skills and mentor support</a:t>
            </a:r>
            <a:endParaRPr lang="en-GB" dirty="0"/>
          </a:p>
          <a:p>
            <a:pPr lvl="4">
              <a:buFont typeface="Arial" panose="020B0604020202020204" pitchFamily="34" charset="0"/>
              <a:buChar char="•"/>
            </a:pPr>
            <a:r>
              <a:rPr lang="en-GB" dirty="0"/>
              <a:t>Transcription services</a:t>
            </a:r>
          </a:p>
          <a:p>
            <a:pPr lvl="4">
              <a:buFont typeface="Arial" panose="020B0604020202020204" pitchFamily="34" charset="0"/>
              <a:buChar char="•"/>
            </a:pPr>
            <a:r>
              <a:rPr lang="en-GB" dirty="0" smtClean="0"/>
              <a:t>Assistive </a:t>
            </a:r>
            <a:r>
              <a:rPr lang="en-GB" dirty="0"/>
              <a:t>software and equipment </a:t>
            </a:r>
            <a:endParaRPr lang="en-GB" dirty="0" smtClean="0"/>
          </a:p>
          <a:p>
            <a:pPr marL="811213" lvl="4" indent="0">
              <a:buNone/>
            </a:pPr>
            <a:endParaRPr lang="en-GB" dirty="0"/>
          </a:p>
          <a:p>
            <a:pPr marL="0" indent="0"/>
            <a:r>
              <a:rPr lang="en-GB" b="1" dirty="0" smtClean="0"/>
              <a:t>You </a:t>
            </a:r>
            <a:r>
              <a:rPr lang="en-GB" b="1" dirty="0"/>
              <a:t>can find out more at our information talk today</a:t>
            </a:r>
            <a:r>
              <a:rPr lang="en-GB" b="1" dirty="0" smtClean="0"/>
              <a:t>.</a:t>
            </a:r>
          </a:p>
          <a:p>
            <a:pPr marL="0" indent="0"/>
            <a:endParaRPr lang="en-GB" b="1" dirty="0" smtClean="0"/>
          </a:p>
          <a:p>
            <a:pPr marL="0" indent="0" algn="ctr"/>
            <a:r>
              <a:rPr lang="en-GB" dirty="0" smtClean="0"/>
              <a:t> </a:t>
            </a:r>
            <a:r>
              <a:rPr lang="en-GB" dirty="0" smtClean="0">
                <a:solidFill>
                  <a:schemeClr val="accent1">
                    <a:lumMod val="90000"/>
                    <a:lumOff val="10000"/>
                  </a:schemeClr>
                </a:solidFill>
              </a:rPr>
              <a:t>We can support you to make your application</a:t>
            </a:r>
            <a:endParaRPr lang="en-GB" dirty="0">
              <a:solidFill>
                <a:schemeClr val="accent1">
                  <a:lumMod val="90000"/>
                  <a:lumOff val="10000"/>
                </a:schemeClr>
              </a:solidFill>
            </a:endParaRPr>
          </a:p>
          <a:p>
            <a:pPr marL="0" indent="0"/>
            <a:endParaRPr lang="en-GB" sz="2200" dirty="0"/>
          </a:p>
          <a:p>
            <a:pPr>
              <a:buFontTx/>
              <a:buChar char="-"/>
            </a:pPr>
            <a:endParaRPr lang="en-GB" dirty="0"/>
          </a:p>
          <a:p>
            <a:pPr>
              <a:buFontTx/>
              <a:buChar char="-"/>
            </a:pPr>
            <a:endParaRPr lang="en-GB" dirty="0"/>
          </a:p>
        </p:txBody>
      </p:sp>
    </p:spTree>
    <p:extLst>
      <p:ext uri="{BB962C8B-B14F-4D97-AF65-F5344CB8AC3E}">
        <p14:creationId xmlns:p14="http://schemas.microsoft.com/office/powerpoint/2010/main" val="2984394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c">
  <a:themeElements>
    <a:clrScheme name="basic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bas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lnDef>
  </a:objectDefaults>
  <a:extraClrSchemeLst>
    <a:extraClrScheme>
      <a:clrScheme name="basic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1101</TotalTime>
  <Words>1187</Words>
  <Application>Microsoft Office PowerPoint</Application>
  <PresentationFormat>On-screen Show (4:3)</PresentationFormat>
  <Paragraphs>189</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MS PGothic</vt:lpstr>
      <vt:lpstr>AR CENA</vt:lpstr>
      <vt:lpstr>Arial</vt:lpstr>
      <vt:lpstr>Calibri</vt:lpstr>
      <vt:lpstr>Times</vt:lpstr>
      <vt:lpstr>basic</vt:lpstr>
      <vt:lpstr>Disability Services’ Information Day </vt:lpstr>
      <vt:lpstr>Welcome to Leeds</vt:lpstr>
      <vt:lpstr>On today’s agenda</vt:lpstr>
      <vt:lpstr>Disability Service - What is our role?</vt:lpstr>
      <vt:lpstr>Who are we?</vt:lpstr>
      <vt:lpstr>How will we work with you?</vt:lpstr>
      <vt:lpstr>What support is available?</vt:lpstr>
      <vt:lpstr>Inclusion</vt:lpstr>
      <vt:lpstr>Other Support</vt:lpstr>
      <vt:lpstr>Reasonable Adjustments</vt:lpstr>
      <vt:lpstr>Our Relationship with your Department</vt:lpstr>
      <vt:lpstr>Ongoing Support</vt:lpstr>
      <vt:lpstr>Getting around Campus….</vt:lpstr>
      <vt:lpstr>Be Proactive </vt:lpstr>
      <vt:lpstr>Other Support Services….</vt:lpstr>
      <vt:lpstr>Recap on what's to come….</vt:lpstr>
      <vt:lpstr>Thank you. </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Morris</dc:creator>
  <cp:lastModifiedBy>Lucy Elliott</cp:lastModifiedBy>
  <cp:revision>90</cp:revision>
  <dcterms:created xsi:type="dcterms:W3CDTF">2016-05-12T10:05:29Z</dcterms:created>
  <dcterms:modified xsi:type="dcterms:W3CDTF">2019-07-17T10:38:39Z</dcterms:modified>
</cp:coreProperties>
</file>