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0" r:id="rId2"/>
    <p:sldId id="288" r:id="rId3"/>
    <p:sldId id="289" r:id="rId4"/>
    <p:sldId id="293" r:id="rId5"/>
    <p:sldId id="294" r:id="rId6"/>
    <p:sldId id="295" r:id="rId7"/>
    <p:sldId id="301" r:id="rId8"/>
    <p:sldId id="296" r:id="rId9"/>
    <p:sldId id="302" r:id="rId10"/>
    <p:sldId id="297" r:id="rId11"/>
    <p:sldId id="303" r:id="rId12"/>
    <p:sldId id="298" r:id="rId13"/>
    <p:sldId id="304" r:id="rId14"/>
    <p:sldId id="299" r:id="rId15"/>
    <p:sldId id="308" r:id="rId16"/>
    <p:sldId id="307" r:id="rId17"/>
    <p:sldId id="305" r:id="rId18"/>
    <p:sldId id="306"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82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2" autoAdjust="0"/>
    <p:restoredTop sz="84235" autoAdjust="0"/>
  </p:normalViewPr>
  <p:slideViewPr>
    <p:cSldViewPr>
      <p:cViewPr varScale="1">
        <p:scale>
          <a:sx n="65" d="100"/>
          <a:sy n="65" d="100"/>
        </p:scale>
        <p:origin x="158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89E78D-4024-41FB-BAAD-6B66FD06B014}" type="doc">
      <dgm:prSet loTypeId="urn:microsoft.com/office/officeart/2005/8/layout/hChevron3" loCatId="process" qsTypeId="urn:microsoft.com/office/officeart/2005/8/quickstyle/simple1" qsCatId="simple" csTypeId="urn:microsoft.com/office/officeart/2005/8/colors/accent1_2" csCatId="accent1" phldr="1"/>
      <dgm:spPr/>
    </dgm:pt>
    <dgm:pt modelId="{70C92446-CBE0-46AD-93AB-56BB1B96F69E}">
      <dgm:prSet phldrT="[Text]" custT="1"/>
      <dgm:spPr/>
      <dgm:t>
        <a:bodyPr/>
        <a:lstStyle/>
        <a:p>
          <a:r>
            <a:rPr lang="en-GB" sz="1600" dirty="0" smtClean="0"/>
            <a:t>Apply for DSA</a:t>
          </a:r>
          <a:endParaRPr lang="en-GB" sz="1600" dirty="0"/>
        </a:p>
      </dgm:t>
    </dgm:pt>
    <dgm:pt modelId="{5957F273-B7EA-4363-A9C7-4EDB3A22A61E}" type="parTrans" cxnId="{D1A83EB9-5C5B-4B85-92C3-E8727EF9FEF8}">
      <dgm:prSet/>
      <dgm:spPr/>
      <dgm:t>
        <a:bodyPr/>
        <a:lstStyle/>
        <a:p>
          <a:endParaRPr lang="en-GB"/>
        </a:p>
      </dgm:t>
    </dgm:pt>
    <dgm:pt modelId="{328BF49D-6AA7-4F0A-B3CD-5E894C3FD91F}" type="sibTrans" cxnId="{D1A83EB9-5C5B-4B85-92C3-E8727EF9FEF8}">
      <dgm:prSet/>
      <dgm:spPr/>
      <dgm:t>
        <a:bodyPr/>
        <a:lstStyle/>
        <a:p>
          <a:endParaRPr lang="en-GB"/>
        </a:p>
      </dgm:t>
    </dgm:pt>
    <dgm:pt modelId="{8B45FCC6-5309-4E02-ABDB-328A5F4EF755}">
      <dgm:prSet phldrT="[Text]" custT="1"/>
      <dgm:spPr/>
      <dgm:t>
        <a:bodyPr/>
        <a:lstStyle/>
        <a:p>
          <a:r>
            <a:rPr lang="en-GB" sz="1600" dirty="0" smtClean="0"/>
            <a:t>Eligibility Letter</a:t>
          </a:r>
          <a:endParaRPr lang="en-GB" sz="1600" dirty="0"/>
        </a:p>
      </dgm:t>
    </dgm:pt>
    <dgm:pt modelId="{E452CE9F-DA95-4FB0-A271-DA1E582F2D78}" type="parTrans" cxnId="{2451EBCD-266C-45F5-BB40-A1DABFF56954}">
      <dgm:prSet/>
      <dgm:spPr/>
      <dgm:t>
        <a:bodyPr/>
        <a:lstStyle/>
        <a:p>
          <a:endParaRPr lang="en-GB"/>
        </a:p>
      </dgm:t>
    </dgm:pt>
    <dgm:pt modelId="{9EE83BBC-1F5D-4361-941C-EB31B9233782}" type="sibTrans" cxnId="{2451EBCD-266C-45F5-BB40-A1DABFF56954}">
      <dgm:prSet/>
      <dgm:spPr/>
      <dgm:t>
        <a:bodyPr/>
        <a:lstStyle/>
        <a:p>
          <a:endParaRPr lang="en-GB"/>
        </a:p>
      </dgm:t>
    </dgm:pt>
    <dgm:pt modelId="{5E72EA32-58DF-4FB5-BEE3-7A63EC8F3EF1}">
      <dgm:prSet phldrT="[Text]" custT="1"/>
      <dgm:spPr/>
      <dgm:t>
        <a:bodyPr/>
        <a:lstStyle/>
        <a:p>
          <a:r>
            <a:rPr lang="en-GB" sz="1600" dirty="0" smtClean="0"/>
            <a:t>Study Needs Assessment </a:t>
          </a:r>
          <a:endParaRPr lang="en-GB" sz="1600" dirty="0"/>
        </a:p>
      </dgm:t>
    </dgm:pt>
    <dgm:pt modelId="{29ACAD09-E323-4A4B-8BC7-5A9B8E280FC2}" type="parTrans" cxnId="{6E755942-4927-4537-8F24-33A61BD35EFB}">
      <dgm:prSet/>
      <dgm:spPr/>
      <dgm:t>
        <a:bodyPr/>
        <a:lstStyle/>
        <a:p>
          <a:endParaRPr lang="en-GB"/>
        </a:p>
      </dgm:t>
    </dgm:pt>
    <dgm:pt modelId="{95736045-B176-4598-A8B7-5E0CE7210C57}" type="sibTrans" cxnId="{6E755942-4927-4537-8F24-33A61BD35EFB}">
      <dgm:prSet/>
      <dgm:spPr/>
      <dgm:t>
        <a:bodyPr/>
        <a:lstStyle/>
        <a:p>
          <a:endParaRPr lang="en-GB"/>
        </a:p>
      </dgm:t>
    </dgm:pt>
    <dgm:pt modelId="{849DE740-A39B-47D5-944E-3E51F1FAA169}">
      <dgm:prSet phldrT="[Text]" custT="1"/>
      <dgm:spPr/>
      <dgm:t>
        <a:bodyPr/>
        <a:lstStyle/>
        <a:p>
          <a:r>
            <a:rPr lang="en-GB" sz="1600" dirty="0" smtClean="0"/>
            <a:t>Entitlement Letter</a:t>
          </a:r>
          <a:endParaRPr lang="en-GB" sz="1600" dirty="0"/>
        </a:p>
      </dgm:t>
    </dgm:pt>
    <dgm:pt modelId="{F1E6357D-79CB-4C70-A9A7-A90F91046AF0}" type="parTrans" cxnId="{18B32B26-D084-4AB0-AD04-851478A500CE}">
      <dgm:prSet/>
      <dgm:spPr/>
      <dgm:t>
        <a:bodyPr/>
        <a:lstStyle/>
        <a:p>
          <a:endParaRPr lang="en-GB"/>
        </a:p>
      </dgm:t>
    </dgm:pt>
    <dgm:pt modelId="{AC4998B3-DD7B-45CF-9454-175FA256DF7E}" type="sibTrans" cxnId="{18B32B26-D084-4AB0-AD04-851478A500CE}">
      <dgm:prSet/>
      <dgm:spPr/>
      <dgm:t>
        <a:bodyPr/>
        <a:lstStyle/>
        <a:p>
          <a:endParaRPr lang="en-GB"/>
        </a:p>
      </dgm:t>
    </dgm:pt>
    <dgm:pt modelId="{BECC06C1-2FC5-4ABC-B63A-A8A7330E8989}" type="pres">
      <dgm:prSet presAssocID="{E589E78D-4024-41FB-BAAD-6B66FD06B014}" presName="Name0" presStyleCnt="0">
        <dgm:presLayoutVars>
          <dgm:dir/>
          <dgm:resizeHandles val="exact"/>
        </dgm:presLayoutVars>
      </dgm:prSet>
      <dgm:spPr/>
    </dgm:pt>
    <dgm:pt modelId="{0E8B5A5F-8BC3-4F26-BA47-9CF6C27D2453}" type="pres">
      <dgm:prSet presAssocID="{70C92446-CBE0-46AD-93AB-56BB1B96F69E}" presName="parTxOnly" presStyleLbl="node1" presStyleIdx="0" presStyleCnt="4" custScaleY="127033">
        <dgm:presLayoutVars>
          <dgm:bulletEnabled val="1"/>
        </dgm:presLayoutVars>
      </dgm:prSet>
      <dgm:spPr/>
      <dgm:t>
        <a:bodyPr/>
        <a:lstStyle/>
        <a:p>
          <a:endParaRPr lang="en-GB"/>
        </a:p>
      </dgm:t>
    </dgm:pt>
    <dgm:pt modelId="{C5E7B9F7-61D6-4951-8816-5E753C161E63}" type="pres">
      <dgm:prSet presAssocID="{328BF49D-6AA7-4F0A-B3CD-5E894C3FD91F}" presName="parSpace" presStyleCnt="0"/>
      <dgm:spPr/>
    </dgm:pt>
    <dgm:pt modelId="{E3BA218F-64A6-4A3F-842C-647E1989D97E}" type="pres">
      <dgm:prSet presAssocID="{8B45FCC6-5309-4E02-ABDB-328A5F4EF755}" presName="parTxOnly" presStyleLbl="node1" presStyleIdx="1" presStyleCnt="4" custScaleY="127033">
        <dgm:presLayoutVars>
          <dgm:bulletEnabled val="1"/>
        </dgm:presLayoutVars>
      </dgm:prSet>
      <dgm:spPr/>
      <dgm:t>
        <a:bodyPr/>
        <a:lstStyle/>
        <a:p>
          <a:endParaRPr lang="en-GB"/>
        </a:p>
      </dgm:t>
    </dgm:pt>
    <dgm:pt modelId="{565E5FDF-B022-4A42-85FD-C638F4FDAFCE}" type="pres">
      <dgm:prSet presAssocID="{9EE83BBC-1F5D-4361-941C-EB31B9233782}" presName="parSpace" presStyleCnt="0"/>
      <dgm:spPr/>
    </dgm:pt>
    <dgm:pt modelId="{463D059E-ABDB-4ACD-AA45-673FEEDD954B}" type="pres">
      <dgm:prSet presAssocID="{5E72EA32-58DF-4FB5-BEE3-7A63EC8F3EF1}" presName="parTxOnly" presStyleLbl="node1" presStyleIdx="2" presStyleCnt="4" custScaleX="112543" custScaleY="127033">
        <dgm:presLayoutVars>
          <dgm:bulletEnabled val="1"/>
        </dgm:presLayoutVars>
      </dgm:prSet>
      <dgm:spPr/>
      <dgm:t>
        <a:bodyPr/>
        <a:lstStyle/>
        <a:p>
          <a:endParaRPr lang="en-GB"/>
        </a:p>
      </dgm:t>
    </dgm:pt>
    <dgm:pt modelId="{87BD66B0-8F78-4780-A03C-9D031DE370BA}" type="pres">
      <dgm:prSet presAssocID="{95736045-B176-4598-A8B7-5E0CE7210C57}" presName="parSpace" presStyleCnt="0"/>
      <dgm:spPr/>
    </dgm:pt>
    <dgm:pt modelId="{581FA079-C8E3-4D73-A412-3D7FD4DCA2A6}" type="pres">
      <dgm:prSet presAssocID="{849DE740-A39B-47D5-944E-3E51F1FAA169}" presName="parTxOnly" presStyleLbl="node1" presStyleIdx="3" presStyleCnt="4" custScaleX="107710" custScaleY="127033">
        <dgm:presLayoutVars>
          <dgm:bulletEnabled val="1"/>
        </dgm:presLayoutVars>
      </dgm:prSet>
      <dgm:spPr/>
      <dgm:t>
        <a:bodyPr/>
        <a:lstStyle/>
        <a:p>
          <a:endParaRPr lang="en-GB"/>
        </a:p>
      </dgm:t>
    </dgm:pt>
  </dgm:ptLst>
  <dgm:cxnLst>
    <dgm:cxn modelId="{2451EBCD-266C-45F5-BB40-A1DABFF56954}" srcId="{E589E78D-4024-41FB-BAAD-6B66FD06B014}" destId="{8B45FCC6-5309-4E02-ABDB-328A5F4EF755}" srcOrd="1" destOrd="0" parTransId="{E452CE9F-DA95-4FB0-A271-DA1E582F2D78}" sibTransId="{9EE83BBC-1F5D-4361-941C-EB31B9233782}"/>
    <dgm:cxn modelId="{3C1AFFFF-D4CC-45D2-A8E2-CFFCEB7C9F18}" type="presOf" srcId="{849DE740-A39B-47D5-944E-3E51F1FAA169}" destId="{581FA079-C8E3-4D73-A412-3D7FD4DCA2A6}" srcOrd="0" destOrd="0" presId="urn:microsoft.com/office/officeart/2005/8/layout/hChevron3"/>
    <dgm:cxn modelId="{6E755942-4927-4537-8F24-33A61BD35EFB}" srcId="{E589E78D-4024-41FB-BAAD-6B66FD06B014}" destId="{5E72EA32-58DF-4FB5-BEE3-7A63EC8F3EF1}" srcOrd="2" destOrd="0" parTransId="{29ACAD09-E323-4A4B-8BC7-5A9B8E280FC2}" sibTransId="{95736045-B176-4598-A8B7-5E0CE7210C57}"/>
    <dgm:cxn modelId="{D1A83EB9-5C5B-4B85-92C3-E8727EF9FEF8}" srcId="{E589E78D-4024-41FB-BAAD-6B66FD06B014}" destId="{70C92446-CBE0-46AD-93AB-56BB1B96F69E}" srcOrd="0" destOrd="0" parTransId="{5957F273-B7EA-4363-A9C7-4EDB3A22A61E}" sibTransId="{328BF49D-6AA7-4F0A-B3CD-5E894C3FD91F}"/>
    <dgm:cxn modelId="{31F8853B-34FD-4AAF-955B-8A3F05B873C3}" type="presOf" srcId="{70C92446-CBE0-46AD-93AB-56BB1B96F69E}" destId="{0E8B5A5F-8BC3-4F26-BA47-9CF6C27D2453}" srcOrd="0" destOrd="0" presId="urn:microsoft.com/office/officeart/2005/8/layout/hChevron3"/>
    <dgm:cxn modelId="{5CFE1E2A-D024-4AF5-8BBF-2A7BB983503D}" type="presOf" srcId="{5E72EA32-58DF-4FB5-BEE3-7A63EC8F3EF1}" destId="{463D059E-ABDB-4ACD-AA45-673FEEDD954B}" srcOrd="0" destOrd="0" presId="urn:microsoft.com/office/officeart/2005/8/layout/hChevron3"/>
    <dgm:cxn modelId="{18B32B26-D084-4AB0-AD04-851478A500CE}" srcId="{E589E78D-4024-41FB-BAAD-6B66FD06B014}" destId="{849DE740-A39B-47D5-944E-3E51F1FAA169}" srcOrd="3" destOrd="0" parTransId="{F1E6357D-79CB-4C70-A9A7-A90F91046AF0}" sibTransId="{AC4998B3-DD7B-45CF-9454-175FA256DF7E}"/>
    <dgm:cxn modelId="{6B17E0AA-0251-4EAC-8F06-1CD89BAADE4C}" type="presOf" srcId="{E589E78D-4024-41FB-BAAD-6B66FD06B014}" destId="{BECC06C1-2FC5-4ABC-B63A-A8A7330E8989}" srcOrd="0" destOrd="0" presId="urn:microsoft.com/office/officeart/2005/8/layout/hChevron3"/>
    <dgm:cxn modelId="{7862EA74-2A70-4F8B-8889-AAA4D483753D}" type="presOf" srcId="{8B45FCC6-5309-4E02-ABDB-328A5F4EF755}" destId="{E3BA218F-64A6-4A3F-842C-647E1989D97E}" srcOrd="0" destOrd="0" presId="urn:microsoft.com/office/officeart/2005/8/layout/hChevron3"/>
    <dgm:cxn modelId="{8573715B-3E74-4ADF-BA4F-F557DCE06B09}" type="presParOf" srcId="{BECC06C1-2FC5-4ABC-B63A-A8A7330E8989}" destId="{0E8B5A5F-8BC3-4F26-BA47-9CF6C27D2453}" srcOrd="0" destOrd="0" presId="urn:microsoft.com/office/officeart/2005/8/layout/hChevron3"/>
    <dgm:cxn modelId="{86EF00B8-DA3D-4CD1-A177-DEFA20587703}" type="presParOf" srcId="{BECC06C1-2FC5-4ABC-B63A-A8A7330E8989}" destId="{C5E7B9F7-61D6-4951-8816-5E753C161E63}" srcOrd="1" destOrd="0" presId="urn:microsoft.com/office/officeart/2005/8/layout/hChevron3"/>
    <dgm:cxn modelId="{ACA799E6-9526-4F28-9B4E-B3A36EF41F8A}" type="presParOf" srcId="{BECC06C1-2FC5-4ABC-B63A-A8A7330E8989}" destId="{E3BA218F-64A6-4A3F-842C-647E1989D97E}" srcOrd="2" destOrd="0" presId="urn:microsoft.com/office/officeart/2005/8/layout/hChevron3"/>
    <dgm:cxn modelId="{4C67D7EE-DFAE-478B-BAD9-0180C9E0DC98}" type="presParOf" srcId="{BECC06C1-2FC5-4ABC-B63A-A8A7330E8989}" destId="{565E5FDF-B022-4A42-85FD-C638F4FDAFCE}" srcOrd="3" destOrd="0" presId="urn:microsoft.com/office/officeart/2005/8/layout/hChevron3"/>
    <dgm:cxn modelId="{F6AD39B8-5576-430C-A58E-CB3B7AD7A3D3}" type="presParOf" srcId="{BECC06C1-2FC5-4ABC-B63A-A8A7330E8989}" destId="{463D059E-ABDB-4ACD-AA45-673FEEDD954B}" srcOrd="4" destOrd="0" presId="urn:microsoft.com/office/officeart/2005/8/layout/hChevron3"/>
    <dgm:cxn modelId="{77D4D547-4675-4CED-823E-3829D6F90293}" type="presParOf" srcId="{BECC06C1-2FC5-4ABC-B63A-A8A7330E8989}" destId="{87BD66B0-8F78-4780-A03C-9D031DE370BA}" srcOrd="5" destOrd="0" presId="urn:microsoft.com/office/officeart/2005/8/layout/hChevron3"/>
    <dgm:cxn modelId="{B8AAC1A7-D564-41EA-8D2C-3562C98326FE}" type="presParOf" srcId="{BECC06C1-2FC5-4ABC-B63A-A8A7330E8989}" destId="{581FA079-C8E3-4D73-A412-3D7FD4DCA2A6}"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89E78D-4024-41FB-BAAD-6B66FD06B014}" type="doc">
      <dgm:prSet loTypeId="urn:microsoft.com/office/officeart/2005/8/layout/hChevron3" loCatId="process" qsTypeId="urn:microsoft.com/office/officeart/2005/8/quickstyle/simple1" qsCatId="simple" csTypeId="urn:microsoft.com/office/officeart/2005/8/colors/accent1_2" csCatId="accent1" phldr="1"/>
      <dgm:spPr/>
    </dgm:pt>
    <dgm:pt modelId="{70C92446-CBE0-46AD-93AB-56BB1B96F69E}">
      <dgm:prSet phldrT="[Text]" custT="1"/>
      <dgm:spPr>
        <a:solidFill>
          <a:srgbClr val="FE8206"/>
        </a:solidFill>
      </dgm:spPr>
      <dgm:t>
        <a:bodyPr/>
        <a:lstStyle/>
        <a:p>
          <a:r>
            <a:rPr lang="en-GB" sz="1600" dirty="0" smtClean="0"/>
            <a:t>Apply for DSA</a:t>
          </a:r>
          <a:endParaRPr lang="en-GB" sz="1600" dirty="0"/>
        </a:p>
      </dgm:t>
    </dgm:pt>
    <dgm:pt modelId="{5957F273-B7EA-4363-A9C7-4EDB3A22A61E}" type="parTrans" cxnId="{D1A83EB9-5C5B-4B85-92C3-E8727EF9FEF8}">
      <dgm:prSet/>
      <dgm:spPr/>
      <dgm:t>
        <a:bodyPr/>
        <a:lstStyle/>
        <a:p>
          <a:endParaRPr lang="en-GB"/>
        </a:p>
      </dgm:t>
    </dgm:pt>
    <dgm:pt modelId="{328BF49D-6AA7-4F0A-B3CD-5E894C3FD91F}" type="sibTrans" cxnId="{D1A83EB9-5C5B-4B85-92C3-E8727EF9FEF8}">
      <dgm:prSet/>
      <dgm:spPr/>
      <dgm:t>
        <a:bodyPr/>
        <a:lstStyle/>
        <a:p>
          <a:endParaRPr lang="en-GB"/>
        </a:p>
      </dgm:t>
    </dgm:pt>
    <dgm:pt modelId="{8B45FCC6-5309-4E02-ABDB-328A5F4EF755}">
      <dgm:prSet phldrT="[Text]" custT="1"/>
      <dgm:spPr/>
      <dgm:t>
        <a:bodyPr/>
        <a:lstStyle/>
        <a:p>
          <a:r>
            <a:rPr lang="en-GB" sz="1600" dirty="0" smtClean="0"/>
            <a:t>Eligibility Letter</a:t>
          </a:r>
          <a:endParaRPr lang="en-GB" sz="1600" dirty="0"/>
        </a:p>
      </dgm:t>
    </dgm:pt>
    <dgm:pt modelId="{E452CE9F-DA95-4FB0-A271-DA1E582F2D78}" type="parTrans" cxnId="{2451EBCD-266C-45F5-BB40-A1DABFF56954}">
      <dgm:prSet/>
      <dgm:spPr/>
      <dgm:t>
        <a:bodyPr/>
        <a:lstStyle/>
        <a:p>
          <a:endParaRPr lang="en-GB"/>
        </a:p>
      </dgm:t>
    </dgm:pt>
    <dgm:pt modelId="{9EE83BBC-1F5D-4361-941C-EB31B9233782}" type="sibTrans" cxnId="{2451EBCD-266C-45F5-BB40-A1DABFF56954}">
      <dgm:prSet/>
      <dgm:spPr/>
      <dgm:t>
        <a:bodyPr/>
        <a:lstStyle/>
        <a:p>
          <a:endParaRPr lang="en-GB"/>
        </a:p>
      </dgm:t>
    </dgm:pt>
    <dgm:pt modelId="{5E72EA32-58DF-4FB5-BEE3-7A63EC8F3EF1}">
      <dgm:prSet phldrT="[Text]" custT="1"/>
      <dgm:spPr/>
      <dgm:t>
        <a:bodyPr/>
        <a:lstStyle/>
        <a:p>
          <a:r>
            <a:rPr lang="en-GB" sz="1600" dirty="0" smtClean="0"/>
            <a:t>Study Needs Assessment </a:t>
          </a:r>
          <a:endParaRPr lang="en-GB" sz="1600" dirty="0"/>
        </a:p>
      </dgm:t>
    </dgm:pt>
    <dgm:pt modelId="{29ACAD09-E323-4A4B-8BC7-5A9B8E280FC2}" type="parTrans" cxnId="{6E755942-4927-4537-8F24-33A61BD35EFB}">
      <dgm:prSet/>
      <dgm:spPr/>
      <dgm:t>
        <a:bodyPr/>
        <a:lstStyle/>
        <a:p>
          <a:endParaRPr lang="en-GB"/>
        </a:p>
      </dgm:t>
    </dgm:pt>
    <dgm:pt modelId="{95736045-B176-4598-A8B7-5E0CE7210C57}" type="sibTrans" cxnId="{6E755942-4927-4537-8F24-33A61BD35EFB}">
      <dgm:prSet/>
      <dgm:spPr/>
      <dgm:t>
        <a:bodyPr/>
        <a:lstStyle/>
        <a:p>
          <a:endParaRPr lang="en-GB"/>
        </a:p>
      </dgm:t>
    </dgm:pt>
    <dgm:pt modelId="{849DE740-A39B-47D5-944E-3E51F1FAA169}">
      <dgm:prSet phldrT="[Text]" custT="1"/>
      <dgm:spPr/>
      <dgm:t>
        <a:bodyPr/>
        <a:lstStyle/>
        <a:p>
          <a:r>
            <a:rPr lang="en-GB" sz="1600" dirty="0" smtClean="0"/>
            <a:t>Entitlement Letter</a:t>
          </a:r>
          <a:endParaRPr lang="en-GB" sz="1600" dirty="0"/>
        </a:p>
      </dgm:t>
    </dgm:pt>
    <dgm:pt modelId="{F1E6357D-79CB-4C70-A9A7-A90F91046AF0}" type="parTrans" cxnId="{18B32B26-D084-4AB0-AD04-851478A500CE}">
      <dgm:prSet/>
      <dgm:spPr/>
      <dgm:t>
        <a:bodyPr/>
        <a:lstStyle/>
        <a:p>
          <a:endParaRPr lang="en-GB"/>
        </a:p>
      </dgm:t>
    </dgm:pt>
    <dgm:pt modelId="{AC4998B3-DD7B-45CF-9454-175FA256DF7E}" type="sibTrans" cxnId="{18B32B26-D084-4AB0-AD04-851478A500CE}">
      <dgm:prSet/>
      <dgm:spPr/>
      <dgm:t>
        <a:bodyPr/>
        <a:lstStyle/>
        <a:p>
          <a:endParaRPr lang="en-GB"/>
        </a:p>
      </dgm:t>
    </dgm:pt>
    <dgm:pt modelId="{BECC06C1-2FC5-4ABC-B63A-A8A7330E8989}" type="pres">
      <dgm:prSet presAssocID="{E589E78D-4024-41FB-BAAD-6B66FD06B014}" presName="Name0" presStyleCnt="0">
        <dgm:presLayoutVars>
          <dgm:dir/>
          <dgm:resizeHandles val="exact"/>
        </dgm:presLayoutVars>
      </dgm:prSet>
      <dgm:spPr/>
    </dgm:pt>
    <dgm:pt modelId="{0E8B5A5F-8BC3-4F26-BA47-9CF6C27D2453}" type="pres">
      <dgm:prSet presAssocID="{70C92446-CBE0-46AD-93AB-56BB1B96F69E}" presName="parTxOnly" presStyleLbl="node1" presStyleIdx="0" presStyleCnt="4" custScaleY="125191">
        <dgm:presLayoutVars>
          <dgm:bulletEnabled val="1"/>
        </dgm:presLayoutVars>
      </dgm:prSet>
      <dgm:spPr/>
      <dgm:t>
        <a:bodyPr/>
        <a:lstStyle/>
        <a:p>
          <a:endParaRPr lang="en-GB"/>
        </a:p>
      </dgm:t>
    </dgm:pt>
    <dgm:pt modelId="{C5E7B9F7-61D6-4951-8816-5E753C161E63}" type="pres">
      <dgm:prSet presAssocID="{328BF49D-6AA7-4F0A-B3CD-5E894C3FD91F}" presName="parSpace" presStyleCnt="0"/>
      <dgm:spPr/>
    </dgm:pt>
    <dgm:pt modelId="{E3BA218F-64A6-4A3F-842C-647E1989D97E}" type="pres">
      <dgm:prSet presAssocID="{8B45FCC6-5309-4E02-ABDB-328A5F4EF755}" presName="parTxOnly" presStyleLbl="node1" presStyleIdx="1" presStyleCnt="4" custScaleY="127033">
        <dgm:presLayoutVars>
          <dgm:bulletEnabled val="1"/>
        </dgm:presLayoutVars>
      </dgm:prSet>
      <dgm:spPr/>
      <dgm:t>
        <a:bodyPr/>
        <a:lstStyle/>
        <a:p>
          <a:endParaRPr lang="en-GB"/>
        </a:p>
      </dgm:t>
    </dgm:pt>
    <dgm:pt modelId="{565E5FDF-B022-4A42-85FD-C638F4FDAFCE}" type="pres">
      <dgm:prSet presAssocID="{9EE83BBC-1F5D-4361-941C-EB31B9233782}" presName="parSpace" presStyleCnt="0"/>
      <dgm:spPr/>
    </dgm:pt>
    <dgm:pt modelId="{463D059E-ABDB-4ACD-AA45-673FEEDD954B}" type="pres">
      <dgm:prSet presAssocID="{5E72EA32-58DF-4FB5-BEE3-7A63EC8F3EF1}" presName="parTxOnly" presStyleLbl="node1" presStyleIdx="2" presStyleCnt="4" custScaleX="123806" custScaleY="127033">
        <dgm:presLayoutVars>
          <dgm:bulletEnabled val="1"/>
        </dgm:presLayoutVars>
      </dgm:prSet>
      <dgm:spPr/>
      <dgm:t>
        <a:bodyPr/>
        <a:lstStyle/>
        <a:p>
          <a:endParaRPr lang="en-GB"/>
        </a:p>
      </dgm:t>
    </dgm:pt>
    <dgm:pt modelId="{87BD66B0-8F78-4780-A03C-9D031DE370BA}" type="pres">
      <dgm:prSet presAssocID="{95736045-B176-4598-A8B7-5E0CE7210C57}" presName="parSpace" presStyleCnt="0"/>
      <dgm:spPr/>
    </dgm:pt>
    <dgm:pt modelId="{581FA079-C8E3-4D73-A412-3D7FD4DCA2A6}" type="pres">
      <dgm:prSet presAssocID="{849DE740-A39B-47D5-944E-3E51F1FAA169}" presName="parTxOnly" presStyleLbl="node1" presStyleIdx="3" presStyleCnt="4" custScaleX="120586" custScaleY="127033">
        <dgm:presLayoutVars>
          <dgm:bulletEnabled val="1"/>
        </dgm:presLayoutVars>
      </dgm:prSet>
      <dgm:spPr/>
      <dgm:t>
        <a:bodyPr/>
        <a:lstStyle/>
        <a:p>
          <a:endParaRPr lang="en-GB"/>
        </a:p>
      </dgm:t>
    </dgm:pt>
  </dgm:ptLst>
  <dgm:cxnLst>
    <dgm:cxn modelId="{2451EBCD-266C-45F5-BB40-A1DABFF56954}" srcId="{E589E78D-4024-41FB-BAAD-6B66FD06B014}" destId="{8B45FCC6-5309-4E02-ABDB-328A5F4EF755}" srcOrd="1" destOrd="0" parTransId="{E452CE9F-DA95-4FB0-A271-DA1E582F2D78}" sibTransId="{9EE83BBC-1F5D-4361-941C-EB31B9233782}"/>
    <dgm:cxn modelId="{60DB3545-7005-4D7D-8F8A-64C929C63C30}" type="presOf" srcId="{8B45FCC6-5309-4E02-ABDB-328A5F4EF755}" destId="{E3BA218F-64A6-4A3F-842C-647E1989D97E}" srcOrd="0" destOrd="0" presId="urn:microsoft.com/office/officeart/2005/8/layout/hChevron3"/>
    <dgm:cxn modelId="{FC1E3B8B-E160-46F2-A072-3498E963DA6E}" type="presOf" srcId="{849DE740-A39B-47D5-944E-3E51F1FAA169}" destId="{581FA079-C8E3-4D73-A412-3D7FD4DCA2A6}" srcOrd="0" destOrd="0" presId="urn:microsoft.com/office/officeart/2005/8/layout/hChevron3"/>
    <dgm:cxn modelId="{18E2F148-66E2-44A6-9B55-E5941293479A}" type="presOf" srcId="{70C92446-CBE0-46AD-93AB-56BB1B96F69E}" destId="{0E8B5A5F-8BC3-4F26-BA47-9CF6C27D2453}" srcOrd="0" destOrd="0" presId="urn:microsoft.com/office/officeart/2005/8/layout/hChevron3"/>
    <dgm:cxn modelId="{6E755942-4927-4537-8F24-33A61BD35EFB}" srcId="{E589E78D-4024-41FB-BAAD-6B66FD06B014}" destId="{5E72EA32-58DF-4FB5-BEE3-7A63EC8F3EF1}" srcOrd="2" destOrd="0" parTransId="{29ACAD09-E323-4A4B-8BC7-5A9B8E280FC2}" sibTransId="{95736045-B176-4598-A8B7-5E0CE7210C57}"/>
    <dgm:cxn modelId="{D1A83EB9-5C5B-4B85-92C3-E8727EF9FEF8}" srcId="{E589E78D-4024-41FB-BAAD-6B66FD06B014}" destId="{70C92446-CBE0-46AD-93AB-56BB1B96F69E}" srcOrd="0" destOrd="0" parTransId="{5957F273-B7EA-4363-A9C7-4EDB3A22A61E}" sibTransId="{328BF49D-6AA7-4F0A-B3CD-5E894C3FD91F}"/>
    <dgm:cxn modelId="{EBAC364F-5F9F-41EA-9406-CF6D991AB2F8}" type="presOf" srcId="{E589E78D-4024-41FB-BAAD-6B66FD06B014}" destId="{BECC06C1-2FC5-4ABC-B63A-A8A7330E8989}" srcOrd="0" destOrd="0" presId="urn:microsoft.com/office/officeart/2005/8/layout/hChevron3"/>
    <dgm:cxn modelId="{18B32B26-D084-4AB0-AD04-851478A500CE}" srcId="{E589E78D-4024-41FB-BAAD-6B66FD06B014}" destId="{849DE740-A39B-47D5-944E-3E51F1FAA169}" srcOrd="3" destOrd="0" parTransId="{F1E6357D-79CB-4C70-A9A7-A90F91046AF0}" sibTransId="{AC4998B3-DD7B-45CF-9454-175FA256DF7E}"/>
    <dgm:cxn modelId="{F4C8980A-6A4E-4C50-842D-7BEFDDAEC68A}" type="presOf" srcId="{5E72EA32-58DF-4FB5-BEE3-7A63EC8F3EF1}" destId="{463D059E-ABDB-4ACD-AA45-673FEEDD954B}" srcOrd="0" destOrd="0" presId="urn:microsoft.com/office/officeart/2005/8/layout/hChevron3"/>
    <dgm:cxn modelId="{87A99087-4CA6-49CD-9F2D-5539278BCB92}" type="presParOf" srcId="{BECC06C1-2FC5-4ABC-B63A-A8A7330E8989}" destId="{0E8B5A5F-8BC3-4F26-BA47-9CF6C27D2453}" srcOrd="0" destOrd="0" presId="urn:microsoft.com/office/officeart/2005/8/layout/hChevron3"/>
    <dgm:cxn modelId="{A9693843-12FD-4A54-B2F8-4A253D583265}" type="presParOf" srcId="{BECC06C1-2FC5-4ABC-B63A-A8A7330E8989}" destId="{C5E7B9F7-61D6-4951-8816-5E753C161E63}" srcOrd="1" destOrd="0" presId="urn:microsoft.com/office/officeart/2005/8/layout/hChevron3"/>
    <dgm:cxn modelId="{BF2A4158-4B9A-421A-8613-885668E3BF99}" type="presParOf" srcId="{BECC06C1-2FC5-4ABC-B63A-A8A7330E8989}" destId="{E3BA218F-64A6-4A3F-842C-647E1989D97E}" srcOrd="2" destOrd="0" presId="urn:microsoft.com/office/officeart/2005/8/layout/hChevron3"/>
    <dgm:cxn modelId="{72C59C7B-C869-45DA-9FB0-8CEECA5A2EF2}" type="presParOf" srcId="{BECC06C1-2FC5-4ABC-B63A-A8A7330E8989}" destId="{565E5FDF-B022-4A42-85FD-C638F4FDAFCE}" srcOrd="3" destOrd="0" presId="urn:microsoft.com/office/officeart/2005/8/layout/hChevron3"/>
    <dgm:cxn modelId="{FD96BD43-1F1C-4C6E-989D-C64087C7B8D5}" type="presParOf" srcId="{BECC06C1-2FC5-4ABC-B63A-A8A7330E8989}" destId="{463D059E-ABDB-4ACD-AA45-673FEEDD954B}" srcOrd="4" destOrd="0" presId="urn:microsoft.com/office/officeart/2005/8/layout/hChevron3"/>
    <dgm:cxn modelId="{52A70D15-715C-4448-9DC0-9E94A6D50E00}" type="presParOf" srcId="{BECC06C1-2FC5-4ABC-B63A-A8A7330E8989}" destId="{87BD66B0-8F78-4780-A03C-9D031DE370BA}" srcOrd="5" destOrd="0" presId="urn:microsoft.com/office/officeart/2005/8/layout/hChevron3"/>
    <dgm:cxn modelId="{E39DC6BA-BB2C-40D5-8EF2-48C9430E2A63}" type="presParOf" srcId="{BECC06C1-2FC5-4ABC-B63A-A8A7330E8989}" destId="{581FA079-C8E3-4D73-A412-3D7FD4DCA2A6}"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89E78D-4024-41FB-BAAD-6B66FD06B014}" type="doc">
      <dgm:prSet loTypeId="urn:microsoft.com/office/officeart/2005/8/layout/hChevron3" loCatId="process" qsTypeId="urn:microsoft.com/office/officeart/2005/8/quickstyle/simple1" qsCatId="simple" csTypeId="urn:microsoft.com/office/officeart/2005/8/colors/accent1_2" csCatId="accent1" phldr="1"/>
      <dgm:spPr/>
    </dgm:pt>
    <dgm:pt modelId="{70C92446-CBE0-46AD-93AB-56BB1B96F69E}">
      <dgm:prSet phldrT="[Text]" custT="1"/>
      <dgm:spPr>
        <a:solidFill>
          <a:schemeClr val="accent1"/>
        </a:solidFill>
      </dgm:spPr>
      <dgm:t>
        <a:bodyPr/>
        <a:lstStyle/>
        <a:p>
          <a:r>
            <a:rPr lang="en-GB" sz="1600" dirty="0" smtClean="0"/>
            <a:t>Apply for DSA</a:t>
          </a:r>
          <a:endParaRPr lang="en-GB" sz="1600" dirty="0"/>
        </a:p>
      </dgm:t>
    </dgm:pt>
    <dgm:pt modelId="{5957F273-B7EA-4363-A9C7-4EDB3A22A61E}" type="parTrans" cxnId="{D1A83EB9-5C5B-4B85-92C3-E8727EF9FEF8}">
      <dgm:prSet/>
      <dgm:spPr/>
      <dgm:t>
        <a:bodyPr/>
        <a:lstStyle/>
        <a:p>
          <a:endParaRPr lang="en-GB"/>
        </a:p>
      </dgm:t>
    </dgm:pt>
    <dgm:pt modelId="{328BF49D-6AA7-4F0A-B3CD-5E894C3FD91F}" type="sibTrans" cxnId="{D1A83EB9-5C5B-4B85-92C3-E8727EF9FEF8}">
      <dgm:prSet/>
      <dgm:spPr/>
      <dgm:t>
        <a:bodyPr/>
        <a:lstStyle/>
        <a:p>
          <a:endParaRPr lang="en-GB"/>
        </a:p>
      </dgm:t>
    </dgm:pt>
    <dgm:pt modelId="{8B45FCC6-5309-4E02-ABDB-328A5F4EF755}">
      <dgm:prSet phldrT="[Text]" custT="1"/>
      <dgm:spPr>
        <a:solidFill>
          <a:srgbClr val="FE8206"/>
        </a:solidFill>
      </dgm:spPr>
      <dgm:t>
        <a:bodyPr/>
        <a:lstStyle/>
        <a:p>
          <a:r>
            <a:rPr lang="en-GB" sz="1600" dirty="0" smtClean="0"/>
            <a:t>Eligibility Letter</a:t>
          </a:r>
          <a:endParaRPr lang="en-GB" sz="1600" dirty="0"/>
        </a:p>
      </dgm:t>
    </dgm:pt>
    <dgm:pt modelId="{E452CE9F-DA95-4FB0-A271-DA1E582F2D78}" type="parTrans" cxnId="{2451EBCD-266C-45F5-BB40-A1DABFF56954}">
      <dgm:prSet/>
      <dgm:spPr/>
      <dgm:t>
        <a:bodyPr/>
        <a:lstStyle/>
        <a:p>
          <a:endParaRPr lang="en-GB"/>
        </a:p>
      </dgm:t>
    </dgm:pt>
    <dgm:pt modelId="{9EE83BBC-1F5D-4361-941C-EB31B9233782}" type="sibTrans" cxnId="{2451EBCD-266C-45F5-BB40-A1DABFF56954}">
      <dgm:prSet/>
      <dgm:spPr/>
      <dgm:t>
        <a:bodyPr/>
        <a:lstStyle/>
        <a:p>
          <a:endParaRPr lang="en-GB"/>
        </a:p>
      </dgm:t>
    </dgm:pt>
    <dgm:pt modelId="{5E72EA32-58DF-4FB5-BEE3-7A63EC8F3EF1}">
      <dgm:prSet phldrT="[Text]" custT="1"/>
      <dgm:spPr/>
      <dgm:t>
        <a:bodyPr/>
        <a:lstStyle/>
        <a:p>
          <a:r>
            <a:rPr lang="en-GB" sz="1600" dirty="0" smtClean="0"/>
            <a:t>Study Needs Assessment </a:t>
          </a:r>
          <a:endParaRPr lang="en-GB" sz="1600" dirty="0"/>
        </a:p>
      </dgm:t>
    </dgm:pt>
    <dgm:pt modelId="{29ACAD09-E323-4A4B-8BC7-5A9B8E280FC2}" type="parTrans" cxnId="{6E755942-4927-4537-8F24-33A61BD35EFB}">
      <dgm:prSet/>
      <dgm:spPr/>
      <dgm:t>
        <a:bodyPr/>
        <a:lstStyle/>
        <a:p>
          <a:endParaRPr lang="en-GB"/>
        </a:p>
      </dgm:t>
    </dgm:pt>
    <dgm:pt modelId="{95736045-B176-4598-A8B7-5E0CE7210C57}" type="sibTrans" cxnId="{6E755942-4927-4537-8F24-33A61BD35EFB}">
      <dgm:prSet/>
      <dgm:spPr/>
      <dgm:t>
        <a:bodyPr/>
        <a:lstStyle/>
        <a:p>
          <a:endParaRPr lang="en-GB"/>
        </a:p>
      </dgm:t>
    </dgm:pt>
    <dgm:pt modelId="{849DE740-A39B-47D5-944E-3E51F1FAA169}">
      <dgm:prSet phldrT="[Text]" custT="1"/>
      <dgm:spPr/>
      <dgm:t>
        <a:bodyPr/>
        <a:lstStyle/>
        <a:p>
          <a:r>
            <a:rPr lang="en-GB" sz="1600" dirty="0" smtClean="0"/>
            <a:t>Entitlement Letter</a:t>
          </a:r>
          <a:endParaRPr lang="en-GB" sz="1600" dirty="0"/>
        </a:p>
      </dgm:t>
    </dgm:pt>
    <dgm:pt modelId="{F1E6357D-79CB-4C70-A9A7-A90F91046AF0}" type="parTrans" cxnId="{18B32B26-D084-4AB0-AD04-851478A500CE}">
      <dgm:prSet/>
      <dgm:spPr/>
      <dgm:t>
        <a:bodyPr/>
        <a:lstStyle/>
        <a:p>
          <a:endParaRPr lang="en-GB"/>
        </a:p>
      </dgm:t>
    </dgm:pt>
    <dgm:pt modelId="{AC4998B3-DD7B-45CF-9454-175FA256DF7E}" type="sibTrans" cxnId="{18B32B26-D084-4AB0-AD04-851478A500CE}">
      <dgm:prSet/>
      <dgm:spPr/>
      <dgm:t>
        <a:bodyPr/>
        <a:lstStyle/>
        <a:p>
          <a:endParaRPr lang="en-GB"/>
        </a:p>
      </dgm:t>
    </dgm:pt>
    <dgm:pt modelId="{BECC06C1-2FC5-4ABC-B63A-A8A7330E8989}" type="pres">
      <dgm:prSet presAssocID="{E589E78D-4024-41FB-BAAD-6B66FD06B014}" presName="Name0" presStyleCnt="0">
        <dgm:presLayoutVars>
          <dgm:dir/>
          <dgm:resizeHandles val="exact"/>
        </dgm:presLayoutVars>
      </dgm:prSet>
      <dgm:spPr/>
    </dgm:pt>
    <dgm:pt modelId="{0E8B5A5F-8BC3-4F26-BA47-9CF6C27D2453}" type="pres">
      <dgm:prSet presAssocID="{70C92446-CBE0-46AD-93AB-56BB1B96F69E}" presName="parTxOnly" presStyleLbl="node1" presStyleIdx="0" presStyleCnt="4" custScaleY="131420">
        <dgm:presLayoutVars>
          <dgm:bulletEnabled val="1"/>
        </dgm:presLayoutVars>
      </dgm:prSet>
      <dgm:spPr/>
      <dgm:t>
        <a:bodyPr/>
        <a:lstStyle/>
        <a:p>
          <a:endParaRPr lang="en-GB"/>
        </a:p>
      </dgm:t>
    </dgm:pt>
    <dgm:pt modelId="{C5E7B9F7-61D6-4951-8816-5E753C161E63}" type="pres">
      <dgm:prSet presAssocID="{328BF49D-6AA7-4F0A-B3CD-5E894C3FD91F}" presName="parSpace" presStyleCnt="0"/>
      <dgm:spPr/>
    </dgm:pt>
    <dgm:pt modelId="{E3BA218F-64A6-4A3F-842C-647E1989D97E}" type="pres">
      <dgm:prSet presAssocID="{8B45FCC6-5309-4E02-ABDB-328A5F4EF755}" presName="parTxOnly" presStyleLbl="node1" presStyleIdx="1" presStyleCnt="4" custScaleY="127033">
        <dgm:presLayoutVars>
          <dgm:bulletEnabled val="1"/>
        </dgm:presLayoutVars>
      </dgm:prSet>
      <dgm:spPr/>
      <dgm:t>
        <a:bodyPr/>
        <a:lstStyle/>
        <a:p>
          <a:endParaRPr lang="en-GB"/>
        </a:p>
      </dgm:t>
    </dgm:pt>
    <dgm:pt modelId="{565E5FDF-B022-4A42-85FD-C638F4FDAFCE}" type="pres">
      <dgm:prSet presAssocID="{9EE83BBC-1F5D-4361-941C-EB31B9233782}" presName="parSpace" presStyleCnt="0"/>
      <dgm:spPr/>
    </dgm:pt>
    <dgm:pt modelId="{463D059E-ABDB-4ACD-AA45-673FEEDD954B}" type="pres">
      <dgm:prSet presAssocID="{5E72EA32-58DF-4FB5-BEE3-7A63EC8F3EF1}" presName="parTxOnly" presStyleLbl="node1" presStyleIdx="2" presStyleCnt="4" custScaleX="123806" custScaleY="127033">
        <dgm:presLayoutVars>
          <dgm:bulletEnabled val="1"/>
        </dgm:presLayoutVars>
      </dgm:prSet>
      <dgm:spPr/>
      <dgm:t>
        <a:bodyPr/>
        <a:lstStyle/>
        <a:p>
          <a:endParaRPr lang="en-GB"/>
        </a:p>
      </dgm:t>
    </dgm:pt>
    <dgm:pt modelId="{87BD66B0-8F78-4780-A03C-9D031DE370BA}" type="pres">
      <dgm:prSet presAssocID="{95736045-B176-4598-A8B7-5E0CE7210C57}" presName="parSpace" presStyleCnt="0"/>
      <dgm:spPr/>
    </dgm:pt>
    <dgm:pt modelId="{581FA079-C8E3-4D73-A412-3D7FD4DCA2A6}" type="pres">
      <dgm:prSet presAssocID="{849DE740-A39B-47D5-944E-3E51F1FAA169}" presName="parTxOnly" presStyleLbl="node1" presStyleIdx="3" presStyleCnt="4" custScaleX="120586" custScaleY="127033">
        <dgm:presLayoutVars>
          <dgm:bulletEnabled val="1"/>
        </dgm:presLayoutVars>
      </dgm:prSet>
      <dgm:spPr/>
      <dgm:t>
        <a:bodyPr/>
        <a:lstStyle/>
        <a:p>
          <a:endParaRPr lang="en-GB"/>
        </a:p>
      </dgm:t>
    </dgm:pt>
  </dgm:ptLst>
  <dgm:cxnLst>
    <dgm:cxn modelId="{2B7FBBCE-76C4-4FF0-864D-E04297B564BF}" type="presOf" srcId="{5E72EA32-58DF-4FB5-BEE3-7A63EC8F3EF1}" destId="{463D059E-ABDB-4ACD-AA45-673FEEDD954B}" srcOrd="0" destOrd="0" presId="urn:microsoft.com/office/officeart/2005/8/layout/hChevron3"/>
    <dgm:cxn modelId="{EDBB0681-A522-485F-9BF5-CACF33D8884B}" type="presOf" srcId="{E589E78D-4024-41FB-BAAD-6B66FD06B014}" destId="{BECC06C1-2FC5-4ABC-B63A-A8A7330E8989}" srcOrd="0" destOrd="0" presId="urn:microsoft.com/office/officeart/2005/8/layout/hChevron3"/>
    <dgm:cxn modelId="{2451EBCD-266C-45F5-BB40-A1DABFF56954}" srcId="{E589E78D-4024-41FB-BAAD-6B66FD06B014}" destId="{8B45FCC6-5309-4E02-ABDB-328A5F4EF755}" srcOrd="1" destOrd="0" parTransId="{E452CE9F-DA95-4FB0-A271-DA1E582F2D78}" sibTransId="{9EE83BBC-1F5D-4361-941C-EB31B9233782}"/>
    <dgm:cxn modelId="{4D9B1F92-7825-451D-BD79-91A6A5E5B3CF}" type="presOf" srcId="{849DE740-A39B-47D5-944E-3E51F1FAA169}" destId="{581FA079-C8E3-4D73-A412-3D7FD4DCA2A6}" srcOrd="0" destOrd="0" presId="urn:microsoft.com/office/officeart/2005/8/layout/hChevron3"/>
    <dgm:cxn modelId="{6E755942-4927-4537-8F24-33A61BD35EFB}" srcId="{E589E78D-4024-41FB-BAAD-6B66FD06B014}" destId="{5E72EA32-58DF-4FB5-BEE3-7A63EC8F3EF1}" srcOrd="2" destOrd="0" parTransId="{29ACAD09-E323-4A4B-8BC7-5A9B8E280FC2}" sibTransId="{95736045-B176-4598-A8B7-5E0CE7210C57}"/>
    <dgm:cxn modelId="{D1A83EB9-5C5B-4B85-92C3-E8727EF9FEF8}" srcId="{E589E78D-4024-41FB-BAAD-6B66FD06B014}" destId="{70C92446-CBE0-46AD-93AB-56BB1B96F69E}" srcOrd="0" destOrd="0" parTransId="{5957F273-B7EA-4363-A9C7-4EDB3A22A61E}" sibTransId="{328BF49D-6AA7-4F0A-B3CD-5E894C3FD91F}"/>
    <dgm:cxn modelId="{AB2189CB-1837-4F41-B2F6-1D37DAA512E8}" type="presOf" srcId="{70C92446-CBE0-46AD-93AB-56BB1B96F69E}" destId="{0E8B5A5F-8BC3-4F26-BA47-9CF6C27D2453}" srcOrd="0" destOrd="0" presId="urn:microsoft.com/office/officeart/2005/8/layout/hChevron3"/>
    <dgm:cxn modelId="{18B32B26-D084-4AB0-AD04-851478A500CE}" srcId="{E589E78D-4024-41FB-BAAD-6B66FD06B014}" destId="{849DE740-A39B-47D5-944E-3E51F1FAA169}" srcOrd="3" destOrd="0" parTransId="{F1E6357D-79CB-4C70-A9A7-A90F91046AF0}" sibTransId="{AC4998B3-DD7B-45CF-9454-175FA256DF7E}"/>
    <dgm:cxn modelId="{07997AEB-7D32-4AF2-8AB4-1A07FD9BF66F}" type="presOf" srcId="{8B45FCC6-5309-4E02-ABDB-328A5F4EF755}" destId="{E3BA218F-64A6-4A3F-842C-647E1989D97E}" srcOrd="0" destOrd="0" presId="urn:microsoft.com/office/officeart/2005/8/layout/hChevron3"/>
    <dgm:cxn modelId="{F38B9AC9-1064-472F-827D-505FC96DD732}" type="presParOf" srcId="{BECC06C1-2FC5-4ABC-B63A-A8A7330E8989}" destId="{0E8B5A5F-8BC3-4F26-BA47-9CF6C27D2453}" srcOrd="0" destOrd="0" presId="urn:microsoft.com/office/officeart/2005/8/layout/hChevron3"/>
    <dgm:cxn modelId="{C4842673-3C11-4D04-B940-589FFD0470A0}" type="presParOf" srcId="{BECC06C1-2FC5-4ABC-B63A-A8A7330E8989}" destId="{C5E7B9F7-61D6-4951-8816-5E753C161E63}" srcOrd="1" destOrd="0" presId="urn:microsoft.com/office/officeart/2005/8/layout/hChevron3"/>
    <dgm:cxn modelId="{03789E35-9E98-4404-93DB-F289A1A54D29}" type="presParOf" srcId="{BECC06C1-2FC5-4ABC-B63A-A8A7330E8989}" destId="{E3BA218F-64A6-4A3F-842C-647E1989D97E}" srcOrd="2" destOrd="0" presId="urn:microsoft.com/office/officeart/2005/8/layout/hChevron3"/>
    <dgm:cxn modelId="{B9467337-4981-4FB5-9849-EDBF77C289C7}" type="presParOf" srcId="{BECC06C1-2FC5-4ABC-B63A-A8A7330E8989}" destId="{565E5FDF-B022-4A42-85FD-C638F4FDAFCE}" srcOrd="3" destOrd="0" presId="urn:microsoft.com/office/officeart/2005/8/layout/hChevron3"/>
    <dgm:cxn modelId="{29DC6129-08E8-4419-8E17-B39A76E1841A}" type="presParOf" srcId="{BECC06C1-2FC5-4ABC-B63A-A8A7330E8989}" destId="{463D059E-ABDB-4ACD-AA45-673FEEDD954B}" srcOrd="4" destOrd="0" presId="urn:microsoft.com/office/officeart/2005/8/layout/hChevron3"/>
    <dgm:cxn modelId="{02600170-3894-4DE8-8CDC-0639B73FF47E}" type="presParOf" srcId="{BECC06C1-2FC5-4ABC-B63A-A8A7330E8989}" destId="{87BD66B0-8F78-4780-A03C-9D031DE370BA}" srcOrd="5" destOrd="0" presId="urn:microsoft.com/office/officeart/2005/8/layout/hChevron3"/>
    <dgm:cxn modelId="{D0F42F87-DBBC-4BD9-AB7A-47E794D3E278}" type="presParOf" srcId="{BECC06C1-2FC5-4ABC-B63A-A8A7330E8989}" destId="{581FA079-C8E3-4D73-A412-3D7FD4DCA2A6}"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89E78D-4024-41FB-BAAD-6B66FD06B014}" type="doc">
      <dgm:prSet loTypeId="urn:microsoft.com/office/officeart/2005/8/layout/hChevron3" loCatId="process" qsTypeId="urn:microsoft.com/office/officeart/2005/8/quickstyle/simple1" qsCatId="simple" csTypeId="urn:microsoft.com/office/officeart/2005/8/colors/accent1_2" csCatId="accent1" phldr="1"/>
      <dgm:spPr/>
    </dgm:pt>
    <dgm:pt modelId="{70C92446-CBE0-46AD-93AB-56BB1B96F69E}">
      <dgm:prSet phldrT="[Text]" custT="1"/>
      <dgm:spPr>
        <a:solidFill>
          <a:schemeClr val="accent1"/>
        </a:solidFill>
      </dgm:spPr>
      <dgm:t>
        <a:bodyPr/>
        <a:lstStyle/>
        <a:p>
          <a:r>
            <a:rPr lang="en-GB" sz="1600" dirty="0" smtClean="0"/>
            <a:t>Apply for DSA</a:t>
          </a:r>
          <a:endParaRPr lang="en-GB" sz="1600" dirty="0"/>
        </a:p>
      </dgm:t>
    </dgm:pt>
    <dgm:pt modelId="{5957F273-B7EA-4363-A9C7-4EDB3A22A61E}" type="parTrans" cxnId="{D1A83EB9-5C5B-4B85-92C3-E8727EF9FEF8}">
      <dgm:prSet/>
      <dgm:spPr/>
      <dgm:t>
        <a:bodyPr/>
        <a:lstStyle/>
        <a:p>
          <a:endParaRPr lang="en-GB"/>
        </a:p>
      </dgm:t>
    </dgm:pt>
    <dgm:pt modelId="{328BF49D-6AA7-4F0A-B3CD-5E894C3FD91F}" type="sibTrans" cxnId="{D1A83EB9-5C5B-4B85-92C3-E8727EF9FEF8}">
      <dgm:prSet/>
      <dgm:spPr/>
      <dgm:t>
        <a:bodyPr/>
        <a:lstStyle/>
        <a:p>
          <a:endParaRPr lang="en-GB"/>
        </a:p>
      </dgm:t>
    </dgm:pt>
    <dgm:pt modelId="{8B45FCC6-5309-4E02-ABDB-328A5F4EF755}">
      <dgm:prSet phldrT="[Text]" custT="1"/>
      <dgm:spPr/>
      <dgm:t>
        <a:bodyPr/>
        <a:lstStyle/>
        <a:p>
          <a:r>
            <a:rPr lang="en-GB" sz="1600" dirty="0" smtClean="0"/>
            <a:t>Eligibility Letter</a:t>
          </a:r>
          <a:endParaRPr lang="en-GB" sz="1600" dirty="0"/>
        </a:p>
      </dgm:t>
    </dgm:pt>
    <dgm:pt modelId="{E452CE9F-DA95-4FB0-A271-DA1E582F2D78}" type="parTrans" cxnId="{2451EBCD-266C-45F5-BB40-A1DABFF56954}">
      <dgm:prSet/>
      <dgm:spPr/>
      <dgm:t>
        <a:bodyPr/>
        <a:lstStyle/>
        <a:p>
          <a:endParaRPr lang="en-GB"/>
        </a:p>
      </dgm:t>
    </dgm:pt>
    <dgm:pt modelId="{9EE83BBC-1F5D-4361-941C-EB31B9233782}" type="sibTrans" cxnId="{2451EBCD-266C-45F5-BB40-A1DABFF56954}">
      <dgm:prSet/>
      <dgm:spPr/>
      <dgm:t>
        <a:bodyPr/>
        <a:lstStyle/>
        <a:p>
          <a:endParaRPr lang="en-GB"/>
        </a:p>
      </dgm:t>
    </dgm:pt>
    <dgm:pt modelId="{5E72EA32-58DF-4FB5-BEE3-7A63EC8F3EF1}">
      <dgm:prSet phldrT="[Text]" custT="1"/>
      <dgm:spPr>
        <a:solidFill>
          <a:srgbClr val="FE8206"/>
        </a:solidFill>
      </dgm:spPr>
      <dgm:t>
        <a:bodyPr/>
        <a:lstStyle/>
        <a:p>
          <a:r>
            <a:rPr lang="en-GB" sz="1600" dirty="0" smtClean="0"/>
            <a:t>Study Needs Assessment </a:t>
          </a:r>
          <a:endParaRPr lang="en-GB" sz="1600" dirty="0"/>
        </a:p>
      </dgm:t>
    </dgm:pt>
    <dgm:pt modelId="{29ACAD09-E323-4A4B-8BC7-5A9B8E280FC2}" type="parTrans" cxnId="{6E755942-4927-4537-8F24-33A61BD35EFB}">
      <dgm:prSet/>
      <dgm:spPr/>
      <dgm:t>
        <a:bodyPr/>
        <a:lstStyle/>
        <a:p>
          <a:endParaRPr lang="en-GB"/>
        </a:p>
      </dgm:t>
    </dgm:pt>
    <dgm:pt modelId="{95736045-B176-4598-A8B7-5E0CE7210C57}" type="sibTrans" cxnId="{6E755942-4927-4537-8F24-33A61BD35EFB}">
      <dgm:prSet/>
      <dgm:spPr/>
      <dgm:t>
        <a:bodyPr/>
        <a:lstStyle/>
        <a:p>
          <a:endParaRPr lang="en-GB"/>
        </a:p>
      </dgm:t>
    </dgm:pt>
    <dgm:pt modelId="{849DE740-A39B-47D5-944E-3E51F1FAA169}">
      <dgm:prSet phldrT="[Text]" custT="1"/>
      <dgm:spPr/>
      <dgm:t>
        <a:bodyPr/>
        <a:lstStyle/>
        <a:p>
          <a:r>
            <a:rPr lang="en-GB" sz="1600" dirty="0" smtClean="0"/>
            <a:t>Entitlement Letter</a:t>
          </a:r>
          <a:endParaRPr lang="en-GB" sz="1600" dirty="0"/>
        </a:p>
      </dgm:t>
    </dgm:pt>
    <dgm:pt modelId="{F1E6357D-79CB-4C70-A9A7-A90F91046AF0}" type="parTrans" cxnId="{18B32B26-D084-4AB0-AD04-851478A500CE}">
      <dgm:prSet/>
      <dgm:spPr/>
      <dgm:t>
        <a:bodyPr/>
        <a:lstStyle/>
        <a:p>
          <a:endParaRPr lang="en-GB"/>
        </a:p>
      </dgm:t>
    </dgm:pt>
    <dgm:pt modelId="{AC4998B3-DD7B-45CF-9454-175FA256DF7E}" type="sibTrans" cxnId="{18B32B26-D084-4AB0-AD04-851478A500CE}">
      <dgm:prSet/>
      <dgm:spPr/>
      <dgm:t>
        <a:bodyPr/>
        <a:lstStyle/>
        <a:p>
          <a:endParaRPr lang="en-GB"/>
        </a:p>
      </dgm:t>
    </dgm:pt>
    <dgm:pt modelId="{BECC06C1-2FC5-4ABC-B63A-A8A7330E8989}" type="pres">
      <dgm:prSet presAssocID="{E589E78D-4024-41FB-BAAD-6B66FD06B014}" presName="Name0" presStyleCnt="0">
        <dgm:presLayoutVars>
          <dgm:dir/>
          <dgm:resizeHandles val="exact"/>
        </dgm:presLayoutVars>
      </dgm:prSet>
      <dgm:spPr/>
    </dgm:pt>
    <dgm:pt modelId="{0E8B5A5F-8BC3-4F26-BA47-9CF6C27D2453}" type="pres">
      <dgm:prSet presAssocID="{70C92446-CBE0-46AD-93AB-56BB1B96F69E}" presName="parTxOnly" presStyleLbl="node1" presStyleIdx="0" presStyleCnt="4" custScaleY="125191">
        <dgm:presLayoutVars>
          <dgm:bulletEnabled val="1"/>
        </dgm:presLayoutVars>
      </dgm:prSet>
      <dgm:spPr/>
      <dgm:t>
        <a:bodyPr/>
        <a:lstStyle/>
        <a:p>
          <a:endParaRPr lang="en-GB"/>
        </a:p>
      </dgm:t>
    </dgm:pt>
    <dgm:pt modelId="{C5E7B9F7-61D6-4951-8816-5E753C161E63}" type="pres">
      <dgm:prSet presAssocID="{328BF49D-6AA7-4F0A-B3CD-5E894C3FD91F}" presName="parSpace" presStyleCnt="0"/>
      <dgm:spPr/>
    </dgm:pt>
    <dgm:pt modelId="{E3BA218F-64A6-4A3F-842C-647E1989D97E}" type="pres">
      <dgm:prSet presAssocID="{8B45FCC6-5309-4E02-ABDB-328A5F4EF755}" presName="parTxOnly" presStyleLbl="node1" presStyleIdx="1" presStyleCnt="4" custScaleY="127033">
        <dgm:presLayoutVars>
          <dgm:bulletEnabled val="1"/>
        </dgm:presLayoutVars>
      </dgm:prSet>
      <dgm:spPr/>
      <dgm:t>
        <a:bodyPr/>
        <a:lstStyle/>
        <a:p>
          <a:endParaRPr lang="en-GB"/>
        </a:p>
      </dgm:t>
    </dgm:pt>
    <dgm:pt modelId="{565E5FDF-B022-4A42-85FD-C638F4FDAFCE}" type="pres">
      <dgm:prSet presAssocID="{9EE83BBC-1F5D-4361-941C-EB31B9233782}" presName="parSpace" presStyleCnt="0"/>
      <dgm:spPr/>
    </dgm:pt>
    <dgm:pt modelId="{463D059E-ABDB-4ACD-AA45-673FEEDD954B}" type="pres">
      <dgm:prSet presAssocID="{5E72EA32-58DF-4FB5-BEE3-7A63EC8F3EF1}" presName="parTxOnly" presStyleLbl="node1" presStyleIdx="2" presStyleCnt="4" custScaleX="123806" custScaleY="127033">
        <dgm:presLayoutVars>
          <dgm:bulletEnabled val="1"/>
        </dgm:presLayoutVars>
      </dgm:prSet>
      <dgm:spPr/>
      <dgm:t>
        <a:bodyPr/>
        <a:lstStyle/>
        <a:p>
          <a:endParaRPr lang="en-GB"/>
        </a:p>
      </dgm:t>
    </dgm:pt>
    <dgm:pt modelId="{87BD66B0-8F78-4780-A03C-9D031DE370BA}" type="pres">
      <dgm:prSet presAssocID="{95736045-B176-4598-A8B7-5E0CE7210C57}" presName="parSpace" presStyleCnt="0"/>
      <dgm:spPr/>
    </dgm:pt>
    <dgm:pt modelId="{581FA079-C8E3-4D73-A412-3D7FD4DCA2A6}" type="pres">
      <dgm:prSet presAssocID="{849DE740-A39B-47D5-944E-3E51F1FAA169}" presName="parTxOnly" presStyleLbl="node1" presStyleIdx="3" presStyleCnt="4" custScaleX="120586" custScaleY="127033">
        <dgm:presLayoutVars>
          <dgm:bulletEnabled val="1"/>
        </dgm:presLayoutVars>
      </dgm:prSet>
      <dgm:spPr/>
      <dgm:t>
        <a:bodyPr/>
        <a:lstStyle/>
        <a:p>
          <a:endParaRPr lang="en-GB"/>
        </a:p>
      </dgm:t>
    </dgm:pt>
  </dgm:ptLst>
  <dgm:cxnLst>
    <dgm:cxn modelId="{2451EBCD-266C-45F5-BB40-A1DABFF56954}" srcId="{E589E78D-4024-41FB-BAAD-6B66FD06B014}" destId="{8B45FCC6-5309-4E02-ABDB-328A5F4EF755}" srcOrd="1" destOrd="0" parTransId="{E452CE9F-DA95-4FB0-A271-DA1E582F2D78}" sibTransId="{9EE83BBC-1F5D-4361-941C-EB31B9233782}"/>
    <dgm:cxn modelId="{25BF637F-9DDC-42C2-88B4-A8261203DDBE}" type="presOf" srcId="{849DE740-A39B-47D5-944E-3E51F1FAA169}" destId="{581FA079-C8E3-4D73-A412-3D7FD4DCA2A6}" srcOrd="0" destOrd="0" presId="urn:microsoft.com/office/officeart/2005/8/layout/hChevron3"/>
    <dgm:cxn modelId="{DFB6AC49-A112-495D-9B17-8B07322FBE8F}" type="presOf" srcId="{70C92446-CBE0-46AD-93AB-56BB1B96F69E}" destId="{0E8B5A5F-8BC3-4F26-BA47-9CF6C27D2453}" srcOrd="0" destOrd="0" presId="urn:microsoft.com/office/officeart/2005/8/layout/hChevron3"/>
    <dgm:cxn modelId="{6E755942-4927-4537-8F24-33A61BD35EFB}" srcId="{E589E78D-4024-41FB-BAAD-6B66FD06B014}" destId="{5E72EA32-58DF-4FB5-BEE3-7A63EC8F3EF1}" srcOrd="2" destOrd="0" parTransId="{29ACAD09-E323-4A4B-8BC7-5A9B8E280FC2}" sibTransId="{95736045-B176-4598-A8B7-5E0CE7210C57}"/>
    <dgm:cxn modelId="{D1A83EB9-5C5B-4B85-92C3-E8727EF9FEF8}" srcId="{E589E78D-4024-41FB-BAAD-6B66FD06B014}" destId="{70C92446-CBE0-46AD-93AB-56BB1B96F69E}" srcOrd="0" destOrd="0" parTransId="{5957F273-B7EA-4363-A9C7-4EDB3A22A61E}" sibTransId="{328BF49D-6AA7-4F0A-B3CD-5E894C3FD91F}"/>
    <dgm:cxn modelId="{18B32B26-D084-4AB0-AD04-851478A500CE}" srcId="{E589E78D-4024-41FB-BAAD-6B66FD06B014}" destId="{849DE740-A39B-47D5-944E-3E51F1FAA169}" srcOrd="3" destOrd="0" parTransId="{F1E6357D-79CB-4C70-A9A7-A90F91046AF0}" sibTransId="{AC4998B3-DD7B-45CF-9454-175FA256DF7E}"/>
    <dgm:cxn modelId="{324C6D6B-E03A-47A7-8D39-B993C0E4B4DC}" type="presOf" srcId="{E589E78D-4024-41FB-BAAD-6B66FD06B014}" destId="{BECC06C1-2FC5-4ABC-B63A-A8A7330E8989}" srcOrd="0" destOrd="0" presId="urn:microsoft.com/office/officeart/2005/8/layout/hChevron3"/>
    <dgm:cxn modelId="{BD1B1EF5-822F-464B-81C7-08CABF2518BA}" type="presOf" srcId="{8B45FCC6-5309-4E02-ABDB-328A5F4EF755}" destId="{E3BA218F-64A6-4A3F-842C-647E1989D97E}" srcOrd="0" destOrd="0" presId="urn:microsoft.com/office/officeart/2005/8/layout/hChevron3"/>
    <dgm:cxn modelId="{48DC2FFD-F9B1-4BAB-A853-4B2CF5B6B70E}" type="presOf" srcId="{5E72EA32-58DF-4FB5-BEE3-7A63EC8F3EF1}" destId="{463D059E-ABDB-4ACD-AA45-673FEEDD954B}" srcOrd="0" destOrd="0" presId="urn:microsoft.com/office/officeart/2005/8/layout/hChevron3"/>
    <dgm:cxn modelId="{905920D5-422A-4A0F-8A56-E13AB8EB6D0E}" type="presParOf" srcId="{BECC06C1-2FC5-4ABC-B63A-A8A7330E8989}" destId="{0E8B5A5F-8BC3-4F26-BA47-9CF6C27D2453}" srcOrd="0" destOrd="0" presId="urn:microsoft.com/office/officeart/2005/8/layout/hChevron3"/>
    <dgm:cxn modelId="{39486E2F-1F25-49DE-956A-6477DF10FDD6}" type="presParOf" srcId="{BECC06C1-2FC5-4ABC-B63A-A8A7330E8989}" destId="{C5E7B9F7-61D6-4951-8816-5E753C161E63}" srcOrd="1" destOrd="0" presId="urn:microsoft.com/office/officeart/2005/8/layout/hChevron3"/>
    <dgm:cxn modelId="{1A26E4A9-629D-47B4-A044-F56F494EA6F7}" type="presParOf" srcId="{BECC06C1-2FC5-4ABC-B63A-A8A7330E8989}" destId="{E3BA218F-64A6-4A3F-842C-647E1989D97E}" srcOrd="2" destOrd="0" presId="urn:microsoft.com/office/officeart/2005/8/layout/hChevron3"/>
    <dgm:cxn modelId="{30BEC8CD-0724-477C-96FD-11188DC6AEB9}" type="presParOf" srcId="{BECC06C1-2FC5-4ABC-B63A-A8A7330E8989}" destId="{565E5FDF-B022-4A42-85FD-C638F4FDAFCE}" srcOrd="3" destOrd="0" presId="urn:microsoft.com/office/officeart/2005/8/layout/hChevron3"/>
    <dgm:cxn modelId="{9AB5D50E-244A-43B1-9739-EE8D8AB6DD3F}" type="presParOf" srcId="{BECC06C1-2FC5-4ABC-B63A-A8A7330E8989}" destId="{463D059E-ABDB-4ACD-AA45-673FEEDD954B}" srcOrd="4" destOrd="0" presId="urn:microsoft.com/office/officeart/2005/8/layout/hChevron3"/>
    <dgm:cxn modelId="{C7BF6179-FA27-42B7-8D67-94F0A3541A7E}" type="presParOf" srcId="{BECC06C1-2FC5-4ABC-B63A-A8A7330E8989}" destId="{87BD66B0-8F78-4780-A03C-9D031DE370BA}" srcOrd="5" destOrd="0" presId="urn:microsoft.com/office/officeart/2005/8/layout/hChevron3"/>
    <dgm:cxn modelId="{47083C93-D09B-432E-8029-A7B73CACBDA9}" type="presParOf" srcId="{BECC06C1-2FC5-4ABC-B63A-A8A7330E8989}" destId="{581FA079-C8E3-4D73-A412-3D7FD4DCA2A6}"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89E78D-4024-41FB-BAAD-6B66FD06B014}" type="doc">
      <dgm:prSet loTypeId="urn:microsoft.com/office/officeart/2005/8/layout/hChevron3" loCatId="process" qsTypeId="urn:microsoft.com/office/officeart/2005/8/quickstyle/simple1" qsCatId="simple" csTypeId="urn:microsoft.com/office/officeart/2005/8/colors/accent1_2" csCatId="accent1" phldr="1"/>
      <dgm:spPr/>
    </dgm:pt>
    <dgm:pt modelId="{70C92446-CBE0-46AD-93AB-56BB1B96F69E}">
      <dgm:prSet phldrT="[Text]" custT="1"/>
      <dgm:spPr>
        <a:solidFill>
          <a:schemeClr val="accent1"/>
        </a:solidFill>
      </dgm:spPr>
      <dgm:t>
        <a:bodyPr/>
        <a:lstStyle/>
        <a:p>
          <a:r>
            <a:rPr lang="en-GB" sz="1600" dirty="0" smtClean="0"/>
            <a:t>Apply for DSA</a:t>
          </a:r>
          <a:endParaRPr lang="en-GB" sz="1600" dirty="0"/>
        </a:p>
      </dgm:t>
    </dgm:pt>
    <dgm:pt modelId="{5957F273-B7EA-4363-A9C7-4EDB3A22A61E}" type="parTrans" cxnId="{D1A83EB9-5C5B-4B85-92C3-E8727EF9FEF8}">
      <dgm:prSet/>
      <dgm:spPr/>
      <dgm:t>
        <a:bodyPr/>
        <a:lstStyle/>
        <a:p>
          <a:endParaRPr lang="en-GB"/>
        </a:p>
      </dgm:t>
    </dgm:pt>
    <dgm:pt modelId="{328BF49D-6AA7-4F0A-B3CD-5E894C3FD91F}" type="sibTrans" cxnId="{D1A83EB9-5C5B-4B85-92C3-E8727EF9FEF8}">
      <dgm:prSet/>
      <dgm:spPr/>
      <dgm:t>
        <a:bodyPr/>
        <a:lstStyle/>
        <a:p>
          <a:endParaRPr lang="en-GB"/>
        </a:p>
      </dgm:t>
    </dgm:pt>
    <dgm:pt modelId="{8B45FCC6-5309-4E02-ABDB-328A5F4EF755}">
      <dgm:prSet phldrT="[Text]" custT="1"/>
      <dgm:spPr/>
      <dgm:t>
        <a:bodyPr/>
        <a:lstStyle/>
        <a:p>
          <a:r>
            <a:rPr lang="en-GB" sz="1600" dirty="0" smtClean="0"/>
            <a:t>Eligibility Letter</a:t>
          </a:r>
          <a:endParaRPr lang="en-GB" sz="1600" dirty="0"/>
        </a:p>
      </dgm:t>
    </dgm:pt>
    <dgm:pt modelId="{E452CE9F-DA95-4FB0-A271-DA1E582F2D78}" type="parTrans" cxnId="{2451EBCD-266C-45F5-BB40-A1DABFF56954}">
      <dgm:prSet/>
      <dgm:spPr/>
      <dgm:t>
        <a:bodyPr/>
        <a:lstStyle/>
        <a:p>
          <a:endParaRPr lang="en-GB"/>
        </a:p>
      </dgm:t>
    </dgm:pt>
    <dgm:pt modelId="{9EE83BBC-1F5D-4361-941C-EB31B9233782}" type="sibTrans" cxnId="{2451EBCD-266C-45F5-BB40-A1DABFF56954}">
      <dgm:prSet/>
      <dgm:spPr/>
      <dgm:t>
        <a:bodyPr/>
        <a:lstStyle/>
        <a:p>
          <a:endParaRPr lang="en-GB"/>
        </a:p>
      </dgm:t>
    </dgm:pt>
    <dgm:pt modelId="{5E72EA32-58DF-4FB5-BEE3-7A63EC8F3EF1}">
      <dgm:prSet phldrT="[Text]" custT="1"/>
      <dgm:spPr/>
      <dgm:t>
        <a:bodyPr/>
        <a:lstStyle/>
        <a:p>
          <a:r>
            <a:rPr lang="en-GB" sz="1600" dirty="0" smtClean="0"/>
            <a:t>Study Needs Assessment </a:t>
          </a:r>
          <a:endParaRPr lang="en-GB" sz="1600" dirty="0"/>
        </a:p>
      </dgm:t>
    </dgm:pt>
    <dgm:pt modelId="{29ACAD09-E323-4A4B-8BC7-5A9B8E280FC2}" type="parTrans" cxnId="{6E755942-4927-4537-8F24-33A61BD35EFB}">
      <dgm:prSet/>
      <dgm:spPr/>
      <dgm:t>
        <a:bodyPr/>
        <a:lstStyle/>
        <a:p>
          <a:endParaRPr lang="en-GB"/>
        </a:p>
      </dgm:t>
    </dgm:pt>
    <dgm:pt modelId="{95736045-B176-4598-A8B7-5E0CE7210C57}" type="sibTrans" cxnId="{6E755942-4927-4537-8F24-33A61BD35EFB}">
      <dgm:prSet/>
      <dgm:spPr/>
      <dgm:t>
        <a:bodyPr/>
        <a:lstStyle/>
        <a:p>
          <a:endParaRPr lang="en-GB"/>
        </a:p>
      </dgm:t>
    </dgm:pt>
    <dgm:pt modelId="{849DE740-A39B-47D5-944E-3E51F1FAA169}">
      <dgm:prSet phldrT="[Text]" custT="1"/>
      <dgm:spPr>
        <a:solidFill>
          <a:srgbClr val="FE8206"/>
        </a:solidFill>
      </dgm:spPr>
      <dgm:t>
        <a:bodyPr/>
        <a:lstStyle/>
        <a:p>
          <a:r>
            <a:rPr lang="en-GB" sz="1600" dirty="0" smtClean="0"/>
            <a:t>Entitlement Letter</a:t>
          </a:r>
          <a:endParaRPr lang="en-GB" sz="1600" dirty="0"/>
        </a:p>
      </dgm:t>
    </dgm:pt>
    <dgm:pt modelId="{F1E6357D-79CB-4C70-A9A7-A90F91046AF0}" type="parTrans" cxnId="{18B32B26-D084-4AB0-AD04-851478A500CE}">
      <dgm:prSet/>
      <dgm:spPr/>
      <dgm:t>
        <a:bodyPr/>
        <a:lstStyle/>
        <a:p>
          <a:endParaRPr lang="en-GB"/>
        </a:p>
      </dgm:t>
    </dgm:pt>
    <dgm:pt modelId="{AC4998B3-DD7B-45CF-9454-175FA256DF7E}" type="sibTrans" cxnId="{18B32B26-D084-4AB0-AD04-851478A500CE}">
      <dgm:prSet/>
      <dgm:spPr/>
      <dgm:t>
        <a:bodyPr/>
        <a:lstStyle/>
        <a:p>
          <a:endParaRPr lang="en-GB"/>
        </a:p>
      </dgm:t>
    </dgm:pt>
    <dgm:pt modelId="{BECC06C1-2FC5-4ABC-B63A-A8A7330E8989}" type="pres">
      <dgm:prSet presAssocID="{E589E78D-4024-41FB-BAAD-6B66FD06B014}" presName="Name0" presStyleCnt="0">
        <dgm:presLayoutVars>
          <dgm:dir/>
          <dgm:resizeHandles val="exact"/>
        </dgm:presLayoutVars>
      </dgm:prSet>
      <dgm:spPr/>
    </dgm:pt>
    <dgm:pt modelId="{0E8B5A5F-8BC3-4F26-BA47-9CF6C27D2453}" type="pres">
      <dgm:prSet presAssocID="{70C92446-CBE0-46AD-93AB-56BB1B96F69E}" presName="parTxOnly" presStyleLbl="node1" presStyleIdx="0" presStyleCnt="4" custScaleX="85585" custScaleY="129013">
        <dgm:presLayoutVars>
          <dgm:bulletEnabled val="1"/>
        </dgm:presLayoutVars>
      </dgm:prSet>
      <dgm:spPr/>
      <dgm:t>
        <a:bodyPr/>
        <a:lstStyle/>
        <a:p>
          <a:endParaRPr lang="en-GB"/>
        </a:p>
      </dgm:t>
    </dgm:pt>
    <dgm:pt modelId="{C5E7B9F7-61D6-4951-8816-5E753C161E63}" type="pres">
      <dgm:prSet presAssocID="{328BF49D-6AA7-4F0A-B3CD-5E894C3FD91F}" presName="parSpace" presStyleCnt="0"/>
      <dgm:spPr/>
    </dgm:pt>
    <dgm:pt modelId="{E3BA218F-64A6-4A3F-842C-647E1989D97E}" type="pres">
      <dgm:prSet presAssocID="{8B45FCC6-5309-4E02-ABDB-328A5F4EF755}" presName="parTxOnly" presStyleLbl="node1" presStyleIdx="1" presStyleCnt="4" custScaleY="127033">
        <dgm:presLayoutVars>
          <dgm:bulletEnabled val="1"/>
        </dgm:presLayoutVars>
      </dgm:prSet>
      <dgm:spPr/>
      <dgm:t>
        <a:bodyPr/>
        <a:lstStyle/>
        <a:p>
          <a:endParaRPr lang="en-GB"/>
        </a:p>
      </dgm:t>
    </dgm:pt>
    <dgm:pt modelId="{565E5FDF-B022-4A42-85FD-C638F4FDAFCE}" type="pres">
      <dgm:prSet presAssocID="{9EE83BBC-1F5D-4361-941C-EB31B9233782}" presName="parSpace" presStyleCnt="0"/>
      <dgm:spPr/>
    </dgm:pt>
    <dgm:pt modelId="{463D059E-ABDB-4ACD-AA45-673FEEDD954B}" type="pres">
      <dgm:prSet presAssocID="{5E72EA32-58DF-4FB5-BEE3-7A63EC8F3EF1}" presName="parTxOnly" presStyleLbl="node1" presStyleIdx="2" presStyleCnt="4" custScaleX="123806" custScaleY="127033">
        <dgm:presLayoutVars>
          <dgm:bulletEnabled val="1"/>
        </dgm:presLayoutVars>
      </dgm:prSet>
      <dgm:spPr/>
      <dgm:t>
        <a:bodyPr/>
        <a:lstStyle/>
        <a:p>
          <a:endParaRPr lang="en-GB"/>
        </a:p>
      </dgm:t>
    </dgm:pt>
    <dgm:pt modelId="{87BD66B0-8F78-4780-A03C-9D031DE370BA}" type="pres">
      <dgm:prSet presAssocID="{95736045-B176-4598-A8B7-5E0CE7210C57}" presName="parSpace" presStyleCnt="0"/>
      <dgm:spPr/>
    </dgm:pt>
    <dgm:pt modelId="{581FA079-C8E3-4D73-A412-3D7FD4DCA2A6}" type="pres">
      <dgm:prSet presAssocID="{849DE740-A39B-47D5-944E-3E51F1FAA169}" presName="parTxOnly" presStyleLbl="node1" presStyleIdx="3" presStyleCnt="4" custScaleX="120586" custScaleY="127033">
        <dgm:presLayoutVars>
          <dgm:bulletEnabled val="1"/>
        </dgm:presLayoutVars>
      </dgm:prSet>
      <dgm:spPr/>
      <dgm:t>
        <a:bodyPr/>
        <a:lstStyle/>
        <a:p>
          <a:endParaRPr lang="en-GB"/>
        </a:p>
      </dgm:t>
    </dgm:pt>
  </dgm:ptLst>
  <dgm:cxnLst>
    <dgm:cxn modelId="{70034A3B-5EFE-4858-8EB2-E20E531474E0}" type="presOf" srcId="{E589E78D-4024-41FB-BAAD-6B66FD06B014}" destId="{BECC06C1-2FC5-4ABC-B63A-A8A7330E8989}" srcOrd="0" destOrd="0" presId="urn:microsoft.com/office/officeart/2005/8/layout/hChevron3"/>
    <dgm:cxn modelId="{2451EBCD-266C-45F5-BB40-A1DABFF56954}" srcId="{E589E78D-4024-41FB-BAAD-6B66FD06B014}" destId="{8B45FCC6-5309-4E02-ABDB-328A5F4EF755}" srcOrd="1" destOrd="0" parTransId="{E452CE9F-DA95-4FB0-A271-DA1E582F2D78}" sibTransId="{9EE83BBC-1F5D-4361-941C-EB31B9233782}"/>
    <dgm:cxn modelId="{A027AF81-4A6D-43E3-AB26-5E1E1393B300}" type="presOf" srcId="{8B45FCC6-5309-4E02-ABDB-328A5F4EF755}" destId="{E3BA218F-64A6-4A3F-842C-647E1989D97E}" srcOrd="0" destOrd="0" presId="urn:microsoft.com/office/officeart/2005/8/layout/hChevron3"/>
    <dgm:cxn modelId="{6E755942-4927-4537-8F24-33A61BD35EFB}" srcId="{E589E78D-4024-41FB-BAAD-6B66FD06B014}" destId="{5E72EA32-58DF-4FB5-BEE3-7A63EC8F3EF1}" srcOrd="2" destOrd="0" parTransId="{29ACAD09-E323-4A4B-8BC7-5A9B8E280FC2}" sibTransId="{95736045-B176-4598-A8B7-5E0CE7210C57}"/>
    <dgm:cxn modelId="{D1A83EB9-5C5B-4B85-92C3-E8727EF9FEF8}" srcId="{E589E78D-4024-41FB-BAAD-6B66FD06B014}" destId="{70C92446-CBE0-46AD-93AB-56BB1B96F69E}" srcOrd="0" destOrd="0" parTransId="{5957F273-B7EA-4363-A9C7-4EDB3A22A61E}" sibTransId="{328BF49D-6AA7-4F0A-B3CD-5E894C3FD91F}"/>
    <dgm:cxn modelId="{18B32B26-D084-4AB0-AD04-851478A500CE}" srcId="{E589E78D-4024-41FB-BAAD-6B66FD06B014}" destId="{849DE740-A39B-47D5-944E-3E51F1FAA169}" srcOrd="3" destOrd="0" parTransId="{F1E6357D-79CB-4C70-A9A7-A90F91046AF0}" sibTransId="{AC4998B3-DD7B-45CF-9454-175FA256DF7E}"/>
    <dgm:cxn modelId="{04D6D080-465D-4FEC-BEC5-0362B9C58B4A}" type="presOf" srcId="{849DE740-A39B-47D5-944E-3E51F1FAA169}" destId="{581FA079-C8E3-4D73-A412-3D7FD4DCA2A6}" srcOrd="0" destOrd="0" presId="urn:microsoft.com/office/officeart/2005/8/layout/hChevron3"/>
    <dgm:cxn modelId="{2049DBDD-C09F-48CD-9FEC-6E84B1DD6E95}" type="presOf" srcId="{70C92446-CBE0-46AD-93AB-56BB1B96F69E}" destId="{0E8B5A5F-8BC3-4F26-BA47-9CF6C27D2453}" srcOrd="0" destOrd="0" presId="urn:microsoft.com/office/officeart/2005/8/layout/hChevron3"/>
    <dgm:cxn modelId="{696DFED4-A67E-47B9-A8E2-558C3F64D78B}" type="presOf" srcId="{5E72EA32-58DF-4FB5-BEE3-7A63EC8F3EF1}" destId="{463D059E-ABDB-4ACD-AA45-673FEEDD954B}" srcOrd="0" destOrd="0" presId="urn:microsoft.com/office/officeart/2005/8/layout/hChevron3"/>
    <dgm:cxn modelId="{3AEC5FEF-0ABA-4F77-A7C9-6B7192049741}" type="presParOf" srcId="{BECC06C1-2FC5-4ABC-B63A-A8A7330E8989}" destId="{0E8B5A5F-8BC3-4F26-BA47-9CF6C27D2453}" srcOrd="0" destOrd="0" presId="urn:microsoft.com/office/officeart/2005/8/layout/hChevron3"/>
    <dgm:cxn modelId="{B6F59751-36CB-457E-83DA-83236B297500}" type="presParOf" srcId="{BECC06C1-2FC5-4ABC-B63A-A8A7330E8989}" destId="{C5E7B9F7-61D6-4951-8816-5E753C161E63}" srcOrd="1" destOrd="0" presId="urn:microsoft.com/office/officeart/2005/8/layout/hChevron3"/>
    <dgm:cxn modelId="{2D49CD08-9286-436F-A3E0-73855C98D8AB}" type="presParOf" srcId="{BECC06C1-2FC5-4ABC-B63A-A8A7330E8989}" destId="{E3BA218F-64A6-4A3F-842C-647E1989D97E}" srcOrd="2" destOrd="0" presId="urn:microsoft.com/office/officeart/2005/8/layout/hChevron3"/>
    <dgm:cxn modelId="{3F30D463-16AB-4C58-BEB1-008660C2FBE4}" type="presParOf" srcId="{BECC06C1-2FC5-4ABC-B63A-A8A7330E8989}" destId="{565E5FDF-B022-4A42-85FD-C638F4FDAFCE}" srcOrd="3" destOrd="0" presId="urn:microsoft.com/office/officeart/2005/8/layout/hChevron3"/>
    <dgm:cxn modelId="{FB00DC8B-B34F-49AC-BE14-FC6131A9CB04}" type="presParOf" srcId="{BECC06C1-2FC5-4ABC-B63A-A8A7330E8989}" destId="{463D059E-ABDB-4ACD-AA45-673FEEDD954B}" srcOrd="4" destOrd="0" presId="urn:microsoft.com/office/officeart/2005/8/layout/hChevron3"/>
    <dgm:cxn modelId="{D7E0C583-76D1-4FA2-9C1B-4DE9119DFF8B}" type="presParOf" srcId="{BECC06C1-2FC5-4ABC-B63A-A8A7330E8989}" destId="{87BD66B0-8F78-4780-A03C-9D031DE370BA}" srcOrd="5" destOrd="0" presId="urn:microsoft.com/office/officeart/2005/8/layout/hChevron3"/>
    <dgm:cxn modelId="{068F42D9-9501-41D9-8D26-721743136472}" type="presParOf" srcId="{BECC06C1-2FC5-4ABC-B63A-A8A7330E8989}" destId="{581FA079-C8E3-4D73-A412-3D7FD4DCA2A6}"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B5A5F-8BC3-4F26-BA47-9CF6C27D2453}">
      <dsp:nvSpPr>
        <dsp:cNvPr id="0" name=""/>
        <dsp:cNvSpPr/>
      </dsp:nvSpPr>
      <dsp:spPr>
        <a:xfrm>
          <a:off x="3843" y="756742"/>
          <a:ext cx="2476400" cy="125833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Apply for DSA</a:t>
          </a:r>
          <a:endParaRPr lang="en-GB" sz="1600" kern="1200" dirty="0"/>
        </a:p>
      </dsp:txBody>
      <dsp:txXfrm>
        <a:off x="3843" y="756742"/>
        <a:ext cx="2161816" cy="1258338"/>
      </dsp:txXfrm>
    </dsp:sp>
    <dsp:sp modelId="{E3BA218F-64A6-4A3F-842C-647E1989D97E}">
      <dsp:nvSpPr>
        <dsp:cNvPr id="0" name=""/>
        <dsp:cNvSpPr/>
      </dsp:nvSpPr>
      <dsp:spPr>
        <a:xfrm>
          <a:off x="1984963" y="756742"/>
          <a:ext cx="2476400" cy="125833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Eligibility Letter</a:t>
          </a:r>
          <a:endParaRPr lang="en-GB" sz="1600" kern="1200" dirty="0"/>
        </a:p>
      </dsp:txBody>
      <dsp:txXfrm>
        <a:off x="2614132" y="756742"/>
        <a:ext cx="1218062" cy="1258338"/>
      </dsp:txXfrm>
    </dsp:sp>
    <dsp:sp modelId="{463D059E-ABDB-4ACD-AA45-673FEEDD954B}">
      <dsp:nvSpPr>
        <dsp:cNvPr id="0" name=""/>
        <dsp:cNvSpPr/>
      </dsp:nvSpPr>
      <dsp:spPr>
        <a:xfrm>
          <a:off x="3966083" y="756742"/>
          <a:ext cx="2787014" cy="125833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Study Needs Assessment </a:t>
          </a:r>
          <a:endParaRPr lang="en-GB" sz="1600" kern="1200" dirty="0"/>
        </a:p>
      </dsp:txBody>
      <dsp:txXfrm>
        <a:off x="4595252" y="756742"/>
        <a:ext cx="1528676" cy="1258338"/>
      </dsp:txXfrm>
    </dsp:sp>
    <dsp:sp modelId="{581FA079-C8E3-4D73-A412-3D7FD4DCA2A6}">
      <dsp:nvSpPr>
        <dsp:cNvPr id="0" name=""/>
        <dsp:cNvSpPr/>
      </dsp:nvSpPr>
      <dsp:spPr>
        <a:xfrm>
          <a:off x="6257818" y="756742"/>
          <a:ext cx="2667330" cy="125833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Entitlement Letter</a:t>
          </a:r>
          <a:endParaRPr lang="en-GB" sz="1600" kern="1200" dirty="0"/>
        </a:p>
      </dsp:txBody>
      <dsp:txXfrm>
        <a:off x="6886987" y="756742"/>
        <a:ext cx="1408992" cy="12583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B5A5F-8BC3-4F26-BA47-9CF6C27D2453}">
      <dsp:nvSpPr>
        <dsp:cNvPr id="0" name=""/>
        <dsp:cNvSpPr/>
      </dsp:nvSpPr>
      <dsp:spPr>
        <a:xfrm>
          <a:off x="6561" y="1008112"/>
          <a:ext cx="2300739" cy="1152127"/>
        </a:xfrm>
        <a:prstGeom prst="homePlate">
          <a:avLst/>
        </a:prstGeom>
        <a:solidFill>
          <a:srgbClr val="FE820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Apply for DSA</a:t>
          </a:r>
          <a:endParaRPr lang="en-GB" sz="1600" kern="1200" dirty="0"/>
        </a:p>
      </dsp:txBody>
      <dsp:txXfrm>
        <a:off x="6561" y="1008112"/>
        <a:ext cx="2012707" cy="1152127"/>
      </dsp:txXfrm>
    </dsp:sp>
    <dsp:sp modelId="{E3BA218F-64A6-4A3F-842C-647E1989D97E}">
      <dsp:nvSpPr>
        <dsp:cNvPr id="0" name=""/>
        <dsp:cNvSpPr/>
      </dsp:nvSpPr>
      <dsp:spPr>
        <a:xfrm>
          <a:off x="1847153" y="999636"/>
          <a:ext cx="2300739" cy="116907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Eligibility Letter</a:t>
          </a:r>
          <a:endParaRPr lang="en-GB" sz="1600" kern="1200" dirty="0"/>
        </a:p>
      </dsp:txBody>
      <dsp:txXfrm>
        <a:off x="2431693" y="999636"/>
        <a:ext cx="1131660" cy="1169079"/>
      </dsp:txXfrm>
    </dsp:sp>
    <dsp:sp modelId="{463D059E-ABDB-4ACD-AA45-673FEEDD954B}">
      <dsp:nvSpPr>
        <dsp:cNvPr id="0" name=""/>
        <dsp:cNvSpPr/>
      </dsp:nvSpPr>
      <dsp:spPr>
        <a:xfrm>
          <a:off x="3687745" y="999636"/>
          <a:ext cx="2848454" cy="116907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Study Needs Assessment </a:t>
          </a:r>
          <a:endParaRPr lang="en-GB" sz="1600" kern="1200" dirty="0"/>
        </a:p>
      </dsp:txBody>
      <dsp:txXfrm>
        <a:off x="4272285" y="999636"/>
        <a:ext cx="1679375" cy="1169079"/>
      </dsp:txXfrm>
    </dsp:sp>
    <dsp:sp modelId="{581FA079-C8E3-4D73-A412-3D7FD4DCA2A6}">
      <dsp:nvSpPr>
        <dsp:cNvPr id="0" name=""/>
        <dsp:cNvSpPr/>
      </dsp:nvSpPr>
      <dsp:spPr>
        <a:xfrm>
          <a:off x="6076051" y="999636"/>
          <a:ext cx="2774370" cy="116907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Entitlement Letter</a:t>
          </a:r>
          <a:endParaRPr lang="en-GB" sz="1600" kern="1200" dirty="0"/>
        </a:p>
      </dsp:txBody>
      <dsp:txXfrm>
        <a:off x="6660591" y="999636"/>
        <a:ext cx="1605291" cy="11690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B5A5F-8BC3-4F26-BA47-9CF6C27D2453}">
      <dsp:nvSpPr>
        <dsp:cNvPr id="0" name=""/>
        <dsp:cNvSpPr/>
      </dsp:nvSpPr>
      <dsp:spPr>
        <a:xfrm>
          <a:off x="6641" y="1728193"/>
          <a:ext cx="2328665" cy="1224133"/>
        </a:xfrm>
        <a:prstGeom prst="homePlat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Apply for DSA</a:t>
          </a:r>
          <a:endParaRPr lang="en-GB" sz="1600" kern="1200" dirty="0"/>
        </a:p>
      </dsp:txBody>
      <dsp:txXfrm>
        <a:off x="6641" y="1728193"/>
        <a:ext cx="2022632" cy="1224133"/>
      </dsp:txXfrm>
    </dsp:sp>
    <dsp:sp modelId="{E3BA218F-64A6-4A3F-842C-647E1989D97E}">
      <dsp:nvSpPr>
        <dsp:cNvPr id="0" name=""/>
        <dsp:cNvSpPr/>
      </dsp:nvSpPr>
      <dsp:spPr>
        <a:xfrm>
          <a:off x="1869574" y="1748625"/>
          <a:ext cx="2328665" cy="1183269"/>
        </a:xfrm>
        <a:prstGeom prst="chevron">
          <a:avLst/>
        </a:prstGeom>
        <a:solidFill>
          <a:srgbClr val="FE820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Eligibility Letter</a:t>
          </a:r>
          <a:endParaRPr lang="en-GB" sz="1600" kern="1200" dirty="0"/>
        </a:p>
      </dsp:txBody>
      <dsp:txXfrm>
        <a:off x="2461209" y="1748625"/>
        <a:ext cx="1145396" cy="1183269"/>
      </dsp:txXfrm>
    </dsp:sp>
    <dsp:sp modelId="{463D059E-ABDB-4ACD-AA45-673FEEDD954B}">
      <dsp:nvSpPr>
        <dsp:cNvPr id="0" name=""/>
        <dsp:cNvSpPr/>
      </dsp:nvSpPr>
      <dsp:spPr>
        <a:xfrm>
          <a:off x="3732506" y="1748625"/>
          <a:ext cx="2883028" cy="118326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Study Needs Assessment </a:t>
          </a:r>
          <a:endParaRPr lang="en-GB" sz="1600" kern="1200" dirty="0"/>
        </a:p>
      </dsp:txBody>
      <dsp:txXfrm>
        <a:off x="4324141" y="1748625"/>
        <a:ext cx="1699759" cy="1183269"/>
      </dsp:txXfrm>
    </dsp:sp>
    <dsp:sp modelId="{581FA079-C8E3-4D73-A412-3D7FD4DCA2A6}">
      <dsp:nvSpPr>
        <dsp:cNvPr id="0" name=""/>
        <dsp:cNvSpPr/>
      </dsp:nvSpPr>
      <dsp:spPr>
        <a:xfrm>
          <a:off x="6149801" y="1748625"/>
          <a:ext cx="2808044" cy="118326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Entitlement Letter</a:t>
          </a:r>
          <a:endParaRPr lang="en-GB" sz="1600" kern="1200" dirty="0"/>
        </a:p>
      </dsp:txBody>
      <dsp:txXfrm>
        <a:off x="6741436" y="1748625"/>
        <a:ext cx="1624775" cy="11832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B5A5F-8BC3-4F26-BA47-9CF6C27D2453}">
      <dsp:nvSpPr>
        <dsp:cNvPr id="0" name=""/>
        <dsp:cNvSpPr/>
      </dsp:nvSpPr>
      <dsp:spPr>
        <a:xfrm>
          <a:off x="6561" y="1728192"/>
          <a:ext cx="2300739" cy="1152127"/>
        </a:xfrm>
        <a:prstGeom prst="homePlat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Apply for DSA</a:t>
          </a:r>
          <a:endParaRPr lang="en-GB" sz="1600" kern="1200" dirty="0"/>
        </a:p>
      </dsp:txBody>
      <dsp:txXfrm>
        <a:off x="6561" y="1728192"/>
        <a:ext cx="2012707" cy="1152127"/>
      </dsp:txXfrm>
    </dsp:sp>
    <dsp:sp modelId="{E3BA218F-64A6-4A3F-842C-647E1989D97E}">
      <dsp:nvSpPr>
        <dsp:cNvPr id="0" name=""/>
        <dsp:cNvSpPr/>
      </dsp:nvSpPr>
      <dsp:spPr>
        <a:xfrm>
          <a:off x="1847153" y="1719716"/>
          <a:ext cx="2300739" cy="116907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Eligibility Letter</a:t>
          </a:r>
          <a:endParaRPr lang="en-GB" sz="1600" kern="1200" dirty="0"/>
        </a:p>
      </dsp:txBody>
      <dsp:txXfrm>
        <a:off x="2431693" y="1719716"/>
        <a:ext cx="1131660" cy="1169079"/>
      </dsp:txXfrm>
    </dsp:sp>
    <dsp:sp modelId="{463D059E-ABDB-4ACD-AA45-673FEEDD954B}">
      <dsp:nvSpPr>
        <dsp:cNvPr id="0" name=""/>
        <dsp:cNvSpPr/>
      </dsp:nvSpPr>
      <dsp:spPr>
        <a:xfrm>
          <a:off x="3687745" y="1719716"/>
          <a:ext cx="2848454" cy="1169079"/>
        </a:xfrm>
        <a:prstGeom prst="chevron">
          <a:avLst/>
        </a:prstGeom>
        <a:solidFill>
          <a:srgbClr val="FE820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Study Needs Assessment </a:t>
          </a:r>
          <a:endParaRPr lang="en-GB" sz="1600" kern="1200" dirty="0"/>
        </a:p>
      </dsp:txBody>
      <dsp:txXfrm>
        <a:off x="4272285" y="1719716"/>
        <a:ext cx="1679375" cy="1169079"/>
      </dsp:txXfrm>
    </dsp:sp>
    <dsp:sp modelId="{581FA079-C8E3-4D73-A412-3D7FD4DCA2A6}">
      <dsp:nvSpPr>
        <dsp:cNvPr id="0" name=""/>
        <dsp:cNvSpPr/>
      </dsp:nvSpPr>
      <dsp:spPr>
        <a:xfrm>
          <a:off x="6076051" y="1719716"/>
          <a:ext cx="2774370" cy="116907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Entitlement Letter</a:t>
          </a:r>
          <a:endParaRPr lang="en-GB" sz="1600" kern="1200" dirty="0"/>
        </a:p>
      </dsp:txBody>
      <dsp:txXfrm>
        <a:off x="6660591" y="1719716"/>
        <a:ext cx="1605291" cy="11690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B5A5F-8BC3-4F26-BA47-9CF6C27D2453}">
      <dsp:nvSpPr>
        <dsp:cNvPr id="0" name=""/>
        <dsp:cNvSpPr/>
      </dsp:nvSpPr>
      <dsp:spPr>
        <a:xfrm>
          <a:off x="4347" y="1728192"/>
          <a:ext cx="2030174" cy="1224134"/>
        </a:xfrm>
        <a:prstGeom prst="homePlat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Apply for DSA</a:t>
          </a:r>
          <a:endParaRPr lang="en-GB" sz="1600" kern="1200" dirty="0"/>
        </a:p>
      </dsp:txBody>
      <dsp:txXfrm>
        <a:off x="4347" y="1728192"/>
        <a:ext cx="1724141" cy="1224134"/>
      </dsp:txXfrm>
    </dsp:sp>
    <dsp:sp modelId="{E3BA218F-64A6-4A3F-842C-647E1989D97E}">
      <dsp:nvSpPr>
        <dsp:cNvPr id="0" name=""/>
        <dsp:cNvSpPr/>
      </dsp:nvSpPr>
      <dsp:spPr>
        <a:xfrm>
          <a:off x="1560099" y="1737586"/>
          <a:ext cx="2372115" cy="120534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Eligibility Letter</a:t>
          </a:r>
          <a:endParaRPr lang="en-GB" sz="1600" kern="1200" dirty="0"/>
        </a:p>
      </dsp:txBody>
      <dsp:txXfrm>
        <a:off x="2162773" y="1737586"/>
        <a:ext cx="1166768" cy="1205347"/>
      </dsp:txXfrm>
    </dsp:sp>
    <dsp:sp modelId="{463D059E-ABDB-4ACD-AA45-673FEEDD954B}">
      <dsp:nvSpPr>
        <dsp:cNvPr id="0" name=""/>
        <dsp:cNvSpPr/>
      </dsp:nvSpPr>
      <dsp:spPr>
        <a:xfrm>
          <a:off x="3457791" y="1737586"/>
          <a:ext cx="2936820" cy="120534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Study Needs Assessment </a:t>
          </a:r>
          <a:endParaRPr lang="en-GB" sz="1600" kern="1200" dirty="0"/>
        </a:p>
      </dsp:txBody>
      <dsp:txXfrm>
        <a:off x="4060465" y="1737586"/>
        <a:ext cx="1731473" cy="1205347"/>
      </dsp:txXfrm>
    </dsp:sp>
    <dsp:sp modelId="{581FA079-C8E3-4D73-A412-3D7FD4DCA2A6}">
      <dsp:nvSpPr>
        <dsp:cNvPr id="0" name=""/>
        <dsp:cNvSpPr/>
      </dsp:nvSpPr>
      <dsp:spPr>
        <a:xfrm>
          <a:off x="5920189" y="1737586"/>
          <a:ext cx="2860438" cy="1205347"/>
        </a:xfrm>
        <a:prstGeom prst="chevron">
          <a:avLst/>
        </a:prstGeom>
        <a:solidFill>
          <a:srgbClr val="FE820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t>Entitlement Letter</a:t>
          </a:r>
          <a:endParaRPr lang="en-GB" sz="1600" kern="1200" dirty="0"/>
        </a:p>
      </dsp:txBody>
      <dsp:txXfrm>
        <a:off x="6522863" y="1737586"/>
        <a:ext cx="1655091" cy="1205347"/>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22F028-130B-4029-B908-C3004A00B3F0}" type="datetimeFigureOut">
              <a:rPr lang="en-GB" smtClean="0"/>
              <a:t>17/07/2019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045313-2086-46F0-B068-4C558EDAD083}" type="slidenum">
              <a:rPr lang="en-GB" smtClean="0"/>
              <a:t>‹#›</a:t>
            </a:fld>
            <a:endParaRPr lang="en-GB"/>
          </a:p>
        </p:txBody>
      </p:sp>
    </p:spTree>
    <p:extLst>
      <p:ext uri="{BB962C8B-B14F-4D97-AF65-F5344CB8AC3E}">
        <p14:creationId xmlns:p14="http://schemas.microsoft.com/office/powerpoint/2010/main" val="3616386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7045313-2086-46F0-B068-4C558EDAD083}" type="slidenum">
              <a:rPr lang="en-GB" smtClean="0"/>
              <a:t>1</a:t>
            </a:fld>
            <a:endParaRPr lang="en-GB"/>
          </a:p>
        </p:txBody>
      </p:sp>
    </p:spTree>
    <p:extLst>
      <p:ext uri="{BB962C8B-B14F-4D97-AF65-F5344CB8AC3E}">
        <p14:creationId xmlns:p14="http://schemas.microsoft.com/office/powerpoint/2010/main" val="1495342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Read</a:t>
            </a:r>
            <a:r>
              <a:rPr lang="en-GB" baseline="0" dirty="0" smtClean="0"/>
              <a:t> letter carefully</a:t>
            </a:r>
          </a:p>
          <a:p>
            <a:r>
              <a:rPr lang="en-GB" baseline="0" dirty="0" smtClean="0"/>
              <a:t>Contact the suppliers. E.g. equipment- give quote number </a:t>
            </a:r>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14</a:t>
            </a:fld>
            <a:endParaRPr lang="en-GB"/>
          </a:p>
        </p:txBody>
      </p:sp>
    </p:spTree>
    <p:extLst>
      <p:ext uri="{BB962C8B-B14F-4D97-AF65-F5344CB8AC3E}">
        <p14:creationId xmlns:p14="http://schemas.microsoft.com/office/powerpoint/2010/main" val="2267578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17</a:t>
            </a:fld>
            <a:endParaRPr lang="en-GB"/>
          </a:p>
        </p:txBody>
      </p:sp>
    </p:spTree>
    <p:extLst>
      <p:ext uri="{BB962C8B-B14F-4D97-AF65-F5344CB8AC3E}">
        <p14:creationId xmlns:p14="http://schemas.microsoft.com/office/powerpoint/2010/main" val="1797376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2</a:t>
            </a:fld>
            <a:endParaRPr lang="en-GB"/>
          </a:p>
        </p:txBody>
      </p:sp>
    </p:spTree>
    <p:extLst>
      <p:ext uri="{BB962C8B-B14F-4D97-AF65-F5344CB8AC3E}">
        <p14:creationId xmlns:p14="http://schemas.microsoft.com/office/powerpoint/2010/main" val="70892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DSA is separate</a:t>
            </a:r>
            <a:r>
              <a:rPr lang="en-GB" baseline="0" dirty="0" smtClean="0"/>
              <a:t> to the university but we can provide information and guidance with </a:t>
            </a:r>
            <a:r>
              <a:rPr lang="en-GB" baseline="0" smtClean="0"/>
              <a:t>the process</a:t>
            </a:r>
            <a:endParaRPr lang="en-GB" dirty="0" smtClean="0"/>
          </a:p>
        </p:txBody>
      </p:sp>
      <p:sp>
        <p:nvSpPr>
          <p:cNvPr id="4" name="Slide Number Placeholder 3"/>
          <p:cNvSpPr>
            <a:spLocks noGrp="1"/>
          </p:cNvSpPr>
          <p:nvPr>
            <p:ph type="sldNum" sz="quarter" idx="10"/>
          </p:nvPr>
        </p:nvSpPr>
        <p:spPr/>
        <p:txBody>
          <a:bodyPr/>
          <a:lstStyle/>
          <a:p>
            <a:fld id="{F7045313-2086-46F0-B068-4C558EDAD083}" type="slidenum">
              <a:rPr lang="en-GB" smtClean="0"/>
              <a:t>3</a:t>
            </a:fld>
            <a:endParaRPr lang="en-GB"/>
          </a:p>
        </p:txBody>
      </p:sp>
    </p:spTree>
    <p:extLst>
      <p:ext uri="{BB962C8B-B14F-4D97-AF65-F5344CB8AC3E}">
        <p14:creationId xmlns:p14="http://schemas.microsoft.com/office/powerpoint/2010/main" val="1310092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you’re unsure</a:t>
            </a:r>
            <a:r>
              <a:rPr lang="en-GB" baseline="0" dirty="0" smtClean="0"/>
              <a:t> if you’re eligible then just ask us</a:t>
            </a:r>
          </a:p>
          <a:p>
            <a:r>
              <a:rPr lang="en-GB" baseline="0" dirty="0" smtClean="0"/>
              <a:t>If you’re not eligible then come talk to us</a:t>
            </a:r>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4</a:t>
            </a:fld>
            <a:endParaRPr lang="en-GB"/>
          </a:p>
        </p:txBody>
      </p:sp>
    </p:spTree>
    <p:extLst>
      <p:ext uri="{BB962C8B-B14F-4D97-AF65-F5344CB8AC3E}">
        <p14:creationId xmlns:p14="http://schemas.microsoft.com/office/powerpoint/2010/main" val="3512390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52525" lvl="3">
              <a:buFont typeface="Arial" panose="020B0604020202020204" pitchFamily="34" charset="0"/>
              <a:buNone/>
            </a:pPr>
            <a:r>
              <a:rPr lang="en-GB" sz="1600" b="1" dirty="0" smtClean="0"/>
              <a:t>Specialist equipment,</a:t>
            </a:r>
            <a:r>
              <a:rPr lang="en-GB" sz="1600" b="1" baseline="0" dirty="0" smtClean="0"/>
              <a:t> software and training </a:t>
            </a:r>
            <a:endParaRPr lang="en-GB" sz="1600" b="1" dirty="0" smtClean="0"/>
          </a:p>
          <a:p>
            <a:pPr marL="1152525" lvl="3">
              <a:buFont typeface="Arial" panose="020B0604020202020204" pitchFamily="34" charset="0"/>
              <a:buNone/>
            </a:pPr>
            <a:r>
              <a:rPr lang="en-GB" sz="1600" dirty="0" smtClean="0"/>
              <a:t>Laptop (£200 contribution) </a:t>
            </a:r>
          </a:p>
          <a:p>
            <a:pPr marL="1152525" lvl="3">
              <a:buFont typeface="Arial" panose="020B0604020202020204" pitchFamily="34" charset="0"/>
              <a:buNone/>
            </a:pPr>
            <a:r>
              <a:rPr lang="en-GB" sz="1600" dirty="0" smtClean="0"/>
              <a:t>Dictaphone</a:t>
            </a:r>
          </a:p>
          <a:p>
            <a:pPr marL="1152525" lvl="3">
              <a:buFont typeface="Arial" panose="020B0604020202020204" pitchFamily="34" charset="0"/>
              <a:buNone/>
            </a:pPr>
            <a:r>
              <a:rPr lang="en-GB" sz="1600" dirty="0" smtClean="0"/>
              <a:t>Text Help Read &amp; Write</a:t>
            </a:r>
          </a:p>
          <a:p>
            <a:pPr marL="1152525" lvl="3">
              <a:buFont typeface="Arial" panose="020B0604020202020204" pitchFamily="34" charset="0"/>
              <a:buNone/>
            </a:pPr>
            <a:r>
              <a:rPr lang="en-GB" sz="1600" dirty="0" smtClean="0"/>
              <a:t>Dragon</a:t>
            </a:r>
          </a:p>
          <a:p>
            <a:pPr marL="1152525" lvl="3">
              <a:buFont typeface="Arial" panose="020B0604020202020204" pitchFamily="34" charset="0"/>
              <a:buNone/>
            </a:pPr>
            <a:r>
              <a:rPr lang="en-GB" sz="1600" dirty="0" err="1" smtClean="0"/>
              <a:t>Mindview</a:t>
            </a:r>
            <a:r>
              <a:rPr lang="en-GB" sz="1600" dirty="0" smtClean="0"/>
              <a:t> </a:t>
            </a:r>
          </a:p>
          <a:p>
            <a:pPr marL="1152525" lvl="3">
              <a:buFont typeface="Arial" panose="020B0604020202020204" pitchFamily="34" charset="0"/>
              <a:buNone/>
            </a:pPr>
            <a:r>
              <a:rPr lang="en-GB" sz="1600" dirty="0" smtClean="0"/>
              <a:t>Pro Study</a:t>
            </a:r>
          </a:p>
          <a:p>
            <a:pPr marL="1152525" lvl="3">
              <a:buFont typeface="Arial" panose="020B0604020202020204" pitchFamily="34" charset="0"/>
              <a:buNone/>
            </a:pPr>
            <a:endParaRPr lang="en-GB" sz="1600" b="1" dirty="0" smtClean="0"/>
          </a:p>
          <a:p>
            <a:pPr marL="1152525" lvl="3">
              <a:buFont typeface="Arial" panose="020B0604020202020204" pitchFamily="34" charset="0"/>
              <a:buNone/>
            </a:pPr>
            <a:r>
              <a:rPr lang="en-GB" sz="1600" b="1" dirty="0" smtClean="0"/>
              <a:t>Non-medical</a:t>
            </a:r>
            <a:r>
              <a:rPr lang="en-GB" sz="1600" b="1" baseline="0" dirty="0" smtClean="0"/>
              <a:t> helper support</a:t>
            </a:r>
            <a:endParaRPr lang="en-GB" sz="1600" b="1" dirty="0" smtClean="0"/>
          </a:p>
          <a:p>
            <a:pPr marL="1152525" lvl="3">
              <a:buFont typeface="Arial" panose="020B0604020202020204" pitchFamily="34" charset="0"/>
              <a:buNone/>
            </a:pPr>
            <a:r>
              <a:rPr lang="en-GB" sz="1600" dirty="0" smtClean="0"/>
              <a:t>Study Skills Tutor</a:t>
            </a:r>
          </a:p>
          <a:p>
            <a:pPr marL="1152525" lvl="3">
              <a:buFont typeface="Arial" panose="020B0604020202020204" pitchFamily="34" charset="0"/>
              <a:buNone/>
            </a:pPr>
            <a:r>
              <a:rPr lang="en-GB" sz="1600" dirty="0" smtClean="0"/>
              <a:t>Specialist Mentor</a:t>
            </a:r>
          </a:p>
          <a:p>
            <a:pPr marL="1152525" lvl="3">
              <a:buFont typeface="Arial" panose="020B0604020202020204" pitchFamily="34" charset="0"/>
              <a:buNone/>
            </a:pPr>
            <a:endParaRPr lang="en-GB" sz="1600" dirty="0" smtClean="0"/>
          </a:p>
          <a:p>
            <a:pPr marL="1152525" lvl="3">
              <a:buFont typeface="Arial" panose="020B0604020202020204" pitchFamily="34" charset="0"/>
              <a:buNone/>
            </a:pPr>
            <a:r>
              <a:rPr lang="en-GB" sz="1600" b="1" dirty="0" smtClean="0"/>
              <a:t>General allowances</a:t>
            </a:r>
          </a:p>
          <a:p>
            <a:pPr marL="1152525" lvl="3">
              <a:buFont typeface="Arial" panose="020B0604020202020204" pitchFamily="34" charset="0"/>
              <a:buNone/>
            </a:pPr>
            <a:r>
              <a:rPr lang="en-GB" sz="1600" dirty="0" smtClean="0"/>
              <a:t>Non</a:t>
            </a:r>
            <a:r>
              <a:rPr lang="en-GB" sz="1600" baseline="0" dirty="0" smtClean="0"/>
              <a:t> core study skills books</a:t>
            </a:r>
          </a:p>
          <a:p>
            <a:pPr marL="1152525" lvl="3">
              <a:buFont typeface="Arial" panose="020B0604020202020204" pitchFamily="34" charset="0"/>
              <a:buNone/>
            </a:pPr>
            <a:r>
              <a:rPr lang="en-GB" sz="1600" baseline="0" dirty="0" smtClean="0"/>
              <a:t>Printing allowances</a:t>
            </a:r>
          </a:p>
          <a:p>
            <a:pPr marL="1152525" lvl="3">
              <a:buFont typeface="Arial" panose="020B0604020202020204" pitchFamily="34" charset="0"/>
              <a:buNone/>
            </a:pPr>
            <a:endParaRPr lang="en-GB" sz="1600" baseline="0" dirty="0" smtClean="0"/>
          </a:p>
          <a:p>
            <a:pPr marL="1152525" lvl="3">
              <a:buFont typeface="Arial" panose="020B0604020202020204" pitchFamily="34" charset="0"/>
              <a:buNone/>
            </a:pPr>
            <a:r>
              <a:rPr lang="en-GB" sz="1600" b="1" baseline="0" dirty="0" smtClean="0"/>
              <a:t>Travel allowances</a:t>
            </a:r>
          </a:p>
          <a:p>
            <a:pPr marL="1152525" lvl="3">
              <a:buFont typeface="Arial" panose="020B0604020202020204" pitchFamily="34" charset="0"/>
              <a:buNone/>
            </a:pPr>
            <a:r>
              <a:rPr lang="en-GB" sz="1600" baseline="0" dirty="0" smtClean="0"/>
              <a:t>Taxis </a:t>
            </a:r>
            <a:endParaRPr lang="en-GB" sz="1600" dirty="0" smtClean="0"/>
          </a:p>
          <a:p>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5</a:t>
            </a:fld>
            <a:endParaRPr lang="en-GB"/>
          </a:p>
        </p:txBody>
      </p:sp>
    </p:spTree>
    <p:extLst>
      <p:ext uri="{BB962C8B-B14F-4D97-AF65-F5344CB8AC3E}">
        <p14:creationId xmlns:p14="http://schemas.microsoft.com/office/powerpoint/2010/main" val="2804300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6</a:t>
            </a:fld>
            <a:endParaRPr lang="en-GB"/>
          </a:p>
        </p:txBody>
      </p:sp>
    </p:spTree>
    <p:extLst>
      <p:ext uri="{BB962C8B-B14F-4D97-AF65-F5344CB8AC3E}">
        <p14:creationId xmlns:p14="http://schemas.microsoft.com/office/powerpoint/2010/main" val="3264564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DSA form and medical evidence form on desks!</a:t>
            </a:r>
          </a:p>
          <a:p>
            <a:endParaRPr lang="en-GB" dirty="0" smtClean="0"/>
          </a:p>
          <a:p>
            <a:r>
              <a:rPr lang="en-GB" dirty="0" smtClean="0"/>
              <a:t>Medical</a:t>
            </a:r>
            <a:r>
              <a:rPr lang="en-GB" baseline="0" dirty="0" smtClean="0"/>
              <a:t> evidence criteria/ medical evidence form </a:t>
            </a:r>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8</a:t>
            </a:fld>
            <a:endParaRPr lang="en-GB"/>
          </a:p>
        </p:txBody>
      </p:sp>
    </p:spTree>
    <p:extLst>
      <p:ext uri="{BB962C8B-B14F-4D97-AF65-F5344CB8AC3E}">
        <p14:creationId xmlns:p14="http://schemas.microsoft.com/office/powerpoint/2010/main" val="1369258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 example of what you’ll</a:t>
            </a:r>
            <a:r>
              <a:rPr lang="en-GB" baseline="0" dirty="0" smtClean="0"/>
              <a:t> receive. This is a confidential version</a:t>
            </a:r>
          </a:p>
          <a:p>
            <a:r>
              <a:rPr lang="en-GB" baseline="0" dirty="0" smtClean="0"/>
              <a:t>You need to contact the assessment centre once you receive this letter. There’s one here but you can go elsewhere too</a:t>
            </a:r>
          </a:p>
          <a:p>
            <a:r>
              <a:rPr lang="en-GB" baseline="0" dirty="0" smtClean="0"/>
              <a:t>There’s no cost to you for the assessment- the funding body pays instead</a:t>
            </a:r>
          </a:p>
        </p:txBody>
      </p:sp>
      <p:sp>
        <p:nvSpPr>
          <p:cNvPr id="4" name="Slide Number Placeholder 3"/>
          <p:cNvSpPr>
            <a:spLocks noGrp="1"/>
          </p:cNvSpPr>
          <p:nvPr>
            <p:ph type="sldNum" sz="quarter" idx="10"/>
          </p:nvPr>
        </p:nvSpPr>
        <p:spPr/>
        <p:txBody>
          <a:bodyPr/>
          <a:lstStyle/>
          <a:p>
            <a:fld id="{F7045313-2086-46F0-B068-4C558EDAD083}" type="slidenum">
              <a:rPr lang="en-GB" smtClean="0"/>
              <a:t>10</a:t>
            </a:fld>
            <a:endParaRPr lang="en-GB"/>
          </a:p>
        </p:txBody>
      </p:sp>
    </p:spTree>
    <p:extLst>
      <p:ext uri="{BB962C8B-B14F-4D97-AF65-F5344CB8AC3E}">
        <p14:creationId xmlns:p14="http://schemas.microsoft.com/office/powerpoint/2010/main" val="3327843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It’s a compulsory step to identify what support would be beneficial rather than diagnosing a condition</a:t>
            </a:r>
          </a:p>
          <a:p>
            <a:r>
              <a:rPr lang="en-GB" baseline="0" dirty="0" smtClean="0"/>
              <a:t>It’s not an ASSESSMENT- it’s an informal conversation with an assessor</a:t>
            </a:r>
            <a:endParaRPr lang="en-GB" dirty="0" smtClean="0"/>
          </a:p>
          <a:p>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12</a:t>
            </a:fld>
            <a:endParaRPr lang="en-GB"/>
          </a:p>
        </p:txBody>
      </p:sp>
    </p:spTree>
    <p:extLst>
      <p:ext uri="{BB962C8B-B14F-4D97-AF65-F5344CB8AC3E}">
        <p14:creationId xmlns:p14="http://schemas.microsoft.com/office/powerpoint/2010/main" val="33411223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ltGray">
          <a:xfrm>
            <a:off x="76200" y="76200"/>
            <a:ext cx="8991600" cy="6705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20000"/>
              </a:spcBef>
              <a:spcAft>
                <a:spcPct val="0"/>
              </a:spcAft>
              <a:defRPr sz="2000">
                <a:solidFill>
                  <a:schemeClr val="tx1"/>
                </a:solidFill>
                <a:latin typeface="Arial" panose="020B0604020202020204" pitchFamily="34" charset="0"/>
              </a:defRPr>
            </a:lvl6pPr>
            <a:lvl7pPr marL="2971800" indent="-228600" eaLnBrk="0" fontAlgn="base" hangingPunct="0">
              <a:spcBef>
                <a:spcPct val="20000"/>
              </a:spcBef>
              <a:spcAft>
                <a:spcPct val="0"/>
              </a:spcAft>
              <a:defRPr sz="2000">
                <a:solidFill>
                  <a:schemeClr val="tx1"/>
                </a:solidFill>
                <a:latin typeface="Arial" panose="020B0604020202020204" pitchFamily="34" charset="0"/>
              </a:defRPr>
            </a:lvl7pPr>
            <a:lvl8pPr marL="3429000" indent="-228600" eaLnBrk="0" fontAlgn="base" hangingPunct="0">
              <a:spcBef>
                <a:spcPct val="20000"/>
              </a:spcBef>
              <a:spcAft>
                <a:spcPct val="0"/>
              </a:spcAft>
              <a:defRPr sz="2000">
                <a:solidFill>
                  <a:schemeClr val="tx1"/>
                </a:solidFill>
                <a:latin typeface="Arial" panose="020B0604020202020204" pitchFamily="34" charset="0"/>
              </a:defRPr>
            </a:lvl8pPr>
            <a:lvl9pPr marL="3886200" indent="-228600" eaLnBrk="0" fontAlgn="base" hangingPunct="0">
              <a:spcBef>
                <a:spcPct val="20000"/>
              </a:spcBef>
              <a:spcAft>
                <a:spcPct val="0"/>
              </a:spcAft>
              <a:defRPr sz="2000">
                <a:solidFill>
                  <a:schemeClr val="tx1"/>
                </a:solidFill>
                <a:latin typeface="Arial" panose="020B0604020202020204" pitchFamily="34" charset="0"/>
              </a:defRPr>
            </a:lvl9pPr>
          </a:lstStyle>
          <a:p>
            <a:pPr algn="ctr" fontAlgn="base">
              <a:spcBef>
                <a:spcPct val="0"/>
              </a:spcBef>
              <a:spcAft>
                <a:spcPct val="0"/>
              </a:spcAft>
              <a:defRPr/>
            </a:pPr>
            <a:endParaRPr lang="en-US" altLang="en-US" sz="2400" dirty="0">
              <a:solidFill>
                <a:srgbClr val="8D010F"/>
              </a:solidFill>
              <a:latin typeface="Times" panose="02020603050405020304" pitchFamily="18" charset="0"/>
              <a:ea typeface="MS PGothic" panose="020B0600070205080204" pitchFamily="34" charset="-128"/>
            </a:endParaRPr>
          </a:p>
        </p:txBody>
      </p:sp>
      <p:pic>
        <p:nvPicPr>
          <p:cNvPr id="5" name="Picture 11" descr="LeedsUni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9"/>
          <p:cNvSpPr>
            <a:spLocks noChangeShapeType="1"/>
          </p:cNvSpPr>
          <p:nvPr/>
        </p:nvSpPr>
        <p:spPr bwMode="white">
          <a:xfrm>
            <a:off x="201613" y="1341438"/>
            <a:ext cx="871378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000">
              <a:solidFill>
                <a:srgbClr val="000005"/>
              </a:solidFill>
              <a:ea typeface="MS PGothic" panose="020B0600070205080204" pitchFamily="34" charset="-128"/>
            </a:endParaRPr>
          </a:p>
        </p:txBody>
      </p:sp>
      <p:sp>
        <p:nvSpPr>
          <p:cNvPr id="7" name="Text Box 10"/>
          <p:cNvSpPr txBox="1">
            <a:spLocks noChangeArrowheads="1"/>
          </p:cNvSpPr>
          <p:nvPr/>
        </p:nvSpPr>
        <p:spPr bwMode="ltGray">
          <a:xfrm>
            <a:off x="355600" y="420688"/>
            <a:ext cx="4876800" cy="7381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36000"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20000"/>
              </a:spcBef>
              <a:spcAft>
                <a:spcPct val="0"/>
              </a:spcAft>
              <a:defRPr sz="2000">
                <a:solidFill>
                  <a:schemeClr val="tx1"/>
                </a:solidFill>
                <a:latin typeface="Arial" panose="020B0604020202020204" pitchFamily="34" charset="0"/>
              </a:defRPr>
            </a:lvl6pPr>
            <a:lvl7pPr marL="2971800" indent="-228600" eaLnBrk="0" fontAlgn="base" hangingPunct="0">
              <a:spcBef>
                <a:spcPct val="20000"/>
              </a:spcBef>
              <a:spcAft>
                <a:spcPct val="0"/>
              </a:spcAft>
              <a:defRPr sz="2000">
                <a:solidFill>
                  <a:schemeClr val="tx1"/>
                </a:solidFill>
                <a:latin typeface="Arial" panose="020B0604020202020204" pitchFamily="34" charset="0"/>
              </a:defRPr>
            </a:lvl7pPr>
            <a:lvl8pPr marL="3429000" indent="-228600" eaLnBrk="0" fontAlgn="base" hangingPunct="0">
              <a:spcBef>
                <a:spcPct val="20000"/>
              </a:spcBef>
              <a:spcAft>
                <a:spcPct val="0"/>
              </a:spcAft>
              <a:defRPr sz="2000">
                <a:solidFill>
                  <a:schemeClr val="tx1"/>
                </a:solidFill>
                <a:latin typeface="Arial" panose="020B0604020202020204" pitchFamily="34" charset="0"/>
              </a:defRPr>
            </a:lvl8pPr>
            <a:lvl9pPr marL="3886200" indent="-228600" eaLnBrk="0" fontAlgn="base" hangingPunct="0">
              <a:spcBef>
                <a:spcPct val="20000"/>
              </a:spcBef>
              <a:spcAft>
                <a:spcPct val="0"/>
              </a:spcAft>
              <a:defRPr sz="2000">
                <a:solidFill>
                  <a:schemeClr val="tx1"/>
                </a:solidFill>
                <a:latin typeface="Arial" panose="020B0604020202020204" pitchFamily="34" charset="0"/>
              </a:defRPr>
            </a:lvl9pPr>
          </a:lstStyle>
          <a:p>
            <a:pPr fontAlgn="base">
              <a:spcBef>
                <a:spcPct val="0"/>
              </a:spcBef>
              <a:spcAft>
                <a:spcPct val="0"/>
              </a:spcAft>
              <a:defRPr/>
            </a:pPr>
            <a:r>
              <a:rPr lang="en-GB" altLang="en-US" sz="2800" dirty="0">
                <a:solidFill>
                  <a:srgbClr val="FFFFFF"/>
                </a:solidFill>
                <a:ea typeface="MS PGothic" panose="020B0600070205080204" pitchFamily="34" charset="-128"/>
              </a:rPr>
              <a:t>Student Support </a:t>
            </a:r>
          </a:p>
          <a:p>
            <a:pPr fontAlgn="base">
              <a:spcBef>
                <a:spcPct val="0"/>
              </a:spcBef>
              <a:spcAft>
                <a:spcPct val="0"/>
              </a:spcAft>
              <a:defRPr/>
            </a:pPr>
            <a:r>
              <a:rPr lang="en-GB" altLang="en-US" sz="2800" dirty="0">
                <a:solidFill>
                  <a:srgbClr val="FFFFFF"/>
                </a:solidFill>
                <a:ea typeface="MS PGothic" panose="020B0600070205080204" pitchFamily="34" charset="-128"/>
              </a:rPr>
              <a:t>(Disability Services)</a:t>
            </a:r>
            <a:endParaRPr lang="en-GB" altLang="en-US" sz="1400" dirty="0">
              <a:solidFill>
                <a:srgbClr val="FFFFFF"/>
              </a:solidFill>
              <a:ea typeface="MS PGothic" panose="020B0600070205080204" pitchFamily="34" charset="-128"/>
            </a:endParaRPr>
          </a:p>
        </p:txBody>
      </p:sp>
      <p:sp>
        <p:nvSpPr>
          <p:cNvPr id="43011" name="Rectangle 3"/>
          <p:cNvSpPr>
            <a:spLocks noGrp="1" noChangeArrowheads="1"/>
          </p:cNvSpPr>
          <p:nvPr>
            <p:ph type="ctrTitle"/>
          </p:nvPr>
        </p:nvSpPr>
        <p:spPr>
          <a:xfrm>
            <a:off x="349250" y="2565400"/>
            <a:ext cx="7772400" cy="549275"/>
          </a:xfrm>
        </p:spPr>
        <p:txBody>
          <a:bodyPr anchor="t">
            <a:spAutoFit/>
          </a:bodyPr>
          <a:lstStyle>
            <a:lvl1pPr>
              <a:defRPr sz="3600">
                <a:solidFill>
                  <a:schemeClr val="bg1"/>
                </a:solidFill>
              </a:defRPr>
            </a:lvl1pPr>
          </a:lstStyle>
          <a:p>
            <a:pPr lvl="0"/>
            <a:r>
              <a:rPr lang="en-GB" altLang="en-US" noProof="0"/>
              <a:t>Click to edit Master title style</a:t>
            </a:r>
          </a:p>
        </p:txBody>
      </p:sp>
      <p:sp>
        <p:nvSpPr>
          <p:cNvPr id="43012" name="Rectangle 4"/>
          <p:cNvSpPr>
            <a:spLocks noGrp="1" noChangeArrowheads="1"/>
          </p:cNvSpPr>
          <p:nvPr>
            <p:ph type="subTitle" idx="1"/>
          </p:nvPr>
        </p:nvSpPr>
        <p:spPr bwMode="ltGray">
          <a:xfrm>
            <a:off x="352425" y="3990975"/>
            <a:ext cx="5394325" cy="519113"/>
          </a:xfrm>
          <a:extLst/>
        </p:spPr>
        <p:txBody>
          <a:bodyPr/>
          <a:lstStyle>
            <a:lvl1pPr>
              <a:defRPr sz="2000">
                <a:solidFill>
                  <a:schemeClr val="bg1"/>
                </a:solidFill>
              </a:defRPr>
            </a:lvl1pPr>
          </a:lstStyle>
          <a:p>
            <a:pPr lvl="0"/>
            <a:r>
              <a:rPr lang="en-GB" altLang="en-US" noProof="0"/>
              <a:t>Click to edit Master subtitle style</a:t>
            </a:r>
          </a:p>
        </p:txBody>
      </p:sp>
      <p:sp>
        <p:nvSpPr>
          <p:cNvPr id="8" name="Rectangle 5"/>
          <p:cNvSpPr>
            <a:spLocks noGrp="1" noChangeArrowheads="1"/>
          </p:cNvSpPr>
          <p:nvPr>
            <p:ph type="dt" sz="half" idx="10"/>
          </p:nvPr>
        </p:nvSpPr>
        <p:spPr>
          <a:xfrm>
            <a:off x="457200" y="6927850"/>
            <a:ext cx="2133600" cy="476250"/>
          </a:xfrm>
        </p:spPr>
        <p:txBody>
          <a:bodyPr/>
          <a:lstStyle>
            <a:lvl1pPr>
              <a:defRPr dirty="0"/>
            </a:lvl1pPr>
          </a:lstStyle>
          <a:p>
            <a:pPr>
              <a:defRPr/>
            </a:pPr>
            <a:endParaRPr lang="en-GB" altLang="en-US">
              <a:solidFill>
                <a:srgbClr val="000005"/>
              </a:solidFill>
            </a:endParaRPr>
          </a:p>
        </p:txBody>
      </p:sp>
      <p:sp>
        <p:nvSpPr>
          <p:cNvPr id="9" name="Rectangle 6"/>
          <p:cNvSpPr>
            <a:spLocks noGrp="1" noChangeArrowheads="1"/>
          </p:cNvSpPr>
          <p:nvPr>
            <p:ph type="ftr" sz="quarter" idx="11"/>
          </p:nvPr>
        </p:nvSpPr>
        <p:spPr>
          <a:xfrm>
            <a:off x="3124200" y="6927850"/>
            <a:ext cx="2895600" cy="476250"/>
          </a:xfrm>
        </p:spPr>
        <p:txBody>
          <a:bodyPr/>
          <a:lstStyle>
            <a:lvl1pPr>
              <a:defRPr dirty="0"/>
            </a:lvl1pPr>
          </a:lstStyle>
          <a:p>
            <a:pPr>
              <a:defRPr/>
            </a:pPr>
            <a:endParaRPr lang="en-GB" altLang="en-US">
              <a:solidFill>
                <a:srgbClr val="000005"/>
              </a:solidFill>
            </a:endParaRPr>
          </a:p>
        </p:txBody>
      </p:sp>
      <p:sp>
        <p:nvSpPr>
          <p:cNvPr id="10" name="Rectangle 7"/>
          <p:cNvSpPr>
            <a:spLocks noGrp="1" noChangeArrowheads="1"/>
          </p:cNvSpPr>
          <p:nvPr>
            <p:ph type="sldNum" sz="quarter" idx="12"/>
          </p:nvPr>
        </p:nvSpPr>
        <p:spPr>
          <a:xfrm>
            <a:off x="6553200" y="6927850"/>
            <a:ext cx="2133600" cy="476250"/>
          </a:xfrm>
        </p:spPr>
        <p:txBody>
          <a:bodyPr/>
          <a:lstStyle>
            <a:lvl1pPr>
              <a:defRPr/>
            </a:lvl1pPr>
          </a:lstStyle>
          <a:p>
            <a:pPr>
              <a:defRPr/>
            </a:pPr>
            <a:fld id="{5383A54E-E065-4FF2-BF9B-60408010E49D}"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1744052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0AABF31C-9A5C-477C-BCBC-1C0E5B394A30}"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267442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422275"/>
            <a:ext cx="2106612" cy="55927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55600" y="422275"/>
            <a:ext cx="6170613" cy="5592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F3911A64-448B-4A67-BEFA-66C24BFC3512}"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810784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6613" y="1665288"/>
            <a:ext cx="4138612" cy="2098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6613" y="3916363"/>
            <a:ext cx="4138612" cy="2098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7"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8" name="Rectangle 7"/>
          <p:cNvSpPr>
            <a:spLocks noGrp="1" noChangeArrowheads="1"/>
          </p:cNvSpPr>
          <p:nvPr>
            <p:ph type="sldNum" sz="quarter" idx="12"/>
          </p:nvPr>
        </p:nvSpPr>
        <p:spPr>
          <a:ln/>
        </p:spPr>
        <p:txBody>
          <a:bodyPr/>
          <a:lstStyle>
            <a:lvl1pPr>
              <a:defRPr/>
            </a:lvl1pPr>
          </a:lstStyle>
          <a:p>
            <a:pPr>
              <a:defRPr/>
            </a:pPr>
            <a:fld id="{2ED1B61B-ED93-4F1A-BEA6-5380B7E804E6}"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2635106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8E56548C-59D5-437A-AFD4-E3CF74F1161C}"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2274735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5E33F344-E65D-424B-95DE-FFB08188F563}"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2964435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55600" y="1665288"/>
            <a:ext cx="4138613"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665288"/>
            <a:ext cx="413861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1E2D7683-D085-4864-ABAB-3DAAEFC03C55}"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1721598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A2ADD8AB-BABD-45BC-BBD3-08262F75144C}"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1031209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61CCDAC9-9A28-4FED-8B33-367F64B65952}"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2045261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9FA0799B-DD8A-48C1-9739-8AAC4393232F}"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305127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19882BEF-8A44-42BC-974A-340ED29C80A4}"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1351330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04186F22-566C-45B4-BA6B-B6540836D4CD}"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2486128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ChangeArrowheads="1"/>
          </p:cNvSpPr>
          <p:nvPr/>
        </p:nvSpPr>
        <p:spPr bwMode="ltGray">
          <a:xfrm>
            <a:off x="76200" y="76200"/>
            <a:ext cx="8991600" cy="125888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20000"/>
              </a:spcBef>
              <a:spcAft>
                <a:spcPct val="0"/>
              </a:spcAft>
              <a:defRPr sz="2000">
                <a:solidFill>
                  <a:schemeClr val="tx1"/>
                </a:solidFill>
                <a:latin typeface="Arial" panose="020B0604020202020204" pitchFamily="34" charset="0"/>
              </a:defRPr>
            </a:lvl6pPr>
            <a:lvl7pPr marL="2971800" indent="-228600" eaLnBrk="0" fontAlgn="base" hangingPunct="0">
              <a:spcBef>
                <a:spcPct val="20000"/>
              </a:spcBef>
              <a:spcAft>
                <a:spcPct val="0"/>
              </a:spcAft>
              <a:defRPr sz="2000">
                <a:solidFill>
                  <a:schemeClr val="tx1"/>
                </a:solidFill>
                <a:latin typeface="Arial" panose="020B0604020202020204" pitchFamily="34" charset="0"/>
              </a:defRPr>
            </a:lvl7pPr>
            <a:lvl8pPr marL="3429000" indent="-228600" eaLnBrk="0" fontAlgn="base" hangingPunct="0">
              <a:spcBef>
                <a:spcPct val="20000"/>
              </a:spcBef>
              <a:spcAft>
                <a:spcPct val="0"/>
              </a:spcAft>
              <a:defRPr sz="2000">
                <a:solidFill>
                  <a:schemeClr val="tx1"/>
                </a:solidFill>
                <a:latin typeface="Arial" panose="020B0604020202020204" pitchFamily="34" charset="0"/>
              </a:defRPr>
            </a:lvl8pPr>
            <a:lvl9pPr marL="3886200" indent="-228600" eaLnBrk="0" fontAlgn="base" hangingPunct="0">
              <a:spcBef>
                <a:spcPct val="20000"/>
              </a:spcBef>
              <a:spcAft>
                <a:spcPct val="0"/>
              </a:spcAft>
              <a:defRPr sz="2000">
                <a:solidFill>
                  <a:schemeClr val="tx1"/>
                </a:solidFill>
                <a:latin typeface="Arial" panose="020B0604020202020204" pitchFamily="34" charset="0"/>
              </a:defRPr>
            </a:lvl9pPr>
          </a:lstStyle>
          <a:p>
            <a:pPr algn="ctr" fontAlgn="base">
              <a:spcBef>
                <a:spcPct val="0"/>
              </a:spcBef>
              <a:spcAft>
                <a:spcPct val="0"/>
              </a:spcAft>
              <a:defRPr/>
            </a:pPr>
            <a:endParaRPr lang="en-US" altLang="en-US" sz="2400" dirty="0">
              <a:solidFill>
                <a:srgbClr val="8D010F"/>
              </a:solidFill>
              <a:latin typeface="Times" panose="02020603050405020304" pitchFamily="18" charset="0"/>
              <a:ea typeface="MS PGothic" panose="020B0600070205080204" pitchFamily="34" charset="-128"/>
            </a:endParaRPr>
          </a:p>
        </p:txBody>
      </p:sp>
      <p:pic>
        <p:nvPicPr>
          <p:cNvPr id="1027" name="Picture 11" descr="LeedsUniWhit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body" idx="1"/>
          </p:nvPr>
        </p:nvSpPr>
        <p:spPr bwMode="auto">
          <a:xfrm>
            <a:off x="355600" y="1665288"/>
            <a:ext cx="8429625"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9" name="Rectangle 4"/>
          <p:cNvSpPr>
            <a:spLocks noGrp="1" noChangeArrowheads="1"/>
          </p:cNvSpPr>
          <p:nvPr>
            <p:ph type="title"/>
          </p:nvPr>
        </p:nvSpPr>
        <p:spPr bwMode="ltGray">
          <a:xfrm>
            <a:off x="355600" y="422275"/>
            <a:ext cx="4876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a:t>Click to edit Master title style</a:t>
            </a:r>
          </a:p>
        </p:txBody>
      </p:sp>
      <p:sp>
        <p:nvSpPr>
          <p:cNvPr id="41989" name="Rectangle 5"/>
          <p:cNvSpPr>
            <a:spLocks noGrp="1" noChangeArrowheads="1"/>
          </p:cNvSpPr>
          <p:nvPr>
            <p:ph type="dt" sz="half" idx="2"/>
          </p:nvPr>
        </p:nvSpPr>
        <p:spPr bwMode="auto">
          <a:xfrm>
            <a:off x="685800" y="6948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defRPr sz="1400" dirty="0">
                <a:latin typeface="Times" pitchFamily="18" charset="0"/>
                <a:ea typeface="+mn-ea"/>
                <a:cs typeface="+mn-cs"/>
              </a:defRPr>
            </a:lvl1pPr>
          </a:lstStyle>
          <a:p>
            <a:pPr fontAlgn="base">
              <a:spcAft>
                <a:spcPct val="0"/>
              </a:spcAft>
              <a:defRPr/>
            </a:pPr>
            <a:endParaRPr lang="en-GB" altLang="en-US">
              <a:solidFill>
                <a:srgbClr val="000005"/>
              </a:solidFill>
            </a:endParaRPr>
          </a:p>
        </p:txBody>
      </p:sp>
      <p:sp>
        <p:nvSpPr>
          <p:cNvPr id="41990" name="Rectangle 6"/>
          <p:cNvSpPr>
            <a:spLocks noGrp="1" noChangeArrowheads="1"/>
          </p:cNvSpPr>
          <p:nvPr>
            <p:ph type="ftr" sz="quarter" idx="3"/>
          </p:nvPr>
        </p:nvSpPr>
        <p:spPr bwMode="auto">
          <a:xfrm>
            <a:off x="3124200" y="6948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spcBef>
                <a:spcPct val="0"/>
              </a:spcBef>
              <a:defRPr sz="1400" dirty="0">
                <a:latin typeface="Times" pitchFamily="18" charset="0"/>
                <a:ea typeface="+mn-ea"/>
                <a:cs typeface="+mn-cs"/>
              </a:defRPr>
            </a:lvl1pPr>
          </a:lstStyle>
          <a:p>
            <a:pPr fontAlgn="base">
              <a:spcAft>
                <a:spcPct val="0"/>
              </a:spcAft>
              <a:defRPr/>
            </a:pPr>
            <a:endParaRPr lang="en-GB" altLang="en-US">
              <a:solidFill>
                <a:srgbClr val="000005"/>
              </a:solidFill>
            </a:endParaRPr>
          </a:p>
        </p:txBody>
      </p:sp>
      <p:sp>
        <p:nvSpPr>
          <p:cNvPr id="41991" name="Rectangle 7"/>
          <p:cNvSpPr>
            <a:spLocks noGrp="1" noChangeArrowheads="1"/>
          </p:cNvSpPr>
          <p:nvPr>
            <p:ph type="sldNum" sz="quarter" idx="4"/>
          </p:nvPr>
        </p:nvSpPr>
        <p:spPr bwMode="auto">
          <a:xfrm>
            <a:off x="6553200" y="6948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panose="02020603050405020304" pitchFamily="18" charset="0"/>
              </a:defRPr>
            </a:lvl1pPr>
          </a:lstStyle>
          <a:p>
            <a:pPr eaLnBrk="0" fontAlgn="base" hangingPunct="0">
              <a:spcBef>
                <a:spcPct val="0"/>
              </a:spcBef>
              <a:spcAft>
                <a:spcPct val="0"/>
              </a:spcAft>
              <a:defRPr/>
            </a:pPr>
            <a:fld id="{C0D69CAE-D358-42C0-A525-C9A9D31A613B}" type="slidenum">
              <a:rPr lang="en-GB" altLang="en-US">
                <a:solidFill>
                  <a:srgbClr val="000005"/>
                </a:solidFill>
                <a:ea typeface="MS PGothic" panose="020B0600070205080204" pitchFamily="34" charset="-128"/>
              </a:rPr>
              <a:pPr eaLnBrk="0" fontAlgn="base" hangingPunct="0">
                <a:spcBef>
                  <a:spcPct val="0"/>
                </a:spcBef>
                <a:spcAft>
                  <a:spcPct val="0"/>
                </a:spcAft>
                <a:defRPr/>
              </a:pPr>
              <a:t>‹#›</a:t>
            </a:fld>
            <a:endParaRPr lang="en-GB" altLang="en-US" dirty="0">
              <a:solidFill>
                <a:srgbClr val="000005"/>
              </a:solidFill>
              <a:ea typeface="MS PGothic" panose="020B0600070205080204" pitchFamily="34" charset="-128"/>
            </a:endParaRPr>
          </a:p>
        </p:txBody>
      </p:sp>
      <p:sp>
        <p:nvSpPr>
          <p:cNvPr id="1033" name="Line 10"/>
          <p:cNvSpPr>
            <a:spLocks noChangeShapeType="1"/>
          </p:cNvSpPr>
          <p:nvPr/>
        </p:nvSpPr>
        <p:spPr bwMode="white">
          <a:xfrm>
            <a:off x="201613" y="1600200"/>
            <a:ext cx="871378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000">
              <a:solidFill>
                <a:srgbClr val="000005"/>
              </a:solidFill>
              <a:ea typeface="MS PGothic" panose="020B0600070205080204" pitchFamily="34" charset="-128"/>
            </a:endParaRPr>
          </a:p>
        </p:txBody>
      </p:sp>
    </p:spTree>
    <p:extLst>
      <p:ext uri="{BB962C8B-B14F-4D97-AF65-F5344CB8AC3E}">
        <p14:creationId xmlns:p14="http://schemas.microsoft.com/office/powerpoint/2010/main" val="385116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2800">
          <a:solidFill>
            <a:schemeClr val="tx2"/>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2800">
          <a:solidFill>
            <a:schemeClr val="tx2"/>
          </a:solidFill>
          <a:latin typeface="Arial" charset="0"/>
          <a:ea typeface="MS PGothic" panose="020B0600070205080204" pitchFamily="34" charset="-128"/>
          <a:cs typeface="MS PGothic" charset="0"/>
        </a:defRPr>
      </a:lvl2pPr>
      <a:lvl3pPr algn="l" rtl="0" eaLnBrk="0" fontAlgn="base" hangingPunct="0">
        <a:spcBef>
          <a:spcPct val="0"/>
        </a:spcBef>
        <a:spcAft>
          <a:spcPct val="0"/>
        </a:spcAft>
        <a:defRPr sz="2800">
          <a:solidFill>
            <a:schemeClr val="tx2"/>
          </a:solidFill>
          <a:latin typeface="Arial" charset="0"/>
          <a:ea typeface="MS PGothic" panose="020B0600070205080204" pitchFamily="34" charset="-128"/>
          <a:cs typeface="MS PGothic" charset="0"/>
        </a:defRPr>
      </a:lvl3pPr>
      <a:lvl4pPr algn="l" rtl="0" eaLnBrk="0" fontAlgn="base" hangingPunct="0">
        <a:spcBef>
          <a:spcPct val="0"/>
        </a:spcBef>
        <a:spcAft>
          <a:spcPct val="0"/>
        </a:spcAft>
        <a:defRPr sz="2800">
          <a:solidFill>
            <a:schemeClr val="tx2"/>
          </a:solidFill>
          <a:latin typeface="Arial" charset="0"/>
          <a:ea typeface="MS PGothic" panose="020B0600070205080204" pitchFamily="34" charset="-128"/>
          <a:cs typeface="MS PGothic" charset="0"/>
        </a:defRPr>
      </a:lvl4pPr>
      <a:lvl5pPr algn="l" rtl="0" eaLnBrk="0" fontAlgn="base" hangingPunct="0">
        <a:spcBef>
          <a:spcPct val="0"/>
        </a:spcBef>
        <a:spcAft>
          <a:spcPct val="0"/>
        </a:spcAft>
        <a:defRPr sz="2800">
          <a:solidFill>
            <a:schemeClr val="tx2"/>
          </a:solidFill>
          <a:latin typeface="Arial" charset="0"/>
          <a:ea typeface="MS PGothic" panose="020B0600070205080204" pitchFamily="34" charset="-128"/>
          <a:cs typeface="MS PGothic"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0"/>
        </a:spcBef>
        <a:spcAft>
          <a:spcPct val="40000"/>
        </a:spcAft>
        <a:defRPr sz="2400">
          <a:solidFill>
            <a:schemeClr val="tx1"/>
          </a:solidFill>
          <a:latin typeface="+mn-lt"/>
          <a:ea typeface="MS PGothic" panose="020B0600070205080204" pitchFamily="34" charset="-128"/>
          <a:cs typeface="MS PGothic" charset="0"/>
        </a:defRPr>
      </a:lvl1pPr>
      <a:lvl2pPr marL="271463" indent="-269875" algn="l" rtl="0" eaLnBrk="0" fontAlgn="base" hangingPunct="0">
        <a:spcBef>
          <a:spcPct val="0"/>
        </a:spcBef>
        <a:spcAft>
          <a:spcPct val="40000"/>
        </a:spcAft>
        <a:buChar char="•"/>
        <a:defRPr sz="2000">
          <a:solidFill>
            <a:schemeClr val="tx1"/>
          </a:solidFill>
          <a:latin typeface="+mn-lt"/>
          <a:ea typeface="MS PGothic" panose="020B0600070205080204" pitchFamily="34" charset="-128"/>
          <a:cs typeface="MS PGothic" charset="0"/>
        </a:defRPr>
      </a:lvl2pPr>
      <a:lvl3pPr marL="542925" indent="-269875" algn="l" rtl="0" eaLnBrk="0" fontAlgn="base" hangingPunct="0">
        <a:spcBef>
          <a:spcPct val="0"/>
        </a:spcBef>
        <a:spcAft>
          <a:spcPct val="40000"/>
        </a:spcAft>
        <a:buChar char="•"/>
        <a:defRPr sz="2000">
          <a:solidFill>
            <a:schemeClr val="tx1"/>
          </a:solidFill>
          <a:latin typeface="+mn-lt"/>
          <a:ea typeface="MS PGothic" panose="020B0600070205080204" pitchFamily="34" charset="-128"/>
          <a:cs typeface="MS PGothic" charset="0"/>
        </a:defRPr>
      </a:lvl3pPr>
      <a:lvl4pPr marL="809625" indent="-265113" algn="l" rtl="0" eaLnBrk="0" fontAlgn="base" hangingPunct="0">
        <a:spcBef>
          <a:spcPct val="0"/>
        </a:spcBef>
        <a:spcAft>
          <a:spcPct val="40000"/>
        </a:spcAft>
        <a:buChar char="•"/>
        <a:defRPr sz="2000">
          <a:solidFill>
            <a:schemeClr val="tx1"/>
          </a:solidFill>
          <a:latin typeface="+mn-lt"/>
          <a:ea typeface="MS PGothic" panose="020B0600070205080204" pitchFamily="34" charset="-128"/>
          <a:cs typeface="MS PGothic" charset="0"/>
        </a:defRPr>
      </a:lvl4pPr>
      <a:lvl5pPr marL="1081088" indent="-269875" algn="l" rtl="0" eaLnBrk="0" fontAlgn="base" hangingPunct="0">
        <a:spcBef>
          <a:spcPct val="0"/>
        </a:spcBef>
        <a:spcAft>
          <a:spcPct val="40000"/>
        </a:spcAft>
        <a:buChar char="•"/>
        <a:defRPr sz="2000">
          <a:solidFill>
            <a:schemeClr val="tx1"/>
          </a:solidFill>
          <a:latin typeface="+mn-lt"/>
          <a:ea typeface="MS PGothic" panose="020B0600070205080204" pitchFamily="34" charset="-128"/>
          <a:cs typeface="MS PGothic" charset="0"/>
        </a:defRPr>
      </a:lvl5pPr>
      <a:lvl6pPr marL="1538288" indent="-269875" algn="l" rtl="0" fontAlgn="base">
        <a:spcBef>
          <a:spcPct val="0"/>
        </a:spcBef>
        <a:spcAft>
          <a:spcPct val="40000"/>
        </a:spcAft>
        <a:buChar char="•"/>
        <a:defRPr sz="2000">
          <a:solidFill>
            <a:schemeClr val="tx1"/>
          </a:solidFill>
          <a:latin typeface="+mn-lt"/>
        </a:defRPr>
      </a:lvl6pPr>
      <a:lvl7pPr marL="1995488" indent="-269875" algn="l" rtl="0" fontAlgn="base">
        <a:spcBef>
          <a:spcPct val="0"/>
        </a:spcBef>
        <a:spcAft>
          <a:spcPct val="40000"/>
        </a:spcAft>
        <a:buChar char="•"/>
        <a:defRPr sz="2000">
          <a:solidFill>
            <a:schemeClr val="tx1"/>
          </a:solidFill>
          <a:latin typeface="+mn-lt"/>
        </a:defRPr>
      </a:lvl7pPr>
      <a:lvl8pPr marL="2452688" indent="-269875" algn="l" rtl="0" fontAlgn="base">
        <a:spcBef>
          <a:spcPct val="0"/>
        </a:spcBef>
        <a:spcAft>
          <a:spcPct val="40000"/>
        </a:spcAft>
        <a:buChar char="•"/>
        <a:defRPr sz="2000">
          <a:solidFill>
            <a:schemeClr val="tx1"/>
          </a:solidFill>
          <a:latin typeface="+mn-lt"/>
        </a:defRPr>
      </a:lvl8pPr>
      <a:lvl9pPr marL="2909888" indent="-269875" algn="l" rtl="0" fontAlgn="base">
        <a:spcBef>
          <a:spcPct val="0"/>
        </a:spcBef>
        <a:spcAft>
          <a:spcPct val="4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71_L-ZdU0C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337" y="2996952"/>
            <a:ext cx="7772400" cy="553998"/>
          </a:xfrm>
        </p:spPr>
        <p:txBody>
          <a:bodyPr/>
          <a:lstStyle/>
          <a:p>
            <a:r>
              <a:rPr lang="en-GB" dirty="0" smtClean="0"/>
              <a:t>Disabled Students’ Allowances (DSA)</a:t>
            </a:r>
            <a:endParaRPr lang="en-GB" dirty="0"/>
          </a:p>
        </p:txBody>
      </p:sp>
      <p:sp>
        <p:nvSpPr>
          <p:cNvPr id="3" name="Subtitle 2"/>
          <p:cNvSpPr>
            <a:spLocks noGrp="1"/>
          </p:cNvSpPr>
          <p:nvPr>
            <p:ph type="subTitle" idx="1"/>
          </p:nvPr>
        </p:nvSpPr>
        <p:spPr>
          <a:xfrm>
            <a:off x="352425" y="3990975"/>
            <a:ext cx="8108007" cy="2462361"/>
          </a:xfrm>
        </p:spPr>
        <p:txBody>
          <a:bodyPr/>
          <a:lstStyle/>
          <a:p>
            <a:r>
              <a:rPr lang="en-GB" sz="2400" dirty="0" smtClean="0"/>
              <a:t>			</a:t>
            </a:r>
            <a:endParaRPr lang="en-GB" dirty="0"/>
          </a:p>
          <a:p>
            <a:endParaRPr lang="en-GB" dirty="0"/>
          </a:p>
          <a:p>
            <a:endParaRPr lang="en-GB" dirty="0"/>
          </a:p>
        </p:txBody>
      </p:sp>
    </p:spTree>
    <p:extLst>
      <p:ext uri="{BB962C8B-B14F-4D97-AF65-F5344CB8AC3E}">
        <p14:creationId xmlns:p14="http://schemas.microsoft.com/office/powerpoint/2010/main" val="3438390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2- Eligibility Letter</a:t>
            </a:r>
            <a:endParaRPr lang="en-GB"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7544" y="1484784"/>
            <a:ext cx="8001237" cy="4998203"/>
          </a:xfrm>
          <a:ln>
            <a:solidFill>
              <a:schemeClr val="accent1">
                <a:lumMod val="90000"/>
                <a:lumOff val="10000"/>
              </a:schemeClr>
            </a:solidFill>
          </a:ln>
        </p:spPr>
      </p:pic>
    </p:spTree>
    <p:extLst>
      <p:ext uri="{BB962C8B-B14F-4D97-AF65-F5344CB8AC3E}">
        <p14:creationId xmlns:p14="http://schemas.microsoft.com/office/powerpoint/2010/main" val="337795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Step 3- Study Needs Assessment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6817948"/>
              </p:ext>
            </p:extLst>
          </p:nvPr>
        </p:nvGraphicFramePr>
        <p:xfrm>
          <a:off x="179512" y="1556792"/>
          <a:ext cx="8856984"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9865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3- Study Needs Assessment</a:t>
            </a:r>
            <a:endParaRPr lang="en-GB" dirty="0"/>
          </a:p>
        </p:txBody>
      </p:sp>
      <p:sp>
        <p:nvSpPr>
          <p:cNvPr id="3" name="Content Placeholder 2"/>
          <p:cNvSpPr>
            <a:spLocks noGrp="1"/>
          </p:cNvSpPr>
          <p:nvPr>
            <p:ph idx="1"/>
          </p:nvPr>
        </p:nvSpPr>
        <p:spPr>
          <a:xfrm>
            <a:off x="355600" y="1665288"/>
            <a:ext cx="8429625" cy="4860056"/>
          </a:xfrm>
        </p:spPr>
        <p:txBody>
          <a:bodyPr/>
          <a:lstStyle/>
          <a:p>
            <a:r>
              <a:rPr lang="en-GB" dirty="0" smtClean="0"/>
              <a:t>What is a Study Needs Assessment?</a:t>
            </a:r>
          </a:p>
          <a:p>
            <a:r>
              <a:rPr lang="en-GB" sz="2000" dirty="0" smtClean="0"/>
              <a:t>A </a:t>
            </a:r>
            <a:r>
              <a:rPr lang="en-GB" sz="2000" dirty="0"/>
              <a:t>Study Needs Assessment is where you will meet with an Assessor to discuss how your condition affects your studies and what support can be recommended to help you in your studies. The assessment isn’t a test and there are no right or wrong answers, instead it is an informal face-to-face discussion where you may have equipment and/or software demonstrated to you that you may find useful in your studies. </a:t>
            </a:r>
            <a:endParaRPr lang="en-GB" sz="2000" dirty="0" smtClean="0"/>
          </a:p>
          <a:p>
            <a:endParaRPr lang="en-GB" dirty="0" smtClean="0"/>
          </a:p>
          <a:p>
            <a:r>
              <a:rPr lang="en-GB" sz="2000" dirty="0"/>
              <a:t>Once the assessment has </a:t>
            </a:r>
            <a:r>
              <a:rPr lang="en-GB" sz="2000" dirty="0" smtClean="0"/>
              <a:t>finished, </a:t>
            </a:r>
            <a:r>
              <a:rPr lang="en-GB" sz="2000" dirty="0"/>
              <a:t>your Assessor will write a report where they will recommend any potential equipment, software and/or support that may help you in your studies</a:t>
            </a:r>
            <a:r>
              <a:rPr lang="en-GB" sz="2000" dirty="0" smtClean="0"/>
              <a:t>.</a:t>
            </a:r>
          </a:p>
          <a:p>
            <a:endParaRPr lang="en-GB" sz="2000" dirty="0" smtClean="0"/>
          </a:p>
          <a:p>
            <a:r>
              <a:rPr lang="en-GB" sz="2000" u="sng" dirty="0">
                <a:solidFill>
                  <a:srgbClr val="002060"/>
                </a:solidFill>
              </a:rPr>
              <a:t>https://</a:t>
            </a:r>
            <a:r>
              <a:rPr lang="en-GB" sz="2000" u="sng" dirty="0" smtClean="0">
                <a:solidFill>
                  <a:srgbClr val="002060"/>
                </a:solidFill>
              </a:rPr>
              <a:t>www.youtube.com/watch?v=PZGY3r_XXGg </a:t>
            </a:r>
            <a:endParaRPr lang="en-GB" sz="2000" u="sng" dirty="0">
              <a:solidFill>
                <a:srgbClr val="002060"/>
              </a:solidFill>
            </a:endParaRPr>
          </a:p>
          <a:p>
            <a:endParaRPr lang="en-GB" dirty="0"/>
          </a:p>
        </p:txBody>
      </p:sp>
    </p:spTree>
    <p:extLst>
      <p:ext uri="{BB962C8B-B14F-4D97-AF65-F5344CB8AC3E}">
        <p14:creationId xmlns:p14="http://schemas.microsoft.com/office/powerpoint/2010/main" val="2632626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Step 4- Entitlement Letter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6958515"/>
              </p:ext>
            </p:extLst>
          </p:nvPr>
        </p:nvGraphicFramePr>
        <p:xfrm>
          <a:off x="179512" y="1484784"/>
          <a:ext cx="8784976"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8428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4- Entitlement Letter</a:t>
            </a:r>
            <a:endParaRPr lang="en-GB"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5600" y="1772816"/>
            <a:ext cx="8429625" cy="4292850"/>
          </a:xfrm>
          <a:ln>
            <a:solidFill>
              <a:schemeClr val="accent1">
                <a:lumMod val="90000"/>
                <a:lumOff val="10000"/>
              </a:schemeClr>
            </a:solidFill>
          </a:ln>
        </p:spPr>
      </p:pic>
    </p:spTree>
    <p:extLst>
      <p:ext uri="{BB962C8B-B14F-4D97-AF65-F5344CB8AC3E}">
        <p14:creationId xmlns:p14="http://schemas.microsoft.com/office/powerpoint/2010/main" val="3793251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Step 4- Entitlement Letter</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5600" y="2073617"/>
            <a:ext cx="8429625" cy="3533091"/>
          </a:xfrm>
          <a:ln>
            <a:solidFill>
              <a:schemeClr val="accent1">
                <a:lumMod val="90000"/>
                <a:lumOff val="10000"/>
              </a:schemeClr>
            </a:solidFill>
          </a:ln>
        </p:spPr>
      </p:pic>
    </p:spTree>
    <p:extLst>
      <p:ext uri="{BB962C8B-B14F-4D97-AF65-F5344CB8AC3E}">
        <p14:creationId xmlns:p14="http://schemas.microsoft.com/office/powerpoint/2010/main" val="1434689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Frequently Asked Questions</a:t>
            </a:r>
          </a:p>
        </p:txBody>
      </p:sp>
      <p:sp>
        <p:nvSpPr>
          <p:cNvPr id="3" name="Content Placeholder 2"/>
          <p:cNvSpPr>
            <a:spLocks noGrp="1"/>
          </p:cNvSpPr>
          <p:nvPr>
            <p:ph idx="1"/>
          </p:nvPr>
        </p:nvSpPr>
        <p:spPr>
          <a:xfrm>
            <a:off x="326300" y="1484784"/>
            <a:ext cx="8429625" cy="4349750"/>
          </a:xfrm>
        </p:spPr>
        <p:txBody>
          <a:bodyPr/>
          <a:lstStyle/>
          <a:p>
            <a:r>
              <a:rPr lang="en-GB" b="1" dirty="0"/>
              <a:t>I’m going to a different university so my suppliers are wrong, what do I do? </a:t>
            </a:r>
          </a:p>
          <a:p>
            <a:r>
              <a:rPr lang="en-GB" dirty="0"/>
              <a:t>You will need to </a:t>
            </a:r>
            <a:r>
              <a:rPr lang="en-GB" dirty="0" smtClean="0"/>
              <a:t>contact the funding body </a:t>
            </a:r>
            <a:r>
              <a:rPr lang="en-GB" dirty="0"/>
              <a:t>to advise </a:t>
            </a:r>
            <a:r>
              <a:rPr lang="en-GB" dirty="0" smtClean="0"/>
              <a:t>them of </a:t>
            </a:r>
            <a:r>
              <a:rPr lang="en-GB" dirty="0"/>
              <a:t>any changes. </a:t>
            </a:r>
          </a:p>
          <a:p>
            <a:r>
              <a:rPr lang="en-GB" b="1" dirty="0"/>
              <a:t>I already have DSA but I would like to disclose an additional diagnosis, what do I do? </a:t>
            </a:r>
            <a:endParaRPr lang="en-GB" b="1" dirty="0" smtClean="0"/>
          </a:p>
          <a:p>
            <a:r>
              <a:rPr lang="en-GB" dirty="0" smtClean="0"/>
              <a:t>Submit medical evidence to your funding body including your Customer Reference Number. </a:t>
            </a:r>
          </a:p>
          <a:p>
            <a:r>
              <a:rPr lang="en-GB" b="1" dirty="0" smtClean="0"/>
              <a:t>Do </a:t>
            </a:r>
            <a:r>
              <a:rPr lang="en-GB" b="1" dirty="0"/>
              <a:t>I need to reapply every year for my DSA</a:t>
            </a:r>
            <a:r>
              <a:rPr lang="en-GB" b="1" dirty="0" smtClean="0"/>
              <a:t>?</a:t>
            </a:r>
          </a:p>
          <a:p>
            <a:pPr marL="0" indent="0"/>
            <a:r>
              <a:rPr lang="en-GB" dirty="0"/>
              <a:t>If you are a postgraduate student, or studying part-time, or you do not receive a student loan then it is likely you will need to reapply each year. </a:t>
            </a:r>
            <a:r>
              <a:rPr lang="en-GB" dirty="0" smtClean="0"/>
              <a:t>This varies between funding bodies. </a:t>
            </a:r>
            <a:endParaRPr lang="en-GB" dirty="0"/>
          </a:p>
        </p:txBody>
      </p:sp>
    </p:spTree>
    <p:extLst>
      <p:ext uri="{BB962C8B-B14F-4D97-AF65-F5344CB8AC3E}">
        <p14:creationId xmlns:p14="http://schemas.microsoft.com/office/powerpoint/2010/main" val="2684143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Frequently Asked Questions</a:t>
            </a:r>
            <a:endParaRPr lang="en-GB" dirty="0"/>
          </a:p>
        </p:txBody>
      </p:sp>
      <p:sp>
        <p:nvSpPr>
          <p:cNvPr id="3" name="Content Placeholder 2"/>
          <p:cNvSpPr>
            <a:spLocks noGrp="1"/>
          </p:cNvSpPr>
          <p:nvPr>
            <p:ph idx="1"/>
          </p:nvPr>
        </p:nvSpPr>
        <p:spPr>
          <a:xfrm>
            <a:off x="251520" y="1556792"/>
            <a:ext cx="8429625" cy="5004072"/>
          </a:xfrm>
        </p:spPr>
        <p:txBody>
          <a:bodyPr/>
          <a:lstStyle/>
          <a:p>
            <a:r>
              <a:rPr lang="en-GB" b="1" dirty="0" smtClean="0"/>
              <a:t>Can I upgrade my equipment?</a:t>
            </a:r>
          </a:p>
          <a:p>
            <a:r>
              <a:rPr lang="en-GB" dirty="0" smtClean="0"/>
              <a:t>Yes but you will need to pay the difference and the equipment must meet the minimum specification.</a:t>
            </a:r>
          </a:p>
          <a:p>
            <a:r>
              <a:rPr lang="en-GB" b="1" dirty="0" smtClean="0"/>
              <a:t>What do I do if my equipment stops working?</a:t>
            </a:r>
          </a:p>
          <a:p>
            <a:r>
              <a:rPr lang="en-GB" dirty="0" smtClean="0"/>
              <a:t>Whilst your equipment is under warranty, you will need to contact the equipment supplier. If it’s out of warranty, you should contact the DSA Team. </a:t>
            </a:r>
          </a:p>
          <a:p>
            <a:r>
              <a:rPr lang="en-GB" b="1" dirty="0" smtClean="0"/>
              <a:t>What is Disability Services’ role in the DSA process?</a:t>
            </a:r>
          </a:p>
          <a:p>
            <a:r>
              <a:rPr lang="en-GB" dirty="0" smtClean="0"/>
              <a:t>DSA is external to Disability Services and the University. We can support you with information and guidance as you progress through the DSA process.</a:t>
            </a:r>
          </a:p>
          <a:p>
            <a:endParaRPr lang="en-GB" dirty="0"/>
          </a:p>
        </p:txBody>
      </p:sp>
    </p:spTree>
    <p:extLst>
      <p:ext uri="{BB962C8B-B14F-4D97-AF65-F5344CB8AC3E}">
        <p14:creationId xmlns:p14="http://schemas.microsoft.com/office/powerpoint/2010/main" val="2035857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 Finance England</a:t>
            </a:r>
            <a:endParaRPr lang="en-GB" dirty="0"/>
          </a:p>
        </p:txBody>
      </p:sp>
      <p:sp>
        <p:nvSpPr>
          <p:cNvPr id="3" name="Content Placeholder 2"/>
          <p:cNvSpPr>
            <a:spLocks noGrp="1"/>
          </p:cNvSpPr>
          <p:nvPr>
            <p:ph idx="1"/>
          </p:nvPr>
        </p:nvSpPr>
        <p:spPr/>
        <p:txBody>
          <a:bodyPr/>
          <a:lstStyle/>
          <a:p>
            <a:r>
              <a:rPr lang="en-GB" b="1" dirty="0" smtClean="0"/>
              <a:t>Contact Details:</a:t>
            </a:r>
          </a:p>
          <a:p>
            <a:endParaRPr lang="en-GB" dirty="0" smtClean="0"/>
          </a:p>
          <a:p>
            <a:r>
              <a:rPr lang="en-GB" dirty="0" smtClean="0"/>
              <a:t>Phone: 0300 100 0607</a:t>
            </a:r>
          </a:p>
          <a:p>
            <a:r>
              <a:rPr lang="en-GB" dirty="0" smtClean="0"/>
              <a:t>Email: </a:t>
            </a:r>
            <a:r>
              <a:rPr lang="en-GB" u="sng" dirty="0" smtClean="0">
                <a:solidFill>
                  <a:srgbClr val="002060"/>
                </a:solidFill>
              </a:rPr>
              <a:t>dsa_team@slc.co.uk </a:t>
            </a:r>
          </a:p>
          <a:p>
            <a:r>
              <a:rPr lang="en-GB" dirty="0" smtClean="0"/>
              <a:t>Website: </a:t>
            </a:r>
            <a:r>
              <a:rPr lang="en-GB" u="sng" dirty="0" smtClean="0">
                <a:solidFill>
                  <a:srgbClr val="002060"/>
                </a:solidFill>
              </a:rPr>
              <a:t>www.gov.uk/studentfinance </a:t>
            </a:r>
          </a:p>
          <a:p>
            <a:endParaRPr lang="en-GB" dirty="0"/>
          </a:p>
        </p:txBody>
      </p:sp>
    </p:spTree>
    <p:extLst>
      <p:ext uri="{BB962C8B-B14F-4D97-AF65-F5344CB8AC3E}">
        <p14:creationId xmlns:p14="http://schemas.microsoft.com/office/powerpoint/2010/main" val="35690321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 </a:t>
            </a:r>
          </a:p>
        </p:txBody>
      </p:sp>
      <p:sp>
        <p:nvSpPr>
          <p:cNvPr id="3" name="Subtitle 2"/>
          <p:cNvSpPr>
            <a:spLocks noGrp="1"/>
          </p:cNvSpPr>
          <p:nvPr>
            <p:ph type="subTitle" idx="1"/>
          </p:nvPr>
        </p:nvSpPr>
        <p:spPr/>
        <p:txBody>
          <a:bodyPr/>
          <a:lstStyle/>
          <a:p>
            <a:r>
              <a:rPr lang="en-US" sz="2800" dirty="0"/>
              <a:t>Any questions? </a:t>
            </a:r>
          </a:p>
        </p:txBody>
      </p:sp>
    </p:spTree>
    <p:extLst>
      <p:ext uri="{BB962C8B-B14F-4D97-AF65-F5344CB8AC3E}">
        <p14:creationId xmlns:p14="http://schemas.microsoft.com/office/powerpoint/2010/main" val="1724500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we’ll discuss</a:t>
            </a:r>
            <a:endParaRPr lang="en-US" dirty="0"/>
          </a:p>
        </p:txBody>
      </p:sp>
      <p:sp>
        <p:nvSpPr>
          <p:cNvPr id="4" name="Content Placeholder 3"/>
          <p:cNvSpPr>
            <a:spLocks noGrp="1"/>
          </p:cNvSpPr>
          <p:nvPr>
            <p:ph idx="1"/>
          </p:nvPr>
        </p:nvSpPr>
        <p:spPr/>
        <p:txBody>
          <a:bodyPr/>
          <a:lstStyle/>
          <a:p>
            <a:pPr>
              <a:buFont typeface="Arial" panose="020B0604020202020204" pitchFamily="34" charset="0"/>
              <a:buChar char="•"/>
            </a:pPr>
            <a:r>
              <a:rPr lang="en-GB" dirty="0" smtClean="0"/>
              <a:t>What is Disabled Students’ Allowances (DSA)?</a:t>
            </a:r>
          </a:p>
          <a:p>
            <a:pPr>
              <a:buFont typeface="Arial" panose="020B0604020202020204" pitchFamily="34" charset="0"/>
              <a:buChar char="•"/>
            </a:pPr>
            <a:r>
              <a:rPr lang="en-GB" dirty="0" smtClean="0"/>
              <a:t>Who is eligible?</a:t>
            </a:r>
          </a:p>
          <a:p>
            <a:pPr>
              <a:buFont typeface="Arial" panose="020B0604020202020204" pitchFamily="34" charset="0"/>
              <a:buChar char="•"/>
            </a:pPr>
            <a:r>
              <a:rPr lang="en-GB" dirty="0"/>
              <a:t>What support </a:t>
            </a:r>
            <a:r>
              <a:rPr lang="en-GB" dirty="0" smtClean="0"/>
              <a:t>can DSA fund?</a:t>
            </a:r>
            <a:endParaRPr lang="en-GB" dirty="0"/>
          </a:p>
          <a:p>
            <a:pPr>
              <a:buFont typeface="Arial" panose="020B0604020202020204" pitchFamily="34" charset="0"/>
              <a:buChar char="•"/>
            </a:pPr>
            <a:r>
              <a:rPr lang="en-GB" dirty="0" smtClean="0"/>
              <a:t>The DSA application process</a:t>
            </a:r>
          </a:p>
          <a:p>
            <a:pPr>
              <a:buFont typeface="Arial" panose="020B0604020202020204" pitchFamily="34" charset="0"/>
              <a:buChar char="•"/>
            </a:pPr>
            <a:r>
              <a:rPr lang="en-GB" dirty="0" smtClean="0"/>
              <a:t>Frequently </a:t>
            </a:r>
            <a:r>
              <a:rPr lang="en-GB" dirty="0"/>
              <a:t>Asked </a:t>
            </a:r>
            <a:r>
              <a:rPr lang="en-GB" dirty="0" smtClean="0"/>
              <a:t>Questions</a:t>
            </a:r>
          </a:p>
          <a:p>
            <a:pPr>
              <a:buFont typeface="Arial" panose="020B0604020202020204" pitchFamily="34" charset="0"/>
              <a:buChar char="•"/>
            </a:pPr>
            <a:endParaRPr lang="en-GB" dirty="0"/>
          </a:p>
          <a:p>
            <a:pPr marL="0" indent="0" algn="ctr"/>
            <a:r>
              <a:rPr lang="en-GB" dirty="0" smtClean="0">
                <a:solidFill>
                  <a:schemeClr val="accent1">
                    <a:lumMod val="90000"/>
                    <a:lumOff val="10000"/>
                  </a:schemeClr>
                </a:solidFill>
              </a:rPr>
              <a:t>Any questions, just ask!</a:t>
            </a:r>
          </a:p>
          <a:p>
            <a:pPr>
              <a:buFont typeface="Arial" panose="020B0604020202020204" pitchFamily="34" charset="0"/>
              <a:buChar char="•"/>
            </a:pPr>
            <a:endParaRPr lang="en-GB" i="1" dirty="0"/>
          </a:p>
        </p:txBody>
      </p:sp>
    </p:spTree>
    <p:extLst>
      <p:ext uri="{BB962C8B-B14F-4D97-AF65-F5344CB8AC3E}">
        <p14:creationId xmlns:p14="http://schemas.microsoft.com/office/powerpoint/2010/main" val="90176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DSA?</a:t>
            </a:r>
            <a:endParaRPr lang="en-US" dirty="0"/>
          </a:p>
        </p:txBody>
      </p:sp>
      <p:sp>
        <p:nvSpPr>
          <p:cNvPr id="4" name="Content Placeholder 3"/>
          <p:cNvSpPr>
            <a:spLocks noGrp="1"/>
          </p:cNvSpPr>
          <p:nvPr>
            <p:ph idx="1"/>
          </p:nvPr>
        </p:nvSpPr>
        <p:spPr/>
        <p:txBody>
          <a:bodyPr/>
          <a:lstStyle/>
          <a:p>
            <a:pPr indent="0"/>
            <a:r>
              <a:rPr lang="en-GB" dirty="0" smtClean="0"/>
              <a:t>DSA is funding provided by Higher Education Funding Bodies to pay for additional support to help you to manage the impact of your disability on your studies. </a:t>
            </a:r>
            <a:endParaRPr lang="en-GB" dirty="0"/>
          </a:p>
          <a:p>
            <a:pPr indent="0"/>
            <a:endParaRPr lang="en-GB" dirty="0"/>
          </a:p>
          <a:p>
            <a:pPr indent="0"/>
            <a:r>
              <a:rPr lang="en-GB" dirty="0" smtClean="0"/>
              <a:t>This may include the provision of assistive technology and relevant training, support from people and assistance with travel costs. </a:t>
            </a:r>
          </a:p>
          <a:p>
            <a:pPr indent="0"/>
            <a:endParaRPr lang="en-GB" dirty="0"/>
          </a:p>
          <a:p>
            <a:pPr indent="0"/>
            <a:r>
              <a:rPr lang="en-GB" dirty="0" smtClean="0"/>
              <a:t>DSA is a grant; you do not need to pay any of it back at the end of your course. </a:t>
            </a:r>
          </a:p>
          <a:p>
            <a:pPr indent="0"/>
            <a:endParaRPr lang="en-GB" dirty="0"/>
          </a:p>
        </p:txBody>
      </p:sp>
    </p:spTree>
    <p:extLst>
      <p:ext uri="{BB962C8B-B14F-4D97-AF65-F5344CB8AC3E}">
        <p14:creationId xmlns:p14="http://schemas.microsoft.com/office/powerpoint/2010/main" val="1578337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eligible?</a:t>
            </a:r>
            <a:endParaRPr lang="en-US" dirty="0"/>
          </a:p>
        </p:txBody>
      </p:sp>
      <p:sp>
        <p:nvSpPr>
          <p:cNvPr id="4" name="Content Placeholder 3"/>
          <p:cNvSpPr>
            <a:spLocks noGrp="1"/>
          </p:cNvSpPr>
          <p:nvPr>
            <p:ph idx="1"/>
          </p:nvPr>
        </p:nvSpPr>
        <p:spPr>
          <a:xfrm>
            <a:off x="355600" y="1412776"/>
            <a:ext cx="8429625" cy="4349750"/>
          </a:xfrm>
        </p:spPr>
        <p:txBody>
          <a:bodyPr/>
          <a:lstStyle/>
          <a:p>
            <a:pPr indent="0"/>
            <a:r>
              <a:rPr lang="en-GB" dirty="0"/>
              <a:t>If you are eligible for </a:t>
            </a:r>
            <a:r>
              <a:rPr lang="en-GB" dirty="0" smtClean="0"/>
              <a:t>funding (e.g. maintenance or tuition loan) </a:t>
            </a:r>
            <a:r>
              <a:rPr lang="en-GB" dirty="0"/>
              <a:t>from any of the following funding bodies you should be eligible for additional disability-related funding: </a:t>
            </a:r>
          </a:p>
          <a:p>
            <a:pPr indent="0"/>
            <a:r>
              <a:rPr lang="en-GB" sz="2000" dirty="0"/>
              <a:t>•	Student Finance England</a:t>
            </a:r>
          </a:p>
          <a:p>
            <a:pPr indent="0"/>
            <a:r>
              <a:rPr lang="en-GB" sz="2000" dirty="0"/>
              <a:t>•	Student Finances Wales</a:t>
            </a:r>
          </a:p>
          <a:p>
            <a:pPr indent="0"/>
            <a:r>
              <a:rPr lang="en-GB" sz="2000" dirty="0"/>
              <a:t>•	Student Finance Ireland</a:t>
            </a:r>
          </a:p>
          <a:p>
            <a:pPr indent="0"/>
            <a:r>
              <a:rPr lang="en-GB" sz="2000" dirty="0"/>
              <a:t>•	Student Awards Agency for Scotland</a:t>
            </a:r>
          </a:p>
          <a:p>
            <a:pPr indent="0"/>
            <a:r>
              <a:rPr lang="en-GB" sz="2000" dirty="0"/>
              <a:t>•	NHS Awards Agency for Scotland </a:t>
            </a:r>
          </a:p>
          <a:p>
            <a:pPr indent="0"/>
            <a:r>
              <a:rPr lang="en-GB" sz="2000" dirty="0"/>
              <a:t>•	NHS BSA Student Bursaries</a:t>
            </a:r>
          </a:p>
          <a:p>
            <a:pPr indent="0"/>
            <a:r>
              <a:rPr lang="en-GB" sz="2000" dirty="0"/>
              <a:t>•	A Research Council </a:t>
            </a:r>
            <a:endParaRPr lang="en-GB" sz="2000" dirty="0" smtClean="0"/>
          </a:p>
          <a:p>
            <a:pPr indent="0"/>
            <a:endParaRPr lang="en-GB" sz="2000" dirty="0">
              <a:solidFill>
                <a:schemeClr val="accent1">
                  <a:lumMod val="90000"/>
                  <a:lumOff val="10000"/>
                </a:schemeClr>
              </a:solidFill>
            </a:endParaRPr>
          </a:p>
          <a:p>
            <a:pPr indent="0"/>
            <a:r>
              <a:rPr lang="en-GB" sz="2000" b="1" dirty="0">
                <a:solidFill>
                  <a:schemeClr val="accent1">
                    <a:lumMod val="90000"/>
                    <a:lumOff val="10000"/>
                  </a:schemeClr>
                </a:solidFill>
              </a:rPr>
              <a:t>In most cases you do not have to be in receipt of a student loan in order to apply for DSA, you just need to be eligible for one. </a:t>
            </a:r>
          </a:p>
        </p:txBody>
      </p:sp>
    </p:spTree>
    <p:extLst>
      <p:ext uri="{BB962C8B-B14F-4D97-AF65-F5344CB8AC3E}">
        <p14:creationId xmlns:p14="http://schemas.microsoft.com/office/powerpoint/2010/main" val="1709509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support can DSA fund?</a:t>
            </a:r>
            <a:endParaRPr lang="en-US" dirty="0"/>
          </a:p>
        </p:txBody>
      </p:sp>
      <p:sp>
        <p:nvSpPr>
          <p:cNvPr id="4" name="Content Placeholder 3"/>
          <p:cNvSpPr>
            <a:spLocks noGrp="1"/>
          </p:cNvSpPr>
          <p:nvPr>
            <p:ph idx="1"/>
          </p:nvPr>
        </p:nvSpPr>
        <p:spPr>
          <a:xfrm>
            <a:off x="355600" y="1916832"/>
            <a:ext cx="8429625" cy="2339776"/>
          </a:xfrm>
        </p:spPr>
        <p:txBody>
          <a:bodyPr numCol="1"/>
          <a:lstStyle/>
          <a:p>
            <a:pPr marL="685800">
              <a:buFont typeface="Arial" panose="020B0604020202020204" pitchFamily="34" charset="0"/>
              <a:buChar char="•"/>
            </a:pPr>
            <a:r>
              <a:rPr lang="en-GB" dirty="0" smtClean="0"/>
              <a:t>Specialist equipment and software</a:t>
            </a:r>
          </a:p>
          <a:p>
            <a:pPr marL="685800">
              <a:buFont typeface="Arial" panose="020B0604020202020204" pitchFamily="34" charset="0"/>
              <a:buChar char="•"/>
            </a:pPr>
            <a:r>
              <a:rPr lang="en-GB" dirty="0" smtClean="0"/>
              <a:t>Assistive Technology Training</a:t>
            </a:r>
          </a:p>
          <a:p>
            <a:pPr marL="685800">
              <a:buFont typeface="Arial" panose="020B0604020202020204" pitchFamily="34" charset="0"/>
              <a:buChar char="•"/>
            </a:pPr>
            <a:r>
              <a:rPr lang="en-GB" dirty="0" smtClean="0"/>
              <a:t>Non-Medical Helpers</a:t>
            </a:r>
          </a:p>
          <a:p>
            <a:pPr marL="685800">
              <a:buFont typeface="Arial" panose="020B0604020202020204" pitchFamily="34" charset="0"/>
              <a:buChar char="•"/>
            </a:pPr>
            <a:r>
              <a:rPr lang="en-GB" dirty="0" smtClean="0"/>
              <a:t>General Allowances</a:t>
            </a:r>
          </a:p>
          <a:p>
            <a:pPr marL="685800">
              <a:buFont typeface="Arial" panose="020B0604020202020204" pitchFamily="34" charset="0"/>
              <a:buChar char="•"/>
            </a:pPr>
            <a:r>
              <a:rPr lang="en-GB" dirty="0" smtClean="0"/>
              <a:t>Travel Allowances </a:t>
            </a:r>
            <a:endParaRPr lang="en-GB" dirty="0"/>
          </a:p>
          <a:p>
            <a:pPr marL="685800">
              <a:buFont typeface="Arial" panose="020B0604020202020204" pitchFamily="34" charset="0"/>
              <a:buChar char="•"/>
            </a:pPr>
            <a:endParaRPr lang="en-GB" sz="2000" dirty="0" smtClean="0"/>
          </a:p>
          <a:p>
            <a:pPr indent="0"/>
            <a:endParaRPr lang="en-GB" sz="2000" dirty="0" smtClean="0">
              <a:hlinkClick r:id="rId3"/>
            </a:endParaRPr>
          </a:p>
          <a:p>
            <a:pPr indent="0"/>
            <a:r>
              <a:rPr lang="en-GB" sz="2000" u="sng" dirty="0" smtClean="0">
                <a:solidFill>
                  <a:srgbClr val="002060"/>
                </a:solidFill>
              </a:rPr>
              <a:t>https</a:t>
            </a:r>
            <a:r>
              <a:rPr lang="en-GB" sz="2000" u="sng" dirty="0">
                <a:solidFill>
                  <a:srgbClr val="002060"/>
                </a:solidFill>
              </a:rPr>
              <a:t>://</a:t>
            </a:r>
            <a:r>
              <a:rPr lang="en-GB" sz="2000" u="sng" dirty="0" smtClean="0">
                <a:solidFill>
                  <a:srgbClr val="002060"/>
                </a:solidFill>
              </a:rPr>
              <a:t>www.youtube.com/watch?v=71_L-ZdU0CU</a:t>
            </a:r>
          </a:p>
        </p:txBody>
      </p:sp>
    </p:spTree>
    <p:extLst>
      <p:ext uri="{BB962C8B-B14F-4D97-AF65-F5344CB8AC3E}">
        <p14:creationId xmlns:p14="http://schemas.microsoft.com/office/powerpoint/2010/main" val="3669806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DSA Application Process </a:t>
            </a:r>
            <a:endParaRPr lang="en-GB" dirty="0"/>
          </a:p>
        </p:txBody>
      </p:sp>
      <p:sp>
        <p:nvSpPr>
          <p:cNvPr id="3" name="Content Placeholder 2"/>
          <p:cNvSpPr>
            <a:spLocks noGrp="1"/>
          </p:cNvSpPr>
          <p:nvPr>
            <p:ph idx="1"/>
          </p:nvPr>
        </p:nvSpPr>
        <p:spPr/>
        <p:txBody>
          <a:bodyPr/>
          <a:lstStyle/>
          <a:p>
            <a:endParaRPr lang="en-GB" dirty="0" smtClean="0"/>
          </a:p>
          <a:p>
            <a:endParaRPr lang="en-GB" dirty="0"/>
          </a:p>
          <a:p>
            <a:endParaRPr lang="en-GB" dirty="0"/>
          </a:p>
          <a:p>
            <a:endParaRPr lang="en-GB" dirty="0" smtClean="0"/>
          </a:p>
          <a:p>
            <a:endParaRPr lang="en-GB" dirty="0"/>
          </a:p>
          <a:p>
            <a:r>
              <a:rPr lang="en-GB" dirty="0" smtClean="0"/>
              <a:t>From start to finish, the DSA application process can take approximately 12-14 weeks – Apply early for support to be in place at the start of the semester!</a:t>
            </a:r>
            <a:endParaRPr lang="en-GB" dirty="0"/>
          </a:p>
        </p:txBody>
      </p:sp>
      <p:graphicFrame>
        <p:nvGraphicFramePr>
          <p:cNvPr id="10" name="Diagram 9"/>
          <p:cNvGraphicFramePr/>
          <p:nvPr>
            <p:extLst>
              <p:ext uri="{D42A27DB-BD31-4B8C-83A1-F6EECF244321}">
                <p14:modId xmlns:p14="http://schemas.microsoft.com/office/powerpoint/2010/main" val="3812163310"/>
              </p:ext>
            </p:extLst>
          </p:nvPr>
        </p:nvGraphicFramePr>
        <p:xfrm>
          <a:off x="107504" y="1665288"/>
          <a:ext cx="8928992" cy="27718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6158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Step 1- Application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9329666"/>
              </p:ext>
            </p:extLst>
          </p:nvPr>
        </p:nvGraphicFramePr>
        <p:xfrm>
          <a:off x="179512" y="2204864"/>
          <a:ext cx="8856984" cy="3168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988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1- Application</a:t>
            </a:r>
            <a:endParaRPr lang="en-GB" dirty="0"/>
          </a:p>
        </p:txBody>
      </p:sp>
      <p:sp>
        <p:nvSpPr>
          <p:cNvPr id="3" name="Content Placeholder 2"/>
          <p:cNvSpPr>
            <a:spLocks noGrp="1"/>
          </p:cNvSpPr>
          <p:nvPr>
            <p:ph idx="1"/>
          </p:nvPr>
        </p:nvSpPr>
        <p:spPr>
          <a:xfrm>
            <a:off x="390946" y="1484784"/>
            <a:ext cx="8429625" cy="4349750"/>
          </a:xfrm>
        </p:spPr>
        <p:txBody>
          <a:bodyPr/>
          <a:lstStyle/>
          <a:p>
            <a:pPr marL="0" indent="0"/>
            <a:r>
              <a:rPr lang="en-GB" dirty="0" smtClean="0"/>
              <a:t>Different funding bodies have different application processes:</a:t>
            </a:r>
          </a:p>
          <a:p>
            <a:pPr>
              <a:buFont typeface="Arial" panose="020B0604020202020204" pitchFamily="34" charset="0"/>
              <a:buChar char="•"/>
            </a:pPr>
            <a:r>
              <a:rPr lang="en-GB" dirty="0" smtClean="0"/>
              <a:t>For SFE, apply online via your student finance account or complete a paper application form:</a:t>
            </a:r>
          </a:p>
          <a:p>
            <a:pPr lvl="2">
              <a:buFont typeface="Arial" panose="020B0604020202020204" pitchFamily="34" charset="0"/>
              <a:buChar char="•"/>
            </a:pPr>
            <a:r>
              <a:rPr lang="en-GB" dirty="0" smtClean="0"/>
              <a:t>Slim form- Undergraduate, studying full-time with a student loan</a:t>
            </a:r>
          </a:p>
          <a:p>
            <a:pPr lvl="2">
              <a:buFont typeface="Arial" panose="020B0604020202020204" pitchFamily="34" charset="0"/>
              <a:buChar char="•"/>
            </a:pPr>
            <a:r>
              <a:rPr lang="en-GB" dirty="0" smtClean="0"/>
              <a:t>Full form- Postgraduate </a:t>
            </a:r>
            <a:r>
              <a:rPr lang="en-GB" u="sng" dirty="0" smtClean="0"/>
              <a:t>or</a:t>
            </a:r>
            <a:r>
              <a:rPr lang="en-GB" dirty="0" smtClean="0"/>
              <a:t> studying part-time </a:t>
            </a:r>
            <a:r>
              <a:rPr lang="en-GB" u="sng" dirty="0" smtClean="0"/>
              <a:t>or</a:t>
            </a:r>
            <a:r>
              <a:rPr lang="en-GB" dirty="0" smtClean="0"/>
              <a:t> without a student loan</a:t>
            </a:r>
          </a:p>
          <a:p>
            <a:pPr marL="273050" lvl="2" indent="0">
              <a:buNone/>
            </a:pPr>
            <a:r>
              <a:rPr lang="en-GB" u="sng" dirty="0" smtClean="0">
                <a:solidFill>
                  <a:srgbClr val="002060"/>
                </a:solidFill>
              </a:rPr>
              <a:t>https</a:t>
            </a:r>
            <a:r>
              <a:rPr lang="en-GB" u="sng" dirty="0">
                <a:solidFill>
                  <a:srgbClr val="002060"/>
                </a:solidFill>
              </a:rPr>
              <a:t>://</a:t>
            </a:r>
            <a:r>
              <a:rPr lang="en-GB" u="sng" dirty="0" smtClean="0">
                <a:solidFill>
                  <a:srgbClr val="002060"/>
                </a:solidFill>
              </a:rPr>
              <a:t>www.gov.uk/disabled-students-allowances-dsas </a:t>
            </a:r>
          </a:p>
          <a:p>
            <a:pPr>
              <a:buFont typeface="Arial" panose="020B0604020202020204" pitchFamily="34" charset="0"/>
              <a:buChar char="•"/>
            </a:pPr>
            <a:endParaRPr lang="en-GB" sz="1400" dirty="0" smtClean="0"/>
          </a:p>
          <a:p>
            <a:pPr>
              <a:buFont typeface="Arial" panose="020B0604020202020204" pitchFamily="34" charset="0"/>
              <a:buChar char="•"/>
            </a:pPr>
            <a:r>
              <a:rPr lang="en-GB" dirty="0" smtClean="0"/>
              <a:t>If you are in receipt of a NHS Bursary, apply online via your BOSS account:</a:t>
            </a:r>
          </a:p>
          <a:p>
            <a:pPr marL="273050" lvl="2" indent="0">
              <a:buNone/>
            </a:pPr>
            <a:r>
              <a:rPr lang="en-GB" sz="2000" u="sng" dirty="0" smtClean="0">
                <a:solidFill>
                  <a:srgbClr val="002060"/>
                </a:solidFill>
              </a:rPr>
              <a:t>https</a:t>
            </a:r>
            <a:r>
              <a:rPr lang="en-GB" sz="2000" u="sng" dirty="0">
                <a:solidFill>
                  <a:srgbClr val="002060"/>
                </a:solidFill>
              </a:rPr>
              <a:t>://</a:t>
            </a:r>
            <a:r>
              <a:rPr lang="en-GB" sz="2000" u="sng" dirty="0" smtClean="0">
                <a:solidFill>
                  <a:srgbClr val="002060"/>
                </a:solidFill>
              </a:rPr>
              <a:t>myaccount.nhsbsa.nhs.uk/Pages/Login.aspx </a:t>
            </a:r>
          </a:p>
          <a:p>
            <a:pPr marL="273050" lvl="2" indent="0">
              <a:buNone/>
            </a:pPr>
            <a:endParaRPr lang="en-GB" sz="1400" u="sng" dirty="0" smtClean="0">
              <a:solidFill>
                <a:srgbClr val="002060"/>
              </a:solidFill>
            </a:endParaRPr>
          </a:p>
          <a:p>
            <a:pPr>
              <a:buFont typeface="Arial" panose="020B0604020202020204" pitchFamily="34" charset="0"/>
              <a:buChar char="•"/>
            </a:pPr>
            <a:r>
              <a:rPr lang="en-GB" dirty="0" smtClean="0"/>
              <a:t>You will need to include appropriate evidence such as a diagnostic assessment or a medical letter.</a:t>
            </a:r>
            <a:endParaRPr lang="en-GB" dirty="0"/>
          </a:p>
        </p:txBody>
      </p:sp>
    </p:spTree>
    <p:extLst>
      <p:ext uri="{BB962C8B-B14F-4D97-AF65-F5344CB8AC3E}">
        <p14:creationId xmlns:p14="http://schemas.microsoft.com/office/powerpoint/2010/main" val="3566573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Step 2- Eligibility Letter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9080327"/>
              </p:ext>
            </p:extLst>
          </p:nvPr>
        </p:nvGraphicFramePr>
        <p:xfrm>
          <a:off x="107504" y="1628800"/>
          <a:ext cx="8964488"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4985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c">
  <a:themeElements>
    <a:clrScheme name="basic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fontScheme name="basi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alt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altLang="en-US" sz="2000" b="0" i="0" u="none" strike="noStrike" cap="none" normalizeH="0" baseline="0" smtClean="0">
            <a:ln>
              <a:noFill/>
            </a:ln>
            <a:solidFill>
              <a:schemeClr val="tx1"/>
            </a:solidFill>
            <a:effectLst/>
            <a:latin typeface="Arial" charset="0"/>
          </a:defRPr>
        </a:defPPr>
      </a:lstStyle>
    </a:lnDef>
  </a:objectDefaults>
  <a:extraClrSchemeLst>
    <a:extraClrScheme>
      <a:clrScheme name="basic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1112</TotalTime>
  <Words>924</Words>
  <Application>Microsoft Office PowerPoint</Application>
  <PresentationFormat>On-screen Show (4:3)</PresentationFormat>
  <Paragraphs>152</Paragraphs>
  <Slides>19</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MS PGothic</vt:lpstr>
      <vt:lpstr>Arial</vt:lpstr>
      <vt:lpstr>Calibri</vt:lpstr>
      <vt:lpstr>Times</vt:lpstr>
      <vt:lpstr>basic</vt:lpstr>
      <vt:lpstr>Disabled Students’ Allowances (DSA)</vt:lpstr>
      <vt:lpstr>Things we’ll discuss</vt:lpstr>
      <vt:lpstr>What is DSA?</vt:lpstr>
      <vt:lpstr>Who is eligible?</vt:lpstr>
      <vt:lpstr>What support can DSA fund?</vt:lpstr>
      <vt:lpstr>DSA Application Process </vt:lpstr>
      <vt:lpstr>Step 1- Application</vt:lpstr>
      <vt:lpstr>Step 1- Application</vt:lpstr>
      <vt:lpstr>Step 2- Eligibility Letter</vt:lpstr>
      <vt:lpstr>Step 2- Eligibility Letter</vt:lpstr>
      <vt:lpstr>Step 3- Study Needs Assessment</vt:lpstr>
      <vt:lpstr>Step 3- Study Needs Assessment</vt:lpstr>
      <vt:lpstr>Step 4- Entitlement Letter</vt:lpstr>
      <vt:lpstr>Step 4- Entitlement Letter</vt:lpstr>
      <vt:lpstr>Step 4- Entitlement Letter</vt:lpstr>
      <vt:lpstr>Frequently Asked Questions</vt:lpstr>
      <vt:lpstr>Frequently Asked Questions</vt:lpstr>
      <vt:lpstr>Student Finance England</vt:lpstr>
      <vt:lpstr>Thank you. </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Morris</dc:creator>
  <cp:lastModifiedBy>Lucy Elliott</cp:lastModifiedBy>
  <cp:revision>109</cp:revision>
  <dcterms:created xsi:type="dcterms:W3CDTF">2016-05-12T10:05:29Z</dcterms:created>
  <dcterms:modified xsi:type="dcterms:W3CDTF">2019-07-17T10:39:39Z</dcterms:modified>
</cp:coreProperties>
</file>