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2B_DC16514E.xml" ContentType="application/vnd.ms-powerpoint.comments+xml"/>
  <Override PartName="/ppt/theme/themeOverride1.xml" ContentType="application/vnd.openxmlformats-officedocument.themeOverr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2D5_628EE58D.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sldIdLst>
    <p:sldId id="734" r:id="rId5"/>
    <p:sldId id="737" r:id="rId6"/>
    <p:sldId id="738" r:id="rId7"/>
    <p:sldId id="739" r:id="rId8"/>
    <p:sldId id="740" r:id="rId9"/>
    <p:sldId id="731" r:id="rId10"/>
    <p:sldId id="720" r:id="rId11"/>
    <p:sldId id="297" r:id="rId12"/>
    <p:sldId id="299" r:id="rId13"/>
    <p:sldId id="721" r:id="rId14"/>
    <p:sldId id="350" r:id="rId15"/>
    <p:sldId id="300" r:id="rId16"/>
    <p:sldId id="302" r:id="rId17"/>
    <p:sldId id="716" r:id="rId18"/>
    <p:sldId id="722" r:id="rId19"/>
    <p:sldId id="735" r:id="rId20"/>
    <p:sldId id="725" r:id="rId21"/>
    <p:sldId id="726" r:id="rId22"/>
    <p:sldId id="728" r:id="rId23"/>
    <p:sldId id="729" r:id="rId24"/>
    <p:sldId id="730" r:id="rId25"/>
    <p:sldId id="71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21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EDA759-773A-0B44-9E0A-A59846656141}" name="Amy Allhouse" initials="AA" userId="S::stushh1@leeds.ac.uk::017c99c2-dc89-4d30-995c-7e0e717f31ee" providerId="AD"/>
  <p188:author id="{C4825DE2-4CE2-91C4-F460-E6D00428A4B2}" name="Benjamin Hewitt" initials="BH" userId="S::ndkl689@leeds.ac.uk::ff64c88b-3300-43cf-b9f4-e87c61fc8f8b" providerId="AD"/>
  <p188:author id="{26AA3FF5-8D7D-0595-D0AE-64893956E44C}" name="Lucia Fiordelmondo" initials="LF" userId="S::seslf@leeds.ac.uk::05f46fbb-0c82-45c5-ac4b-9ace7cf7e0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EDFF"/>
    <a:srgbClr val="D3CAB9"/>
    <a:srgbClr val="FFFAFA"/>
    <a:srgbClr val="AF1B00"/>
    <a:srgbClr val="DA9873"/>
    <a:srgbClr val="FF620A"/>
    <a:srgbClr val="B7A6FF"/>
    <a:srgbClr val="00D3FF"/>
    <a:srgbClr val="0037FB"/>
    <a:srgbClr val="00D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37ABFC-B348-9632-1BB2-CD6FAB662699}" v="11" dt="2026-08-24T09:19:35.187"/>
    <p1510:client id="{3CEF04B2-37F5-91FB-6B9B-0EED5B8D1BD2}" v="7" dt="2026-08-24T09:09:23.535"/>
    <p1510:client id="{3FC3C371-2799-E446-5317-8F035B0D9815}" v="8" dt="2026-08-24T10:01:56.946"/>
    <p1510:client id="{5B995591-E47D-4084-9E5F-F9DB126A3A2E}" v="4" dt="2026-08-24T09:13:46.305"/>
    <p1510:client id="{C387CA26-5D29-AADE-2AB9-E57D8F3F3A6C}" v="17" dt="2026-08-24T11:24:52.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474" y="114"/>
      </p:cViewPr>
      <p:guideLst>
        <p:guide orient="horz" pos="232"/>
        <p:guide pos="21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comments/modernComment_2D5_628EE58D.xml><?xml version="1.0" encoding="utf-8"?>
<p188:cmLst xmlns:a="http://schemas.openxmlformats.org/drawingml/2006/main" xmlns:r="http://schemas.openxmlformats.org/officeDocument/2006/relationships" xmlns:p188="http://schemas.microsoft.com/office/powerpoint/2018/8/main">
  <p188:cm id="{9EFC0BF2-8E51-43D0-9556-E845A5653716}" authorId="{86EDA759-773A-0B44-9E0A-A59846656141}" status="resolved" created="2026-08-24T09:13:46.247" complete="100000">
    <ac:deMkLst xmlns:ac="http://schemas.microsoft.com/office/drawing/2013/main/command">
      <pc:docMk xmlns:pc="http://schemas.microsoft.com/office/powerpoint/2013/main/command"/>
      <pc:sldMk xmlns:pc="http://schemas.microsoft.com/office/powerpoint/2013/main/command" cId="1653532045" sldId="725"/>
      <ac:spMk id="3" creationId="{271BA989-E125-0016-B748-52EE71E4335C}"/>
    </ac:deMkLst>
    <p188:pos x="5956507" y="2337731"/>
    <p188:txBody>
      <a:bodyPr/>
      <a:lstStyle/>
      <a:p>
        <a:r>
          <a:rPr lang="en-GB"/>
          <a:t>[@Lucia Fiordelmondo] - I’ve updated the link.</a:t>
        </a:r>
      </a:p>
    </p188:txBody>
    <p188:extLst>
      <p:ext xmlns:p="http://schemas.openxmlformats.org/presentationml/2006/main" uri="{57CB4572-C831-44C2-8A1C-0ADB6CCDFE69}">
        <p223:reactions xmlns:p223="http://schemas.microsoft.com/office/powerpoint/2022/03/main">
          <p223:rxn type="👍">
            <p223:instance time="2026-08-24T10:01:31.320" authorId="{26AA3FF5-8D7D-0595-D0AE-64893956E44C}"/>
          </p223:rxn>
        </p223:reactions>
      </p:ext>
    </p188:extLst>
  </p188:cm>
</p188:cmLst>
</file>

<file path=ppt/comments/modernComment_12B_DC16514E.xml><?xml version="1.0" encoding="utf-8"?>
<p188:cmLst xmlns:a="http://schemas.openxmlformats.org/drawingml/2006/main" xmlns:r="http://schemas.openxmlformats.org/officeDocument/2006/relationships" xmlns:p188="http://schemas.microsoft.com/office/powerpoint/2018/8/main">
  <p188:cm id="{6848584C-986A-4640-AAE4-97117FAEEFAD}" authorId="{26AA3FF5-8D7D-0595-D0AE-64893956E44C}" created="2026-08-21T08:43:07.953">
    <ac:txMkLst xmlns:ac="http://schemas.microsoft.com/office/drawing/2013/main/command">
      <pc:docMk xmlns:pc="http://schemas.microsoft.com/office/powerpoint/2013/main/command"/>
      <pc:sldMk xmlns:pc="http://schemas.microsoft.com/office/powerpoint/2013/main/command" cId="3692450126" sldId="299"/>
      <ac:spMk id="7" creationId="{2E38860B-B270-8ECE-DA2B-420B92C4B6EB}"/>
      <ac:txMk cp="0" len="53">
        <ac:context len="154" hash="1554557350"/>
      </ac:txMk>
    </ac:txMkLst>
    <p188:pos x="1840301" y="718867"/>
    <p188:txBody>
      <a:bodyPr/>
      <a:lstStyle/>
      <a:p>
        <a:r>
          <a:rPr lang="en-GB"/>
          <a:t>Have added this here to make it more explicit. </a:t>
        </a:r>
      </a:p>
    </p188:txBody>
    <p188:extLst>
      <p:ext xmlns:p="http://schemas.openxmlformats.org/presentationml/2006/main" uri="{57CB4572-C831-44C2-8A1C-0ADB6CCDFE69}">
        <p223:reactions xmlns:p223="http://schemas.microsoft.com/office/powerpoint/2022/03/main">
          <p223:rxn type="👍">
            <p223:instance time="2026-08-24T09:09:23.535" authorId="{86EDA759-773A-0B44-9E0A-A59846656141}"/>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88D59F-84DF-0C4A-A564-05F3AC6AA4FC}"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BC607B-BC83-1C44-A501-8F981FF41469}" type="slidenum">
              <a:rPr lang="en-US" smtClean="0"/>
              <a:t>‹#›</a:t>
            </a:fld>
            <a:endParaRPr lang="en-US"/>
          </a:p>
        </p:txBody>
      </p:sp>
    </p:spTree>
    <p:extLst>
      <p:ext uri="{BB962C8B-B14F-4D97-AF65-F5344CB8AC3E}">
        <p14:creationId xmlns:p14="http://schemas.microsoft.com/office/powerpoint/2010/main" val="238948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2</a:t>
            </a:fld>
            <a:endParaRPr lang="en-US"/>
          </a:p>
        </p:txBody>
      </p:sp>
    </p:spTree>
    <p:extLst>
      <p:ext uri="{BB962C8B-B14F-4D97-AF65-F5344CB8AC3E}">
        <p14:creationId xmlns:p14="http://schemas.microsoft.com/office/powerpoint/2010/main" val="2135328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CE6B2-CD40-07A9-4241-2C3E4236A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BF343-3F16-EADF-2307-CBC206AF98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99475F-B6DE-C6FB-3DD5-B4E71EF51AFE}"/>
              </a:ext>
            </a:extLst>
          </p:cNvPr>
          <p:cNvSpPr>
            <a:spLocks noGrp="1"/>
          </p:cNvSpPr>
          <p:nvPr>
            <p:ph type="body" idx="1"/>
          </p:nvPr>
        </p:nvSpPr>
        <p:spPr/>
        <p:txBody>
          <a:bodyPr/>
          <a:lstStyle/>
          <a:p>
            <a:endParaRPr lang="en-GB" b="0">
              <a:ea typeface="Calibri"/>
              <a:cs typeface="Calibri"/>
            </a:endParaRPr>
          </a:p>
        </p:txBody>
      </p:sp>
      <p:sp>
        <p:nvSpPr>
          <p:cNvPr id="4" name="Slide Number Placeholder 3">
            <a:extLst>
              <a:ext uri="{FF2B5EF4-FFF2-40B4-BE49-F238E27FC236}">
                <a16:creationId xmlns:a16="http://schemas.microsoft.com/office/drawing/2014/main" id="{A3008C41-CDD8-9916-0CC7-7ED8791A5D33}"/>
              </a:ext>
            </a:extLst>
          </p:cNvPr>
          <p:cNvSpPr>
            <a:spLocks noGrp="1"/>
          </p:cNvSpPr>
          <p:nvPr>
            <p:ph type="sldNum" sz="quarter" idx="5"/>
          </p:nvPr>
        </p:nvSpPr>
        <p:spPr/>
        <p:txBody>
          <a:bodyPr/>
          <a:lstStyle/>
          <a:p>
            <a:fld id="{59BC607B-BC83-1C44-A501-8F981FF41469}" type="slidenum">
              <a:rPr lang="en-US" smtClean="0"/>
              <a:t>3</a:t>
            </a:fld>
            <a:endParaRPr lang="en-US"/>
          </a:p>
        </p:txBody>
      </p:sp>
    </p:spTree>
    <p:extLst>
      <p:ext uri="{BB962C8B-B14F-4D97-AF65-F5344CB8AC3E}">
        <p14:creationId xmlns:p14="http://schemas.microsoft.com/office/powerpoint/2010/main" val="674290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4</a:t>
            </a:fld>
            <a:endParaRPr lang="en-US"/>
          </a:p>
        </p:txBody>
      </p:sp>
    </p:spTree>
    <p:extLst>
      <p:ext uri="{BB962C8B-B14F-4D97-AF65-F5344CB8AC3E}">
        <p14:creationId xmlns:p14="http://schemas.microsoft.com/office/powerpoint/2010/main" val="255091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5</a:t>
            </a:fld>
            <a:endParaRPr lang="en-US"/>
          </a:p>
        </p:txBody>
      </p:sp>
    </p:spTree>
    <p:extLst>
      <p:ext uri="{BB962C8B-B14F-4D97-AF65-F5344CB8AC3E}">
        <p14:creationId xmlns:p14="http://schemas.microsoft.com/office/powerpoint/2010/main" val="50920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8</a:t>
            </a:fld>
            <a:endParaRPr lang="en-US"/>
          </a:p>
        </p:txBody>
      </p:sp>
    </p:spTree>
    <p:extLst>
      <p:ext uri="{BB962C8B-B14F-4D97-AF65-F5344CB8AC3E}">
        <p14:creationId xmlns:p14="http://schemas.microsoft.com/office/powerpoint/2010/main" val="919226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9</a:t>
            </a:fld>
            <a:endParaRPr lang="en-US"/>
          </a:p>
        </p:txBody>
      </p:sp>
    </p:spTree>
    <p:extLst>
      <p:ext uri="{BB962C8B-B14F-4D97-AF65-F5344CB8AC3E}">
        <p14:creationId xmlns:p14="http://schemas.microsoft.com/office/powerpoint/2010/main" val="2474348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11</a:t>
            </a:fld>
            <a:endParaRPr lang="en-US"/>
          </a:p>
        </p:txBody>
      </p:sp>
    </p:spTree>
    <p:extLst>
      <p:ext uri="{BB962C8B-B14F-4D97-AF65-F5344CB8AC3E}">
        <p14:creationId xmlns:p14="http://schemas.microsoft.com/office/powerpoint/2010/main" val="823242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12</a:t>
            </a:fld>
            <a:endParaRPr lang="en-US"/>
          </a:p>
        </p:txBody>
      </p:sp>
    </p:spTree>
    <p:extLst>
      <p:ext uri="{BB962C8B-B14F-4D97-AF65-F5344CB8AC3E}">
        <p14:creationId xmlns:p14="http://schemas.microsoft.com/office/powerpoint/2010/main" val="4167848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13</a:t>
            </a:fld>
            <a:endParaRPr lang="en-US"/>
          </a:p>
        </p:txBody>
      </p:sp>
    </p:spTree>
    <p:extLst>
      <p:ext uri="{BB962C8B-B14F-4D97-AF65-F5344CB8AC3E}">
        <p14:creationId xmlns:p14="http://schemas.microsoft.com/office/powerpoint/2010/main" val="2998972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51370-C0F8-6A5F-2F2D-81678C11A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ADF29-5B02-C3B2-2A12-6B75052E4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67A2A-EADD-F045-712C-6FE768CA582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851AAE0-AB44-B2BD-8C98-AF43269564BB}"/>
              </a:ext>
            </a:extLst>
          </p:cNvPr>
          <p:cNvSpPr>
            <a:spLocks noGrp="1"/>
          </p:cNvSpPr>
          <p:nvPr>
            <p:ph type="sldNum" sz="quarter" idx="5"/>
          </p:nvPr>
        </p:nvSpPr>
        <p:spPr/>
        <p:txBody>
          <a:bodyPr/>
          <a:lstStyle/>
          <a:p>
            <a:fld id="{59BC607B-BC83-1C44-A501-8F981FF41469}" type="slidenum">
              <a:rPr lang="en-US" smtClean="0"/>
              <a:t>14</a:t>
            </a:fld>
            <a:endParaRPr lang="en-US"/>
          </a:p>
        </p:txBody>
      </p:sp>
    </p:spTree>
    <p:extLst>
      <p:ext uri="{BB962C8B-B14F-4D97-AF65-F5344CB8AC3E}">
        <p14:creationId xmlns:p14="http://schemas.microsoft.com/office/powerpoint/2010/main" val="3048865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7A577-5668-D68B-2652-CC88D63D6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84023-0233-EA2B-957C-2DF36A7B15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CC34B5-A76C-06FF-34C4-135A3FC3F9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BEF928-A4A2-0886-899A-9CD98CFA1D05}"/>
              </a:ext>
            </a:extLst>
          </p:cNvPr>
          <p:cNvSpPr>
            <a:spLocks noGrp="1"/>
          </p:cNvSpPr>
          <p:nvPr>
            <p:ph type="sldNum" sz="quarter" idx="5"/>
          </p:nvPr>
        </p:nvSpPr>
        <p:spPr/>
        <p:txBody>
          <a:bodyPr/>
          <a:lstStyle/>
          <a:p>
            <a:fld id="{59BC607B-BC83-1C44-A501-8F981FF41469}" type="slidenum">
              <a:rPr lang="en-US" smtClean="0"/>
              <a:t>15</a:t>
            </a:fld>
            <a:endParaRPr lang="en-US"/>
          </a:p>
        </p:txBody>
      </p:sp>
    </p:spTree>
    <p:extLst>
      <p:ext uri="{BB962C8B-B14F-4D97-AF65-F5344CB8AC3E}">
        <p14:creationId xmlns:p14="http://schemas.microsoft.com/office/powerpoint/2010/main" val="3329130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9BC607B-BC83-1C44-A501-8F981FF41469}" type="slidenum">
              <a:rPr lang="en-US" smtClean="0"/>
              <a:t>20</a:t>
            </a:fld>
            <a:endParaRPr lang="en-US"/>
          </a:p>
        </p:txBody>
      </p:sp>
    </p:spTree>
    <p:extLst>
      <p:ext uri="{BB962C8B-B14F-4D97-AF65-F5344CB8AC3E}">
        <p14:creationId xmlns:p14="http://schemas.microsoft.com/office/powerpoint/2010/main" val="2321050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Facilitator 1</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ea typeface="Calibri" panose="020F0502020204030204"/>
                <a:cs typeface="Calibri" panose="020F0502020204030204"/>
              </a:rPr>
              <a:t>We hope you've found today's session useful. </a:t>
            </a:r>
          </a:p>
          <a:p>
            <a:endParaRPr lang="en-US">
              <a:ea typeface="Calibri" panose="020F0502020204030204"/>
              <a:cs typeface="Calibri" panose="020F0502020204030204"/>
            </a:endParaRPr>
          </a:p>
          <a:p>
            <a:r>
              <a:rPr lang="en-US">
                <a:ea typeface="Calibri" panose="020F0502020204030204"/>
                <a:cs typeface="Calibri" panose="020F0502020204030204"/>
              </a:rPr>
              <a:t>Remember that you can contact the Student Information Service at any point with questions by email before you arrive or in person when you're on campus. We look forward to welcoming you to Leeds!</a:t>
            </a:r>
          </a:p>
          <a:p>
            <a:endParaRPr lang="en-US">
              <a:ea typeface="Calibri" panose="020F0502020204030204"/>
              <a:cs typeface="Calibri" panose="020F0502020204030204"/>
            </a:endParaRPr>
          </a:p>
          <a:p>
            <a:r>
              <a:rPr lang="en-US" b="1">
                <a:ea typeface="Calibri"/>
                <a:cs typeface="Calibri"/>
              </a:rPr>
              <a:t>(Stop recording and invite any questions)</a:t>
            </a:r>
          </a:p>
          <a:p>
            <a:endParaRPr lang="en-US">
              <a:ea typeface="Calibri"/>
              <a:cs typeface="Calibri"/>
            </a:endParaRPr>
          </a:p>
          <a:p>
            <a:r>
              <a:rPr lang="en-US">
                <a:ea typeface="Calibri"/>
                <a:cs typeface="Calibri"/>
              </a:rPr>
              <a:t>Finally, we would be very grateful if you could leave us feedback on this session – it'll really help to know what you've liked and what we need to improve. Click on the link on the slide or scan the QR code for more information.</a:t>
            </a:r>
          </a:p>
          <a:p>
            <a:endParaRPr lang="en-US">
              <a:ea typeface="Calibri"/>
              <a:cs typeface="Calibri"/>
            </a:endParaRPr>
          </a:p>
          <a:p>
            <a:r>
              <a:rPr lang="en-US"/>
              <a:t>*Post a link to the recording in the chat and ask students to click on the link, and remind students that they'll receive an email with the slides and feedback form today*</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59BC607B-BC83-1C44-A501-8F981FF41469}" type="slidenum">
              <a:rPr lang="en-US" smtClean="0"/>
              <a:t>22</a:t>
            </a:fld>
            <a:endParaRPr lang="en-US"/>
          </a:p>
        </p:txBody>
      </p:sp>
    </p:spTree>
    <p:extLst>
      <p:ext uri="{BB962C8B-B14F-4D97-AF65-F5344CB8AC3E}">
        <p14:creationId xmlns:p14="http://schemas.microsoft.com/office/powerpoint/2010/main" val="4129775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aculty or school identity">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Content Placeholder 4">
            <a:extLst>
              <a:ext uri="{FF2B5EF4-FFF2-40B4-BE49-F238E27FC236}">
                <a16:creationId xmlns:a16="http://schemas.microsoft.com/office/drawing/2014/main" id="{3DF5FB55-C27E-8C9B-14E7-0BCAD4EA0B47}"/>
              </a:ext>
            </a:extLst>
          </p:cNvPr>
          <p:cNvSpPr>
            <a:spLocks noGrp="1"/>
          </p:cNvSpPr>
          <p:nvPr>
            <p:ph sz="quarter" idx="10"/>
          </p:nvPr>
        </p:nvSpPr>
        <p:spPr>
          <a:xfrm>
            <a:off x="334963" y="368300"/>
            <a:ext cx="5761037" cy="450850"/>
          </a:xfrm>
        </p:spPr>
        <p:txBody>
          <a:bodyPr anchor="t" anchorCtr="0">
            <a:normAutofit/>
          </a:bodyPr>
          <a:lstStyle>
            <a:lvl1pPr marL="0" indent="0">
              <a:lnSpc>
                <a:spcPct val="90000"/>
              </a:lnSpc>
              <a:buNone/>
              <a:defRPr sz="1400" b="1"/>
            </a:lvl1pPr>
          </a:lstStyle>
          <a:p>
            <a:pPr lvl="0"/>
            <a:r>
              <a:rPr lang="en-GB"/>
              <a:t>Click to edit Master text styles</a:t>
            </a:r>
          </a:p>
        </p:txBody>
      </p:sp>
      <p:sp>
        <p:nvSpPr>
          <p:cNvPr id="7" name="Content Placeholder 6">
            <a:extLst>
              <a:ext uri="{FF2B5EF4-FFF2-40B4-BE49-F238E27FC236}">
                <a16:creationId xmlns:a16="http://schemas.microsoft.com/office/drawing/2014/main" id="{31D05356-002F-EB99-7289-2ABD2895EC9B}"/>
              </a:ext>
            </a:extLst>
          </p:cNvPr>
          <p:cNvSpPr>
            <a:spLocks noGrp="1"/>
          </p:cNvSpPr>
          <p:nvPr>
            <p:ph sz="quarter" idx="11" hasCustomPrompt="1"/>
          </p:nvPr>
        </p:nvSpPr>
        <p:spPr>
          <a:xfrm>
            <a:off x="334963" y="819289"/>
            <a:ext cx="4321175" cy="179387"/>
          </a:xfrm>
        </p:spPr>
        <p:txBody>
          <a:bodyPr anchor="t" anchorCtr="0">
            <a:normAutofit/>
          </a:bodyPr>
          <a:lstStyle>
            <a:lvl1pPr marL="0" indent="0">
              <a:buNone/>
              <a:defRPr sz="1000"/>
            </a:lvl1pPr>
          </a:lstStyle>
          <a:p>
            <a:pPr lvl="0"/>
            <a:r>
              <a:rPr lang="en-GB"/>
              <a:t>CLICK TO EDIT MASTER TEXT STYLES</a:t>
            </a:r>
          </a:p>
        </p:txBody>
      </p:sp>
    </p:spTree>
    <p:extLst>
      <p:ext uri="{BB962C8B-B14F-4D97-AF65-F5344CB8AC3E}">
        <p14:creationId xmlns:p14="http://schemas.microsoft.com/office/powerpoint/2010/main" val="633314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35328" y="1268748"/>
            <a:ext cx="5760672" cy="2160252"/>
          </a:xfrm>
        </p:spPr>
        <p:txBody>
          <a:bodyPr lIns="0" tIns="0" rIns="0" bIns="0" anchor="t" anchorCtr="0">
            <a:normAutofit/>
          </a:bodyPr>
          <a:lstStyle>
            <a:lvl1pPr algn="l">
              <a:defRPr sz="4800"/>
            </a:lvl1pPr>
          </a:lstStyle>
          <a:p>
            <a:r>
              <a:rPr lang="en-US"/>
              <a:t>Click to edit Master title style</a:t>
            </a:r>
          </a:p>
        </p:txBody>
      </p:sp>
      <p:sp>
        <p:nvSpPr>
          <p:cNvPr id="3" name="Subtitle 2"/>
          <p:cNvSpPr>
            <a:spLocks noGrp="1"/>
          </p:cNvSpPr>
          <p:nvPr>
            <p:ph type="subTitle" idx="1"/>
          </p:nvPr>
        </p:nvSpPr>
        <p:spPr>
          <a:xfrm>
            <a:off x="335328" y="3429000"/>
            <a:ext cx="5760672" cy="306035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8725815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lstStyle/>
          <a:p>
            <a:r>
              <a:rPr lang="en-US"/>
              <a:t>Click to edit Master title style</a:t>
            </a:r>
          </a:p>
        </p:txBody>
      </p:sp>
      <p:sp>
        <p:nvSpPr>
          <p:cNvPr id="4" name="Content Placeholder 2">
            <a:extLst>
              <a:ext uri="{FF2B5EF4-FFF2-40B4-BE49-F238E27FC236}">
                <a16:creationId xmlns:a16="http://schemas.microsoft.com/office/drawing/2014/main" id="{AD774926-381B-B265-21A0-E808191EBEBD}"/>
              </a:ext>
            </a:extLst>
          </p:cNvPr>
          <p:cNvSpPr>
            <a:spLocks noGrp="1"/>
          </p:cNvSpPr>
          <p:nvPr>
            <p:ph idx="1"/>
          </p:nvPr>
        </p:nvSpPr>
        <p:spPr>
          <a:xfrm>
            <a:off x="334963" y="2881875"/>
            <a:ext cx="7919720" cy="3600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7896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2">
            <a:extLst>
              <a:ext uri="{FF2B5EF4-FFF2-40B4-BE49-F238E27FC236}">
                <a16:creationId xmlns:a16="http://schemas.microsoft.com/office/drawing/2014/main" id="{12C7062E-0A41-6272-4818-89EFF9B186A2}"/>
              </a:ext>
              <a:ext uri="{C183D7F6-B498-43B3-948B-1728B52AA6E4}">
                <adec:decorative xmlns:adec="http://schemas.microsoft.com/office/drawing/2017/decorative" val="1"/>
              </a:ext>
            </a:extLst>
          </p:cNvPr>
          <p:cNvSpPr>
            <a:spLocks noGrp="1"/>
          </p:cNvSpPr>
          <p:nvPr>
            <p:ph type="pic" idx="10"/>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52641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14E5C27-CC78-C6AD-A0B1-866A4441B629}"/>
              </a:ext>
            </a:extLst>
          </p:cNvPr>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nchor="t" anchorCtr="0"/>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5753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0360" y="1358724"/>
            <a:ext cx="7200840" cy="2573643"/>
          </a:xfrm>
        </p:spPr>
        <p:txBody>
          <a:bodyPr anchor="t" anchorCtr="0"/>
          <a:lstStyle>
            <a:lvl1pPr>
              <a:defRPr sz="6000"/>
            </a:lvl1pPr>
          </a:lstStyle>
          <a:p>
            <a:r>
              <a:rPr lang="en-US"/>
              <a:t>Click to edit </a:t>
            </a:r>
            <a:br>
              <a:rPr lang="en-US"/>
            </a:br>
            <a:r>
              <a:rPr lang="en-US"/>
              <a:t>Master title style</a:t>
            </a:r>
          </a:p>
        </p:txBody>
      </p:sp>
      <p:sp>
        <p:nvSpPr>
          <p:cNvPr id="3" name="Text Placeholder 2"/>
          <p:cNvSpPr>
            <a:spLocks noGrp="1"/>
          </p:cNvSpPr>
          <p:nvPr>
            <p:ph type="body" idx="1"/>
          </p:nvPr>
        </p:nvSpPr>
        <p:spPr>
          <a:xfrm>
            <a:off x="348691" y="4869169"/>
            <a:ext cx="7213388" cy="144016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Picture Placeholder 2">
            <a:extLst>
              <a:ext uri="{FF2B5EF4-FFF2-40B4-BE49-F238E27FC236}">
                <a16:creationId xmlns:a16="http://schemas.microsoft.com/office/drawing/2014/main" id="{7F374792-0FA6-442D-6597-3AE7D2763615}"/>
              </a:ext>
              <a:ext uri="{C183D7F6-B498-43B3-948B-1728B52AA6E4}">
                <adec:decorative xmlns:adec="http://schemas.microsoft.com/office/drawing/2017/decorative" val="1"/>
              </a:ext>
            </a:extLst>
          </p:cNvPr>
          <p:cNvSpPr>
            <a:spLocks noGrp="1"/>
          </p:cNvSpPr>
          <p:nvPr>
            <p:ph type="pic" idx="11"/>
          </p:nvPr>
        </p:nvSpPr>
        <p:spPr>
          <a:xfrm>
            <a:off x="8976336" y="1358724"/>
            <a:ext cx="2875304"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4194512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F34A648-8FF7-8E14-204A-A18BD9F74B80}"/>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Content Placeholder 2"/>
          <p:cNvSpPr>
            <a:spLocks noGrp="1"/>
          </p:cNvSpPr>
          <p:nvPr>
            <p:ph sz="half" idx="1"/>
          </p:nvPr>
        </p:nvSpPr>
        <p:spPr>
          <a:xfrm>
            <a:off x="34036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0" y="2369494"/>
            <a:ext cx="5035556" cy="35961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3800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77125C5-2020-FDCA-E765-0FE307594AEA}"/>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3" name="Text Placeholder 2"/>
          <p:cNvSpPr>
            <a:spLocks noGrp="1"/>
          </p:cNvSpPr>
          <p:nvPr>
            <p:ph type="body" idx="1"/>
          </p:nvPr>
        </p:nvSpPr>
        <p:spPr>
          <a:xfrm>
            <a:off x="335329" y="2345469"/>
            <a:ext cx="5040588" cy="703898"/>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35329" y="3429000"/>
            <a:ext cx="5040588"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096000" y="2345469"/>
            <a:ext cx="5040589" cy="703897"/>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96000" y="3429000"/>
            <a:ext cx="5040589" cy="2880336"/>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2852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6B0B08D-3883-A7BC-2B51-30E7162297D1}"/>
              </a:ext>
            </a:extLst>
          </p:cNvPr>
          <p:cNvSpPr>
            <a:spLocks noGrp="1"/>
          </p:cNvSpPr>
          <p:nvPr>
            <p:ph type="pic" sz="quarter" idx="11"/>
          </p:nvPr>
        </p:nvSpPr>
        <p:spPr>
          <a:xfrm>
            <a:off x="0" y="0"/>
            <a:ext cx="12192000" cy="6858000"/>
          </a:xfrm>
        </p:spPr>
        <p:txBody>
          <a:bodyPr/>
          <a:lstStyle/>
          <a:p>
            <a:endParaRPr lang="en-US"/>
          </a:p>
        </p:txBody>
      </p:sp>
      <p:sp>
        <p:nvSpPr>
          <p:cNvPr id="3" name="Title 1">
            <a:extLst>
              <a:ext uri="{FF2B5EF4-FFF2-40B4-BE49-F238E27FC236}">
                <a16:creationId xmlns:a16="http://schemas.microsoft.com/office/drawing/2014/main" id="{B7445C79-9AC6-BD1B-10E4-B39BBD8DC6EF}"/>
              </a:ext>
            </a:extLst>
          </p:cNvPr>
          <p:cNvSpPr>
            <a:spLocks noGrp="1"/>
          </p:cNvSpPr>
          <p:nvPr>
            <p:ph type="title"/>
          </p:nvPr>
        </p:nvSpPr>
        <p:spPr>
          <a:xfrm>
            <a:off x="334963" y="1358725"/>
            <a:ext cx="7919720" cy="633174"/>
          </a:xfrm>
        </p:spPr>
        <p:txBody>
          <a:bodyPr anchor="t" anchorCtr="0"/>
          <a:lstStyle/>
          <a:p>
            <a:r>
              <a:rPr lang="en-US"/>
              <a:t>Click to edit Master title style</a:t>
            </a:r>
          </a:p>
        </p:txBody>
      </p:sp>
      <p:sp>
        <p:nvSpPr>
          <p:cNvPr id="5" name="Content Placeholder 4">
            <a:extLst>
              <a:ext uri="{FF2B5EF4-FFF2-40B4-BE49-F238E27FC236}">
                <a16:creationId xmlns:a16="http://schemas.microsoft.com/office/drawing/2014/main" id="{6F37E458-5903-5D4D-4604-4AF4B32D060B}"/>
              </a:ext>
            </a:extLst>
          </p:cNvPr>
          <p:cNvSpPr>
            <a:spLocks noGrp="1"/>
          </p:cNvSpPr>
          <p:nvPr>
            <p:ph sz="quarter" idx="10"/>
          </p:nvPr>
        </p:nvSpPr>
        <p:spPr>
          <a:xfrm>
            <a:off x="604838" y="549275"/>
            <a:ext cx="10982325" cy="5759450"/>
          </a:xfrm>
          <a:solidFill>
            <a:srgbClr val="AF1B00"/>
          </a:solidFill>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94987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13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A46B978-4120-4FB2-77C5-30E706754D03}"/>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4" name="Text Placeholder 3"/>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375916" y="1358725"/>
            <a:ext cx="5760672" cy="49506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4187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0ECADE5-5FA4-9D8C-4CF0-A52AD1C374A8}"/>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3E45478F-19DB-D7C2-B137-3C56CF220EF2}"/>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4950612"/>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2377747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tures with Cap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2B1F58B-D4D6-88B3-20AC-C5D8FEE8A38F}"/>
              </a:ext>
            </a:extLst>
          </p:cNvPr>
          <p:cNvSpPr>
            <a:spLocks noGrp="1"/>
          </p:cNvSpPr>
          <p:nvPr>
            <p:ph type="title"/>
          </p:nvPr>
        </p:nvSpPr>
        <p:spPr>
          <a:xfrm>
            <a:off x="334963" y="1358724"/>
            <a:ext cx="4410857" cy="1260167"/>
          </a:xfrm>
        </p:spPr>
        <p:txBody>
          <a:bodyPr anchor="t" anchorCtr="0"/>
          <a:lstStyle/>
          <a:p>
            <a:r>
              <a:rPr lang="en-US"/>
              <a:t>Click to edit Master title style</a:t>
            </a:r>
          </a:p>
        </p:txBody>
      </p:sp>
      <p:sp>
        <p:nvSpPr>
          <p:cNvPr id="6" name="Text Placeholder 3">
            <a:extLst>
              <a:ext uri="{FF2B5EF4-FFF2-40B4-BE49-F238E27FC236}">
                <a16:creationId xmlns:a16="http://schemas.microsoft.com/office/drawing/2014/main" id="{FFF97A36-95C1-BD62-AFAA-E44E7500F1D4}"/>
              </a:ext>
            </a:extLst>
          </p:cNvPr>
          <p:cNvSpPr>
            <a:spLocks noGrp="1"/>
          </p:cNvSpPr>
          <p:nvPr>
            <p:ph type="body" sz="half" idx="2"/>
          </p:nvPr>
        </p:nvSpPr>
        <p:spPr>
          <a:xfrm>
            <a:off x="335328" y="2978940"/>
            <a:ext cx="4320504" cy="33303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C183D7F6-B498-43B3-948B-1728B52AA6E4}">
                <adec:decorative xmlns:adec="http://schemas.microsoft.com/office/drawing/2017/decorative" val="1"/>
              </a:ext>
            </a:extLst>
          </p:cNvPr>
          <p:cNvSpPr>
            <a:spLocks noGrp="1"/>
          </p:cNvSpPr>
          <p:nvPr>
            <p:ph type="pic" idx="1"/>
          </p:nvPr>
        </p:nvSpPr>
        <p:spPr>
          <a:xfrm>
            <a:off x="5375916" y="1358724"/>
            <a:ext cx="6480756" cy="243032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Picture Placeholder 2">
            <a:extLst>
              <a:ext uri="{FF2B5EF4-FFF2-40B4-BE49-F238E27FC236}">
                <a16:creationId xmlns:a16="http://schemas.microsoft.com/office/drawing/2014/main" id="{73906421-9D62-F47D-FA35-BA1F8061757F}"/>
              </a:ext>
              <a:ext uri="{C183D7F6-B498-43B3-948B-1728B52AA6E4}">
                <adec:decorative xmlns:adec="http://schemas.microsoft.com/office/drawing/2017/decorative" val="1"/>
              </a:ext>
            </a:extLst>
          </p:cNvPr>
          <p:cNvSpPr>
            <a:spLocks noGrp="1"/>
          </p:cNvSpPr>
          <p:nvPr>
            <p:ph type="pic" idx="10"/>
          </p:nvPr>
        </p:nvSpPr>
        <p:spPr>
          <a:xfrm>
            <a:off x="5375916" y="3789048"/>
            <a:ext cx="6480756" cy="2493934"/>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1283809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bout S@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11540" y="1991363"/>
            <a:ext cx="3442260" cy="3442260"/>
          </a:xfrm>
          <a:prstGeom prst="rect">
            <a:avLst/>
          </a:prstGeom>
        </p:spPr>
      </p:pic>
      <p:sp>
        <p:nvSpPr>
          <p:cNvPr id="4" name="TextBox 3"/>
          <p:cNvSpPr txBox="1"/>
          <p:nvPr userDrawn="1"/>
        </p:nvSpPr>
        <p:spPr>
          <a:xfrm>
            <a:off x="838200" y="1991363"/>
            <a:ext cx="4362669"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Academic</a:t>
            </a:r>
            <a:r>
              <a:rPr lang="en-GB" sz="2800" baseline="0">
                <a:latin typeface="Segoe UI" panose="020B0502040204020203" pitchFamily="34" charset="0"/>
                <a:cs typeface="Segoe UI" panose="020B0502040204020203" pitchFamily="34" charset="0"/>
              </a:rPr>
              <a:t> skills workshops</a:t>
            </a:r>
            <a:endParaRPr lang="en-GB" sz="2800">
              <a:latin typeface="Segoe UI" panose="020B0502040204020203" pitchFamily="34" charset="0"/>
              <a:cs typeface="Segoe UI" panose="020B0502040204020203" pitchFamily="34" charset="0"/>
            </a:endParaRPr>
          </a:p>
        </p:txBody>
      </p:sp>
      <p:sp>
        <p:nvSpPr>
          <p:cNvPr id="5" name="TextBox 4"/>
          <p:cNvSpPr txBox="1"/>
          <p:nvPr userDrawn="1"/>
        </p:nvSpPr>
        <p:spPr>
          <a:xfrm>
            <a:off x="838200" y="2901635"/>
            <a:ext cx="5918993"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1-to-1</a:t>
            </a:r>
            <a:r>
              <a:rPr lang="en-GB" sz="2800" baseline="0">
                <a:latin typeface="Segoe UI" panose="020B0502040204020203" pitchFamily="34" charset="0"/>
                <a:cs typeface="Segoe UI" panose="020B0502040204020203" pitchFamily="34" charset="0"/>
              </a:rPr>
              <a:t> academic skills appointments</a:t>
            </a:r>
            <a:endParaRPr lang="en-GB" sz="2800">
              <a:latin typeface="Segoe UI" panose="020B0502040204020203" pitchFamily="34" charset="0"/>
              <a:cs typeface="Segoe UI" panose="020B0502040204020203" pitchFamily="34" charset="0"/>
            </a:endParaRPr>
          </a:p>
        </p:txBody>
      </p:sp>
      <p:sp>
        <p:nvSpPr>
          <p:cNvPr id="6" name="TextBox 5"/>
          <p:cNvSpPr txBox="1"/>
          <p:nvPr userDrawn="1"/>
        </p:nvSpPr>
        <p:spPr>
          <a:xfrm>
            <a:off x="838200" y="3811907"/>
            <a:ext cx="2820131"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Online resources</a:t>
            </a:r>
          </a:p>
        </p:txBody>
      </p:sp>
      <p:sp>
        <p:nvSpPr>
          <p:cNvPr id="7" name="TextBox 6"/>
          <p:cNvSpPr txBox="1"/>
          <p:nvPr userDrawn="1"/>
        </p:nvSpPr>
        <p:spPr>
          <a:xfrm>
            <a:off x="838199" y="4722179"/>
            <a:ext cx="4337149"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Maths &amp; statistics</a:t>
            </a:r>
            <a:r>
              <a:rPr lang="en-GB" sz="2800" baseline="0">
                <a:latin typeface="Segoe UI" panose="020B0502040204020203" pitchFamily="34" charset="0"/>
                <a:cs typeface="Segoe UI" panose="020B0502040204020203" pitchFamily="34" charset="0"/>
              </a:rPr>
              <a:t> support</a:t>
            </a:r>
            <a:endParaRPr lang="en-GB" sz="2800">
              <a:latin typeface="Segoe UI" panose="020B0502040204020203" pitchFamily="34" charset="0"/>
              <a:cs typeface="Segoe UI" panose="020B0502040204020203" pitchFamily="34" charset="0"/>
            </a:endParaRPr>
          </a:p>
        </p:txBody>
      </p:sp>
      <p:sp>
        <p:nvSpPr>
          <p:cNvPr id="8" name="TextBox 7"/>
          <p:cNvSpPr txBox="1"/>
          <p:nvPr userDrawn="1"/>
        </p:nvSpPr>
        <p:spPr>
          <a:xfrm>
            <a:off x="838198" y="5964957"/>
            <a:ext cx="10644517" cy="523220"/>
          </a:xfrm>
          <a:prstGeom prst="rect">
            <a:avLst/>
          </a:prstGeom>
          <a:noFill/>
        </p:spPr>
        <p:txBody>
          <a:bodyPr wrap="none" rtlCol="0">
            <a:spAutoFit/>
          </a:bodyPr>
          <a:lstStyle/>
          <a:p>
            <a:r>
              <a:rPr lang="en-GB" sz="2800">
                <a:latin typeface="Segoe UI" panose="020B0502040204020203" pitchFamily="34" charset="0"/>
                <a:cs typeface="Segoe UI" panose="020B0502040204020203" pitchFamily="34" charset="0"/>
              </a:rPr>
              <a:t>e:</a:t>
            </a:r>
            <a:r>
              <a:rPr lang="en-GB" sz="2800" baseline="0">
                <a:latin typeface="Segoe UI" panose="020B0502040204020203" pitchFamily="34" charset="0"/>
                <a:cs typeface="Segoe UI" panose="020B0502040204020203" pitchFamily="34" charset="0"/>
              </a:rPr>
              <a:t> skills@library.leeds.ac.uk          w: https://library.leeds.ac.uk/skills</a:t>
            </a:r>
            <a:endParaRPr lang="en-GB" sz="2800">
              <a:latin typeface="Segoe UI" panose="020B0502040204020203" pitchFamily="34" charset="0"/>
              <a:cs typeface="Segoe UI" panose="020B0502040204020203" pitchFamily="34" charset="0"/>
            </a:endParaRPr>
          </a:p>
        </p:txBody>
      </p:sp>
      <p:sp>
        <p:nvSpPr>
          <p:cNvPr id="9" name="TextBox 8"/>
          <p:cNvSpPr txBox="1"/>
          <p:nvPr userDrawn="1"/>
        </p:nvSpPr>
        <p:spPr>
          <a:xfrm>
            <a:off x="838198" y="513325"/>
            <a:ext cx="10515602" cy="1015663"/>
          </a:xfrm>
          <a:prstGeom prst="rect">
            <a:avLst/>
          </a:prstGeom>
          <a:noFill/>
        </p:spPr>
        <p:txBody>
          <a:bodyPr wrap="square" rtlCol="0">
            <a:spAutoFit/>
          </a:bodyPr>
          <a:lstStyle/>
          <a:p>
            <a:r>
              <a:rPr lang="en-GB" sz="6000">
                <a:latin typeface="Segoe UI" panose="020B0502040204020203" pitchFamily="34" charset="0"/>
                <a:cs typeface="Segoe UI" panose="020B0502040204020203" pitchFamily="34" charset="0"/>
              </a:rPr>
              <a:t>About </a:t>
            </a:r>
            <a:r>
              <a:rPr lang="en-GB" sz="6000" err="1">
                <a:latin typeface="Segoe UI" panose="020B0502040204020203" pitchFamily="34" charset="0"/>
                <a:cs typeface="Segoe UI" panose="020B0502040204020203" pitchFamily="34" charset="0"/>
              </a:rPr>
              <a:t>Skills@Library</a:t>
            </a:r>
            <a:endParaRPr lang="en-GB" sz="60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44521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black background with a black square&#10;&#10;Description automatically generated with medium confidence">
            <a:extLst>
              <a:ext uri="{FF2B5EF4-FFF2-40B4-BE49-F238E27FC236}">
                <a16:creationId xmlns:a16="http://schemas.microsoft.com/office/drawing/2014/main" id="{7913541E-E411-411F-8CC3-6D56FF94E516}"/>
              </a:ext>
            </a:extLst>
          </p:cNvPr>
          <p:cNvPicPr>
            <a:picLocks noChangeAspect="1"/>
          </p:cNvPicPr>
          <p:nvPr userDrawn="1"/>
        </p:nvPicPr>
        <p:blipFill>
          <a:blip r:embed="rId16"/>
          <a:stretch>
            <a:fillRect/>
          </a:stretch>
        </p:blipFill>
        <p:spPr>
          <a:xfrm>
            <a:off x="9696480" y="382241"/>
            <a:ext cx="2155160" cy="435352"/>
          </a:xfrm>
          <a:prstGeom prst="rect">
            <a:avLst/>
          </a:prstGeom>
        </p:spPr>
      </p:pic>
      <p:sp>
        <p:nvSpPr>
          <p:cNvPr id="2" name="Title Placeholder 1"/>
          <p:cNvSpPr>
            <a:spLocks noGrp="1"/>
          </p:cNvSpPr>
          <p:nvPr>
            <p:ph type="title"/>
          </p:nvPr>
        </p:nvSpPr>
        <p:spPr>
          <a:xfrm>
            <a:off x="334963" y="1358724"/>
            <a:ext cx="7919720" cy="1429977"/>
          </a:xfrm>
          <a:prstGeom prst="rect">
            <a:avLst/>
          </a:prstGeom>
        </p:spPr>
        <p:txBody>
          <a:bodyPr vert="horz" lIns="0" tIns="0" rIns="0" bIns="0" rtlCol="0" anchor="t" anchorCtr="0">
            <a:normAutofit/>
          </a:bodyPr>
          <a:lstStyle/>
          <a:p>
            <a:r>
              <a:rPr lang="en-US"/>
              <a:t>Click to edit Master title style</a:t>
            </a:r>
          </a:p>
        </p:txBody>
      </p:sp>
      <p:sp>
        <p:nvSpPr>
          <p:cNvPr id="3" name="Text Placeholder 2"/>
          <p:cNvSpPr>
            <a:spLocks noGrp="1"/>
          </p:cNvSpPr>
          <p:nvPr>
            <p:ph type="body" idx="1"/>
          </p:nvPr>
        </p:nvSpPr>
        <p:spPr>
          <a:xfrm>
            <a:off x="334963" y="2881875"/>
            <a:ext cx="7919720" cy="360045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91004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9" r:id="rId4"/>
    <p:sldLayoutId id="2147483651" r:id="rId5"/>
    <p:sldLayoutId id="2147483660" r:id="rId6"/>
    <p:sldLayoutId id="2147483652" r:id="rId7"/>
    <p:sldLayoutId id="2147483653" r:id="rId8"/>
    <p:sldLayoutId id="2147483654" r:id="rId9"/>
    <p:sldLayoutId id="2147483655" r:id="rId10"/>
    <p:sldLayoutId id="2147483656" r:id="rId11"/>
    <p:sldLayoutId id="2147483658" r:id="rId12"/>
    <p:sldLayoutId id="2147483657" r:id="rId13"/>
    <p:sldLayoutId id="2147483662" r:id="rId14"/>
  </p:sldLayoutIdLst>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6" userDrawn="1">
          <p15:clr>
            <a:srgbClr val="F26B43"/>
          </p15:clr>
        </p15:guide>
        <p15:guide id="2" pos="21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students.leeds.ac.uk/welcome&#8203;" TargetMode="Externa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s://students.leeds.ac.uk/welcome/doc/welcome-help"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students.leeds.ac.uk/when-you-arrive/doc/international-orientation" TargetMode="Externa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2B_DC16514E.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hemeOverride" Target="../theme/themeOverride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hyperlink" Target="https://desystemshelp.leeds.ac.uk/student-guides/assessment/the-academic-integrity-tutorial-and-test/"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hyperlink" Target="https://library.leeds.ac.uk/info/1401/academic-skills"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mailto:skills@library.leeds.ac.uk"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s://resources.library.leeds.ac.uk/flyingstart/"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insessional.leeds.ac.uk/for-students/" TargetMode="External"/><Relationship Id="rId2" Type="http://schemas.microsoft.com/office/2018/10/relationships/comments" Target="../comments/modernComment_2D5_628EE58D.xml"/><Relationship Id="rId1" Type="http://schemas.openxmlformats.org/officeDocument/2006/relationships/slideLayout" Target="../slideLayouts/slideLayout4.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hyperlink" Target="https://www.leeds.ac.uk/language-centre-student-life/doc/language-zone"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students.leeds.ac.uk/meet-people/doc/student-events" TargetMode="Externa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mailto:Disability@leeds.ac.uk"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hyperlink" Target="https://students.leeds.ac.uk/disabledstudents"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students.leeds.ac.uk/welcome/doc/welcome-help" TargetMode="External"/><Relationship Id="rId2" Type="http://schemas.openxmlformats.org/officeDocument/2006/relationships/hyperlink" Target="https://students.leeds.ac.uk/welcome-settling-in/doc/welcome-hub" TargetMode="External"/><Relationship Id="rId1" Type="http://schemas.openxmlformats.org/officeDocument/2006/relationships/slideLayout" Target="../slideLayouts/slideLayout4.xml"/><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hyperlink" Target="https://forms.cloud.microsoft/pages/responsepage.aspx?id=qO3qvR3IzkWGPlIypTW3y5QIHAoV4_lFtMJJyOR9V0FUNEQwVDAyOFU3QUZMOEJDUkNIUkFESkVEVyQlQCN0PWcu&amp;route=shorturl"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5CFA2-FEA6-6DAB-9605-E616574B20B7}"/>
              </a:ext>
            </a:extLst>
          </p:cNvPr>
          <p:cNvSpPr>
            <a:spLocks noGrp="1"/>
          </p:cNvSpPr>
          <p:nvPr>
            <p:ph type="title"/>
          </p:nvPr>
        </p:nvSpPr>
        <p:spPr/>
        <p:txBody>
          <a:bodyPr/>
          <a:lstStyle/>
          <a:p>
            <a:r>
              <a:rPr lang="en-US" sz="4800"/>
              <a:t>Prepare to study </a:t>
            </a:r>
            <a:br>
              <a:rPr lang="en-US" sz="4800"/>
            </a:br>
            <a:r>
              <a:rPr lang="en-US" sz="4800"/>
              <a:t>at Leeds</a:t>
            </a:r>
            <a:endParaRPr lang="en-GB" sz="4800" b="0"/>
          </a:p>
          <a:p>
            <a:endParaRPr lang="en-GB"/>
          </a:p>
        </p:txBody>
      </p:sp>
      <p:sp>
        <p:nvSpPr>
          <p:cNvPr id="3" name="Content Placeholder 2">
            <a:extLst>
              <a:ext uri="{FF2B5EF4-FFF2-40B4-BE49-F238E27FC236}">
                <a16:creationId xmlns:a16="http://schemas.microsoft.com/office/drawing/2014/main" id="{1F40C896-47C3-BC4D-5EF5-FA14ADF88C14}"/>
              </a:ext>
            </a:extLst>
          </p:cNvPr>
          <p:cNvSpPr>
            <a:spLocks noGrp="1"/>
          </p:cNvSpPr>
          <p:nvPr>
            <p:ph idx="1"/>
          </p:nvPr>
        </p:nvSpPr>
        <p:spPr>
          <a:xfrm>
            <a:off x="334963" y="3295163"/>
            <a:ext cx="7919720" cy="3187162"/>
          </a:xfrm>
        </p:spPr>
        <p:txBody>
          <a:bodyPr vert="horz" lIns="0" tIns="0" rIns="0" bIns="0" rtlCol="0" anchor="t">
            <a:normAutofit/>
          </a:bodyPr>
          <a:lstStyle/>
          <a:p>
            <a:pPr marL="0" indent="0">
              <a:buNone/>
            </a:pPr>
            <a:r>
              <a:rPr lang="en-GB" sz="2400" dirty="0"/>
              <a:t>International orientation</a:t>
            </a:r>
          </a:p>
          <a:p>
            <a:pPr marL="0" indent="0">
              <a:buNone/>
            </a:pPr>
            <a:endParaRPr lang="en-GB" sz="2400" dirty="0">
              <a:latin typeface="Arial"/>
              <a:cs typeface="Arial"/>
            </a:endParaRPr>
          </a:p>
          <a:p>
            <a:pPr marL="0" indent="0">
              <a:lnSpc>
                <a:spcPct val="100000"/>
              </a:lnSpc>
              <a:spcBef>
                <a:spcPts val="0"/>
              </a:spcBef>
              <a:buNone/>
            </a:pPr>
            <a:r>
              <a:rPr lang="en-GB" sz="2200" b="1" dirty="0">
                <a:latin typeface="Arial"/>
                <a:cs typeface="Arial"/>
              </a:rPr>
              <a:t>Welcome! </a:t>
            </a:r>
            <a:r>
              <a:rPr lang="en-US" sz="2200" dirty="0">
                <a:latin typeface="Arial"/>
                <a:cs typeface="Arial"/>
              </a:rPr>
              <a:t> </a:t>
            </a:r>
          </a:p>
          <a:p>
            <a:pPr marL="0" indent="0">
              <a:lnSpc>
                <a:spcPct val="100000"/>
              </a:lnSpc>
              <a:spcBef>
                <a:spcPts val="0"/>
              </a:spcBef>
              <a:buNone/>
            </a:pPr>
            <a:r>
              <a:rPr lang="en-GB" sz="2200" dirty="0">
                <a:latin typeface="Arial"/>
                <a:cs typeface="Arial"/>
              </a:rPr>
              <a:t>Use the chat to introduce yourself and tell the group:</a:t>
            </a:r>
            <a:r>
              <a:rPr lang="en-US" sz="2200" dirty="0">
                <a:latin typeface="Arial"/>
                <a:cs typeface="Arial"/>
              </a:rPr>
              <a:t> </a:t>
            </a:r>
          </a:p>
          <a:p>
            <a:pPr marL="0" indent="0">
              <a:lnSpc>
                <a:spcPct val="100000"/>
              </a:lnSpc>
              <a:spcBef>
                <a:spcPts val="0"/>
              </a:spcBef>
              <a:buNone/>
            </a:pPr>
            <a:endParaRPr lang="en-US" sz="2200" dirty="0">
              <a:latin typeface="Segoe UI"/>
              <a:cs typeface="Segoe UI"/>
            </a:endParaRPr>
          </a:p>
          <a:p>
            <a:pPr marL="342900" indent="-342900">
              <a:lnSpc>
                <a:spcPct val="100000"/>
              </a:lnSpc>
              <a:spcBef>
                <a:spcPts val="0"/>
              </a:spcBef>
              <a:buAutoNum type="arabicPeriod"/>
            </a:pPr>
            <a:r>
              <a:rPr lang="en-GB" sz="2200" dirty="0">
                <a:latin typeface="Arial"/>
                <a:cs typeface="Arial"/>
              </a:rPr>
              <a:t>Your name</a:t>
            </a:r>
            <a:r>
              <a:rPr lang="en-US" sz="2200" dirty="0">
                <a:latin typeface="Arial"/>
                <a:cs typeface="Arial"/>
              </a:rPr>
              <a:t> </a:t>
            </a:r>
          </a:p>
          <a:p>
            <a:pPr marL="342900" indent="-342900">
              <a:lnSpc>
                <a:spcPct val="100000"/>
              </a:lnSpc>
              <a:spcBef>
                <a:spcPts val="0"/>
              </a:spcBef>
              <a:buAutoNum type="arabicPeriod"/>
            </a:pPr>
            <a:r>
              <a:rPr lang="en-GB" sz="2200" dirty="0">
                <a:latin typeface="Arial"/>
                <a:cs typeface="Arial"/>
              </a:rPr>
              <a:t>Where you're from</a:t>
            </a:r>
            <a:r>
              <a:rPr lang="en-US" sz="2200" dirty="0">
                <a:latin typeface="Arial"/>
                <a:cs typeface="Arial"/>
              </a:rPr>
              <a:t> </a:t>
            </a:r>
          </a:p>
          <a:p>
            <a:pPr marL="342900" indent="-342900">
              <a:lnSpc>
                <a:spcPct val="100000"/>
              </a:lnSpc>
              <a:spcBef>
                <a:spcPts val="0"/>
              </a:spcBef>
              <a:buAutoNum type="arabicPeriod"/>
            </a:pPr>
            <a:r>
              <a:rPr lang="en-GB" sz="2200" dirty="0">
                <a:latin typeface="Arial"/>
                <a:cs typeface="Arial"/>
              </a:rPr>
              <a:t>One thing you're looking forward to doing in Leeds</a:t>
            </a:r>
            <a:r>
              <a:rPr lang="en-US" sz="2200" dirty="0">
                <a:latin typeface="Arial"/>
                <a:cs typeface="Arial"/>
              </a:rPr>
              <a:t> </a:t>
            </a:r>
          </a:p>
          <a:p>
            <a:pPr marL="0" indent="0">
              <a:lnSpc>
                <a:spcPct val="100000"/>
              </a:lnSpc>
              <a:spcBef>
                <a:spcPts val="0"/>
              </a:spcBef>
              <a:buNone/>
            </a:pPr>
            <a:endParaRPr lang="en-US" sz="2200" dirty="0"/>
          </a:p>
          <a:p>
            <a:pPr marL="0" indent="0" algn="ctr">
              <a:lnSpc>
                <a:spcPct val="100000"/>
              </a:lnSpc>
              <a:spcBef>
                <a:spcPts val="0"/>
              </a:spcBef>
              <a:buNone/>
            </a:pPr>
            <a:endParaRPr lang="en-GB" sz="1800" dirty="0">
              <a:latin typeface="Calibri"/>
              <a:ea typeface="Calibri"/>
              <a:cs typeface="Calibri"/>
            </a:endParaRPr>
          </a:p>
          <a:p>
            <a:pPr marL="0" indent="0">
              <a:buNone/>
            </a:pPr>
            <a:endParaRPr lang="en-GB" sz="2400" dirty="0"/>
          </a:p>
        </p:txBody>
      </p:sp>
      <p:pic>
        <p:nvPicPr>
          <p:cNvPr id="5" name="Picture Placeholder 4" descr="Person seated at a desk taking notes with a pen during a class or workshop, with several other participants seated in a row and writing in the background.">
            <a:extLst>
              <a:ext uri="{FF2B5EF4-FFF2-40B4-BE49-F238E27FC236}">
                <a16:creationId xmlns:a16="http://schemas.microsoft.com/office/drawing/2014/main" id="{8D01BFEF-1204-FEA6-5D95-319714BA42A6}"/>
              </a:ext>
            </a:extLst>
          </p:cNvPr>
          <p:cNvPicPr>
            <a:picLocks noGrp="1" noChangeAspect="1"/>
          </p:cNvPicPr>
          <p:nvPr>
            <p:ph type="pic" idx="10"/>
          </p:nvPr>
        </p:nvPicPr>
        <p:blipFill>
          <a:blip r:embed="rId2"/>
          <a:srcRect l="24104" t="1519" r="37133" b="506"/>
          <a:stretch>
            <a:fillRect/>
          </a:stretch>
        </p:blipFill>
        <p:spPr>
          <a:xfrm>
            <a:off x="8782608" y="1358725"/>
            <a:ext cx="3071303" cy="5130963"/>
          </a:xfrm>
          <a:prstGeom prst="rect">
            <a:avLst/>
          </a:prstGeom>
          <a:solidFill>
            <a:srgbClr val="E7E6E6"/>
          </a:solidFill>
        </p:spPr>
      </p:pic>
    </p:spTree>
    <p:extLst>
      <p:ext uri="{BB962C8B-B14F-4D97-AF65-F5344CB8AC3E}">
        <p14:creationId xmlns:p14="http://schemas.microsoft.com/office/powerpoint/2010/main" val="1755822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E7FAE-9200-E61B-FB63-CF58B55D4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A5DA6-AA31-856B-3F56-FA50121A1EF9}"/>
              </a:ext>
            </a:extLst>
          </p:cNvPr>
          <p:cNvSpPr>
            <a:spLocks noGrp="1"/>
          </p:cNvSpPr>
          <p:nvPr>
            <p:ph type="title"/>
          </p:nvPr>
        </p:nvSpPr>
        <p:spPr/>
        <p:txBody>
          <a:bodyPr anchor="t" anchorCtr="0"/>
          <a:lstStyle/>
          <a:p>
            <a:r>
              <a:rPr lang="en-US">
                <a:latin typeface="Arial"/>
                <a:cs typeface="Arial"/>
              </a:rPr>
              <a:t>Disclaimer</a:t>
            </a:r>
            <a:endParaRPr lang="en-US"/>
          </a:p>
        </p:txBody>
      </p:sp>
      <p:sp>
        <p:nvSpPr>
          <p:cNvPr id="8" name="Rectangle 7">
            <a:extLst>
              <a:ext uri="{FF2B5EF4-FFF2-40B4-BE49-F238E27FC236}">
                <a16:creationId xmlns:a16="http://schemas.microsoft.com/office/drawing/2014/main" id="{F8C2793E-B8AB-B179-6631-0B04411413E8}"/>
              </a:ext>
            </a:extLst>
          </p:cNvPr>
          <p:cNvSpPr/>
          <p:nvPr/>
        </p:nvSpPr>
        <p:spPr>
          <a:xfrm>
            <a:off x="457200" y="3226902"/>
            <a:ext cx="10511715" cy="2217082"/>
          </a:xfrm>
          <a:prstGeom prst="rect">
            <a:avLst/>
          </a:prstGeom>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GB" sz="3200">
                <a:latin typeface="Arial" panose="020B0604020202020204" pitchFamily="34" charset="0"/>
                <a:cs typeface="Arial" panose="020B0604020202020204" pitchFamily="34" charset="0"/>
              </a:rPr>
              <a:t>All content in this presentation has been prepared for the 2026/27 academic year and is subject to future updates or modifications.​</a:t>
            </a:r>
          </a:p>
        </p:txBody>
      </p:sp>
    </p:spTree>
    <p:extLst>
      <p:ext uri="{BB962C8B-B14F-4D97-AF65-F5344CB8AC3E}">
        <p14:creationId xmlns:p14="http://schemas.microsoft.com/office/powerpoint/2010/main" val="4178866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DBDFA31A-7675-E126-D159-F02470BEDE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3AC7796-BF93-D311-146A-99194CDED992}"/>
              </a:ext>
            </a:extLst>
          </p:cNvPr>
          <p:cNvSpPr>
            <a:spLocks noGrp="1"/>
          </p:cNvSpPr>
          <p:nvPr>
            <p:ph type="ctrTitle"/>
          </p:nvPr>
        </p:nvSpPr>
        <p:spPr>
          <a:xfrm>
            <a:off x="335328" y="1975330"/>
            <a:ext cx="5760672" cy="2160252"/>
          </a:xfrm>
        </p:spPr>
        <p:txBody>
          <a:bodyPr/>
          <a:lstStyle/>
          <a:p>
            <a:r>
              <a:rPr lang="en-US" sz="6000">
                <a:latin typeface="Arial"/>
                <a:cs typeface="Arial"/>
              </a:rPr>
              <a:t>Useful resources</a:t>
            </a:r>
            <a:endParaRPr lang="en-US"/>
          </a:p>
          <a:p>
            <a:endParaRPr lang="en-US"/>
          </a:p>
        </p:txBody>
      </p:sp>
      <p:sp>
        <p:nvSpPr>
          <p:cNvPr id="5" name="Text Placeholder 4">
            <a:extLst>
              <a:ext uri="{FF2B5EF4-FFF2-40B4-BE49-F238E27FC236}">
                <a16:creationId xmlns:a16="http://schemas.microsoft.com/office/drawing/2014/main" id="{655DD9CB-673B-3485-10AC-B6545584AF01}"/>
              </a:ext>
            </a:extLst>
          </p:cNvPr>
          <p:cNvSpPr>
            <a:spLocks noGrp="1"/>
          </p:cNvSpPr>
          <p:nvPr>
            <p:ph type="subTitle" idx="1"/>
          </p:nvPr>
        </p:nvSpPr>
        <p:spPr>
          <a:xfrm>
            <a:off x="335328" y="4135582"/>
            <a:ext cx="5760672" cy="3060357"/>
          </a:xfrm>
        </p:spPr>
        <p:txBody>
          <a:bodyPr vert="horz" lIns="0" tIns="0" rIns="0" bIns="0" rtlCol="0" anchor="t">
            <a:normAutofit/>
          </a:bodyPr>
          <a:lstStyle/>
          <a:p>
            <a:r>
              <a:rPr lang="en-US" sz="2800">
                <a:latin typeface="Arial"/>
                <a:ea typeface="Arial" charset="0"/>
                <a:cs typeface="Arial"/>
              </a:rPr>
              <a:t>International Orientation</a:t>
            </a:r>
            <a:endParaRPr lang="en-GB" sz="2800">
              <a:solidFill>
                <a:schemeClr val="tx1"/>
              </a:solidFill>
              <a:latin typeface="Arial" charset="0"/>
              <a:ea typeface="Arial" charset="0"/>
              <a:cs typeface="Arial" charset="0"/>
            </a:endParaRPr>
          </a:p>
          <a:p>
            <a:endParaRPr lang="en-GB"/>
          </a:p>
        </p:txBody>
      </p:sp>
      <p:pic>
        <p:nvPicPr>
          <p:cNvPr id="6" name="Picture 5">
            <a:extLst>
              <a:ext uri="{FF2B5EF4-FFF2-40B4-BE49-F238E27FC236}">
                <a16:creationId xmlns:a16="http://schemas.microsoft.com/office/drawing/2014/main" id="{612DD411-E511-A760-5A00-5ECFAA0DB6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flipH="1">
            <a:off x="6518564" y="685800"/>
            <a:ext cx="5486400" cy="6858000"/>
          </a:xfrm>
          <a:prstGeom prst="rect">
            <a:avLst/>
          </a:prstGeom>
        </p:spPr>
      </p:pic>
    </p:spTree>
    <p:extLst>
      <p:ext uri="{BB962C8B-B14F-4D97-AF65-F5344CB8AC3E}">
        <p14:creationId xmlns:p14="http://schemas.microsoft.com/office/powerpoint/2010/main" val="3795744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5EF80-E781-7FE0-34E4-22EDE1CB01D6}"/>
              </a:ext>
            </a:extLst>
          </p:cNvPr>
          <p:cNvSpPr>
            <a:spLocks noGrp="1"/>
          </p:cNvSpPr>
          <p:nvPr>
            <p:ph type="title"/>
          </p:nvPr>
        </p:nvSpPr>
        <p:spPr/>
        <p:txBody>
          <a:bodyPr/>
          <a:lstStyle/>
          <a:p>
            <a:r>
              <a:rPr lang="en-GB">
                <a:latin typeface="Arial"/>
                <a:cs typeface="Arial"/>
              </a:rPr>
              <a:t>Welcome guide</a:t>
            </a:r>
            <a:endParaRPr lang="en-US"/>
          </a:p>
        </p:txBody>
      </p:sp>
      <p:sp>
        <p:nvSpPr>
          <p:cNvPr id="3" name="Content Placeholder 2">
            <a:extLst>
              <a:ext uri="{FF2B5EF4-FFF2-40B4-BE49-F238E27FC236}">
                <a16:creationId xmlns:a16="http://schemas.microsoft.com/office/drawing/2014/main" id="{FC297C39-A47D-8BDE-DAE5-18CA51E483D0}"/>
              </a:ext>
            </a:extLst>
          </p:cNvPr>
          <p:cNvSpPr>
            <a:spLocks noGrp="1"/>
          </p:cNvSpPr>
          <p:nvPr>
            <p:ph idx="1"/>
          </p:nvPr>
        </p:nvSpPr>
        <p:spPr>
          <a:xfrm>
            <a:off x="334963" y="2845590"/>
            <a:ext cx="7034349" cy="2983593"/>
          </a:xfrm>
        </p:spPr>
        <p:txBody>
          <a:bodyPr vert="horz" lIns="0" tIns="0" rIns="0" bIns="0" rtlCol="0" anchor="t">
            <a:normAutofit/>
          </a:bodyPr>
          <a:lstStyle/>
          <a:p>
            <a:pPr marL="0" indent="0">
              <a:buNone/>
            </a:pPr>
            <a:r>
              <a:rPr lang="en-GB" sz="2400" b="1">
                <a:latin typeface="Arial"/>
                <a:cs typeface="Arial"/>
              </a:rPr>
              <a:t>Your guide to preparing for life in Leeds.</a:t>
            </a:r>
          </a:p>
          <a:p>
            <a:pPr marL="0" indent="0">
              <a:buNone/>
            </a:pPr>
            <a:endParaRPr lang="en-GB" sz="2400" b="1">
              <a:latin typeface="Arial"/>
              <a:cs typeface="Arial"/>
            </a:endParaRPr>
          </a:p>
          <a:p>
            <a:pPr marL="457200" indent="-457200"/>
            <a:r>
              <a:rPr lang="en-GB" sz="2400">
                <a:latin typeface="Arial"/>
                <a:cs typeface="Arial"/>
              </a:rPr>
              <a:t>Check admin tasks to complete before and when your arrive to ensure you're ready to start your studies</a:t>
            </a:r>
          </a:p>
          <a:p>
            <a:pPr marL="457200" indent="-457200"/>
            <a:r>
              <a:rPr lang="en-GB" sz="2400">
                <a:latin typeface="Arial"/>
                <a:cs typeface="Arial"/>
              </a:rPr>
              <a:t>Browse opportunities to meet people, get involved and start networking</a:t>
            </a:r>
          </a:p>
          <a:p>
            <a:pPr marL="457200" indent="-457200"/>
            <a:endParaRPr lang="en-GB" sz="2400"/>
          </a:p>
          <a:p>
            <a:pPr marL="457200" indent="-457200"/>
            <a:endParaRPr lang="en-GB" sz="2400">
              <a:latin typeface="Arial"/>
              <a:cs typeface="Arial"/>
            </a:endParaRPr>
          </a:p>
          <a:p>
            <a:pPr marL="457200" indent="-457200"/>
            <a:endParaRPr lang="en-GB" sz="2400"/>
          </a:p>
        </p:txBody>
      </p:sp>
      <p:pic>
        <p:nvPicPr>
          <p:cNvPr id="6" name="Picture 5">
            <a:extLst>
              <a:ext uri="{FF2B5EF4-FFF2-40B4-BE49-F238E27FC236}">
                <a16:creationId xmlns:a16="http://schemas.microsoft.com/office/drawing/2014/main" id="{F7A8E554-D8B6-E594-2C82-922DAA0A7E8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72263" y="2075542"/>
            <a:ext cx="4002159" cy="3984172"/>
          </a:xfrm>
          <a:prstGeom prst="rect">
            <a:avLst/>
          </a:prstGeom>
        </p:spPr>
      </p:pic>
      <p:pic>
        <p:nvPicPr>
          <p:cNvPr id="7" name="Picture 6">
            <a:extLst>
              <a:ext uri="{FF2B5EF4-FFF2-40B4-BE49-F238E27FC236}">
                <a16:creationId xmlns:a16="http://schemas.microsoft.com/office/drawing/2014/main" id="{4A3ADEB9-A4DC-435B-F6C8-04653129ABB4}"/>
              </a:ext>
              <a:ext uri="{C183D7F6-B498-43B3-948B-1728B52AA6E4}">
                <adec:decorative xmlns:adec="http://schemas.microsoft.com/office/drawing/2017/decorative" val="1"/>
              </a:ext>
            </a:extLst>
          </p:cNvPr>
          <p:cNvPicPr>
            <a:picLocks noChangeAspect="1"/>
          </p:cNvPicPr>
          <p:nvPr/>
        </p:nvPicPr>
        <p:blipFill>
          <a:blip r:embed="rId4"/>
          <a:srcRect b="294"/>
          <a:stretch>
            <a:fillRect/>
          </a:stretch>
        </p:blipFill>
        <p:spPr>
          <a:xfrm>
            <a:off x="10108156" y="5015583"/>
            <a:ext cx="1630564" cy="1627200"/>
          </a:xfrm>
          <a:prstGeom prst="rect">
            <a:avLst/>
          </a:prstGeom>
        </p:spPr>
      </p:pic>
      <p:sp>
        <p:nvSpPr>
          <p:cNvPr id="8" name="TextBox 7">
            <a:extLst>
              <a:ext uri="{FF2B5EF4-FFF2-40B4-BE49-F238E27FC236}">
                <a16:creationId xmlns:a16="http://schemas.microsoft.com/office/drawing/2014/main" id="{A99D16D8-661A-5F31-CB73-2391E56A6FFA}"/>
              </a:ext>
            </a:extLst>
          </p:cNvPr>
          <p:cNvSpPr txBox="1"/>
          <p:nvPr/>
        </p:nvSpPr>
        <p:spPr>
          <a:xfrm>
            <a:off x="333829" y="6179457"/>
            <a:ext cx="6096000" cy="6617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900" b="0" i="0" u="none" strike="noStrike" baseline="0">
                <a:solidFill>
                  <a:srgbClr val="000000"/>
                </a:solidFill>
                <a:latin typeface="Arial"/>
                <a:hlinkClick r:id="rId5"/>
              </a:rPr>
              <a:t>students.leeds.ac.uk/welcome</a:t>
            </a:r>
            <a:r>
              <a:rPr lang="en-GB" sz="1900" b="0" i="0">
                <a:solidFill>
                  <a:srgbClr val="000000"/>
                </a:solidFill>
                <a:latin typeface="Arial"/>
                <a:ea typeface="Arial"/>
                <a:cs typeface="Arial"/>
                <a:hlinkClick r:id="rId5"/>
              </a:rPr>
              <a:t>​</a:t>
            </a:r>
            <a:endParaRPr lang="en-US" sz="1900">
              <a:latin typeface="Arial"/>
              <a:cs typeface="Arial"/>
            </a:endParaRPr>
          </a:p>
          <a:p>
            <a:pPr algn="ctr"/>
            <a:endParaRPr lang="en-GB"/>
          </a:p>
        </p:txBody>
      </p:sp>
    </p:spTree>
    <p:extLst>
      <p:ext uri="{BB962C8B-B14F-4D97-AF65-F5344CB8AC3E}">
        <p14:creationId xmlns:p14="http://schemas.microsoft.com/office/powerpoint/2010/main" val="371976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0B074-28A8-A6DA-EF36-BA0746BDA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33EFC0-D9E9-4092-490D-32F45BE8B6E8}"/>
              </a:ext>
            </a:extLst>
          </p:cNvPr>
          <p:cNvSpPr>
            <a:spLocks noGrp="1"/>
          </p:cNvSpPr>
          <p:nvPr>
            <p:ph type="title"/>
          </p:nvPr>
        </p:nvSpPr>
        <p:spPr/>
        <p:txBody>
          <a:bodyPr/>
          <a:lstStyle/>
          <a:p>
            <a:r>
              <a:rPr lang="en-GB">
                <a:latin typeface="Arial"/>
                <a:cs typeface="Arial"/>
              </a:rPr>
              <a:t>Welcome Hub</a:t>
            </a:r>
            <a:endParaRPr lang="en-US"/>
          </a:p>
        </p:txBody>
      </p:sp>
      <p:sp>
        <p:nvSpPr>
          <p:cNvPr id="3" name="Content Placeholder 2">
            <a:extLst>
              <a:ext uri="{FF2B5EF4-FFF2-40B4-BE49-F238E27FC236}">
                <a16:creationId xmlns:a16="http://schemas.microsoft.com/office/drawing/2014/main" id="{A767312F-AB93-29A6-E9F5-B8697A20AE13}"/>
              </a:ext>
            </a:extLst>
          </p:cNvPr>
          <p:cNvSpPr>
            <a:spLocks noGrp="1"/>
          </p:cNvSpPr>
          <p:nvPr>
            <p:ph idx="1"/>
          </p:nvPr>
        </p:nvSpPr>
        <p:spPr>
          <a:xfrm>
            <a:off x="334963" y="2497327"/>
            <a:ext cx="6555378" cy="3636735"/>
          </a:xfrm>
        </p:spPr>
        <p:txBody>
          <a:bodyPr vert="horz" lIns="0" tIns="0" rIns="0" bIns="0" rtlCol="0" anchor="t">
            <a:normAutofit/>
          </a:bodyPr>
          <a:lstStyle/>
          <a:p>
            <a:pPr marL="0" indent="0">
              <a:lnSpc>
                <a:spcPct val="110000"/>
              </a:lnSpc>
              <a:spcBef>
                <a:spcPts val="1200"/>
              </a:spcBef>
              <a:buNone/>
            </a:pPr>
            <a:r>
              <a:rPr lang="en-GB" sz="2400" b="1">
                <a:latin typeface="Arial"/>
                <a:cs typeface="Arial"/>
              </a:rPr>
              <a:t>Run by the Student Information Service, the Welcome Hub is your place to ask questions and get help. </a:t>
            </a:r>
            <a:br>
              <a:rPr lang="en-GB" sz="2400" b="1">
                <a:latin typeface="Arial"/>
                <a:cs typeface="Arial"/>
              </a:rPr>
            </a:br>
            <a:endParaRPr lang="en-GB" sz="2400" b="1"/>
          </a:p>
          <a:p>
            <a:pPr marL="0" indent="0">
              <a:lnSpc>
                <a:spcPct val="110000"/>
              </a:lnSpc>
              <a:spcBef>
                <a:spcPts val="1200"/>
              </a:spcBef>
              <a:buNone/>
            </a:pPr>
            <a:r>
              <a:rPr lang="en-GB" sz="2400">
                <a:latin typeface="Arial"/>
                <a:cs typeface="Arial"/>
              </a:rPr>
              <a:t>The team can help with questions on online registration and identity checks, getting a SIM card, IT support, banking and more. </a:t>
            </a:r>
          </a:p>
        </p:txBody>
      </p:sp>
      <p:sp>
        <p:nvSpPr>
          <p:cNvPr id="7" name="TextBox 6">
            <a:extLst>
              <a:ext uri="{FF2B5EF4-FFF2-40B4-BE49-F238E27FC236}">
                <a16:creationId xmlns:a16="http://schemas.microsoft.com/office/drawing/2014/main" id="{036F9E0F-E73B-098B-4DAB-31C622A79B0F}"/>
              </a:ext>
            </a:extLst>
          </p:cNvPr>
          <p:cNvSpPr txBox="1"/>
          <p:nvPr/>
        </p:nvSpPr>
        <p:spPr>
          <a:xfrm>
            <a:off x="273041" y="6295963"/>
            <a:ext cx="6103620" cy="369332"/>
          </a:xfrm>
          <a:prstGeom prst="rect">
            <a:avLst/>
          </a:prstGeom>
          <a:noFill/>
        </p:spPr>
        <p:txBody>
          <a:bodyPr wrap="square">
            <a:spAutoFit/>
          </a:bodyPr>
          <a:lstStyle/>
          <a:p>
            <a:pPr marL="0" indent="0">
              <a:spcBef>
                <a:spcPts val="1200"/>
              </a:spcBef>
              <a:buNone/>
            </a:pPr>
            <a:r>
              <a:rPr lang="en-GB">
                <a:latin typeface="Arial" panose="020B0604020202020204" pitchFamily="34" charset="0"/>
                <a:cs typeface="Arial" panose="020B0604020202020204" pitchFamily="34" charset="0"/>
                <a:hlinkClick r:id="rId3"/>
              </a:rPr>
              <a:t>Getting help - The Student Information Service</a:t>
            </a:r>
            <a:endParaRPr lang="en-GB">
              <a:latin typeface="Arial" panose="020B0604020202020204" pitchFamily="34" charset="0"/>
              <a:cs typeface="Arial" panose="020B0604020202020204" pitchFamily="34" charset="0"/>
            </a:endParaRPr>
          </a:p>
        </p:txBody>
      </p:sp>
      <p:pic>
        <p:nvPicPr>
          <p:cNvPr id="5" name="Picture 4" descr="Two people seated at a desk in a university support or information centre, using laptops and talking across computer workstations. Multiple desktop monitors are visible on the desk, and an information sign related to international orientation can be seen in the background.">
            <a:extLst>
              <a:ext uri="{FF2B5EF4-FFF2-40B4-BE49-F238E27FC236}">
                <a16:creationId xmlns:a16="http://schemas.microsoft.com/office/drawing/2014/main" id="{A5451D9A-3722-824C-50CD-0661F7344A8C}"/>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452360" y="2260917"/>
            <a:ext cx="4466599" cy="4219712"/>
          </a:xfrm>
          <a:prstGeom prst="rect">
            <a:avLst/>
          </a:prstGeom>
        </p:spPr>
      </p:pic>
      <p:pic>
        <p:nvPicPr>
          <p:cNvPr id="6" name="Picture 5">
            <a:extLst>
              <a:ext uri="{FF2B5EF4-FFF2-40B4-BE49-F238E27FC236}">
                <a16:creationId xmlns:a16="http://schemas.microsoft.com/office/drawing/2014/main" id="{28D6DFC7-AD0F-2C9A-A687-45D66CC3FDB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104120" y="4670393"/>
            <a:ext cx="1654470" cy="1627200"/>
          </a:xfrm>
          <a:prstGeom prst="rect">
            <a:avLst/>
          </a:prstGeom>
        </p:spPr>
      </p:pic>
    </p:spTree>
    <p:extLst>
      <p:ext uri="{BB962C8B-B14F-4D97-AF65-F5344CB8AC3E}">
        <p14:creationId xmlns:p14="http://schemas.microsoft.com/office/powerpoint/2010/main" val="1899544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FBB6-8535-FCA7-1D50-111259B4ED11}"/>
              </a:ext>
            </a:extLst>
          </p:cNvPr>
          <p:cNvSpPr>
            <a:spLocks noGrp="1"/>
          </p:cNvSpPr>
          <p:nvPr>
            <p:ph type="title"/>
          </p:nvPr>
        </p:nvSpPr>
        <p:spPr/>
        <p:txBody>
          <a:bodyPr/>
          <a:lstStyle/>
          <a:p>
            <a:r>
              <a:rPr lang="en-US">
                <a:latin typeface="Arial"/>
                <a:cs typeface="Arial"/>
              </a:rPr>
              <a:t>International orientation </a:t>
            </a:r>
            <a:endParaRPr lang="en-GB" b="0">
              <a:latin typeface="Arial"/>
              <a:cs typeface="Arial"/>
            </a:endParaRPr>
          </a:p>
          <a:p>
            <a:endParaRPr lang="en-GB"/>
          </a:p>
        </p:txBody>
      </p:sp>
      <p:sp>
        <p:nvSpPr>
          <p:cNvPr id="3" name="Content Placeholder 2">
            <a:extLst>
              <a:ext uri="{FF2B5EF4-FFF2-40B4-BE49-F238E27FC236}">
                <a16:creationId xmlns:a16="http://schemas.microsoft.com/office/drawing/2014/main" id="{71C880F0-4FC6-8F9F-C474-885890B35B1A}"/>
              </a:ext>
            </a:extLst>
          </p:cNvPr>
          <p:cNvSpPr>
            <a:spLocks noGrp="1"/>
          </p:cNvSpPr>
          <p:nvPr>
            <p:ph idx="1"/>
          </p:nvPr>
        </p:nvSpPr>
        <p:spPr>
          <a:xfrm>
            <a:off x="334963" y="2421799"/>
            <a:ext cx="7919720" cy="4060526"/>
          </a:xfrm>
        </p:spPr>
        <p:txBody>
          <a:bodyPr vert="horz" lIns="0" tIns="0" rIns="0" bIns="0" rtlCol="0" anchor="t">
            <a:normAutofit/>
          </a:bodyPr>
          <a:lstStyle/>
          <a:p>
            <a:pPr marL="0" indent="0">
              <a:lnSpc>
                <a:spcPct val="150000"/>
              </a:lnSpc>
              <a:spcBef>
                <a:spcPts val="0"/>
              </a:spcBef>
              <a:buNone/>
            </a:pPr>
            <a:r>
              <a:rPr lang="en-GB" sz="2200" b="1" dirty="0">
                <a:latin typeface="Arial"/>
                <a:cs typeface="Arial"/>
                <a:hlinkClick r:id="rId2"/>
              </a:rPr>
              <a:t>Get involved in International orientation!</a:t>
            </a:r>
            <a:endParaRPr lang="en-GB" sz="2200" dirty="0">
              <a:latin typeface="Arial"/>
              <a:ea typeface="Calibri"/>
              <a:cs typeface="Arial"/>
            </a:endParaRPr>
          </a:p>
          <a:p>
            <a:pPr marL="0" indent="0">
              <a:lnSpc>
                <a:spcPct val="150000"/>
              </a:lnSpc>
              <a:spcBef>
                <a:spcPts val="0"/>
              </a:spcBef>
              <a:buNone/>
            </a:pPr>
            <a:endParaRPr lang="en-GB" sz="2200" b="1" dirty="0">
              <a:latin typeface="Arial"/>
              <a:cs typeface="Arial"/>
            </a:endParaRPr>
          </a:p>
          <a:p>
            <a:pPr marL="342900" indent="-342900">
              <a:lnSpc>
                <a:spcPct val="150000"/>
              </a:lnSpc>
              <a:spcBef>
                <a:spcPts val="0"/>
              </a:spcBef>
              <a:buFont typeface="Arial,Sans-Serif"/>
            </a:pPr>
            <a:r>
              <a:rPr lang="en-GB" sz="2200" dirty="0">
                <a:latin typeface="Arial"/>
                <a:cs typeface="Arial"/>
              </a:rPr>
              <a:t>Book on more webinars and sign up for in-person talks – don't miss the</a:t>
            </a:r>
            <a:r>
              <a:rPr lang="en-GB" sz="2200" b="1" dirty="0">
                <a:latin typeface="Arial"/>
                <a:cs typeface="Arial"/>
              </a:rPr>
              <a:t> 'Welcome to </a:t>
            </a:r>
            <a:r>
              <a:rPr lang="en-GB" sz="2200" b="1" dirty="0" err="1">
                <a:latin typeface="Arial"/>
                <a:cs typeface="Arial"/>
              </a:rPr>
              <a:t>Leeds'</a:t>
            </a:r>
            <a:r>
              <a:rPr lang="en-GB" sz="2200" dirty="0">
                <a:latin typeface="Arial"/>
                <a:cs typeface="Arial"/>
              </a:rPr>
              <a:t> talk</a:t>
            </a:r>
          </a:p>
          <a:p>
            <a:pPr marL="342900" indent="-342900">
              <a:lnSpc>
                <a:spcPct val="150000"/>
              </a:lnSpc>
              <a:spcBef>
                <a:spcPts val="0"/>
              </a:spcBef>
              <a:buFont typeface="Arial,Sans-Serif"/>
            </a:pPr>
            <a:r>
              <a:rPr lang="en-GB" sz="2200">
                <a:latin typeface="Arial"/>
                <a:cs typeface="Arial"/>
              </a:rPr>
              <a:t>Book a campus, city chase or Muslim faith</a:t>
            </a:r>
          </a:p>
          <a:p>
            <a:pPr marL="342900" indent="-342900">
              <a:lnSpc>
                <a:spcPct val="150000"/>
              </a:lnSpc>
              <a:spcBef>
                <a:spcPts val="0"/>
              </a:spcBef>
              <a:buFont typeface="Arial,Sans-Serif"/>
            </a:pPr>
            <a:r>
              <a:rPr lang="en-GB" sz="2200">
                <a:latin typeface="Arial"/>
                <a:cs typeface="Arial"/>
              </a:rPr>
              <a:t>Browse events on campus and in the Leeds University Union</a:t>
            </a:r>
          </a:p>
          <a:p>
            <a:endParaRPr lang="en-GB"/>
          </a:p>
        </p:txBody>
      </p:sp>
      <p:pic>
        <p:nvPicPr>
          <p:cNvPr id="9" name="Picture Placeholder 8" descr="Students chatting and laughing outdoors on campus in front of colourful decorative banners, with other students and campus buildings blurred in the background.">
            <a:extLst>
              <a:ext uri="{FF2B5EF4-FFF2-40B4-BE49-F238E27FC236}">
                <a16:creationId xmlns:a16="http://schemas.microsoft.com/office/drawing/2014/main" id="{6764DF36-0295-F4FA-E34F-932AEF847E3A}"/>
              </a:ext>
            </a:extLst>
          </p:cNvPr>
          <p:cNvPicPr>
            <a:picLocks noGrp="1" noChangeAspect="1"/>
          </p:cNvPicPr>
          <p:nvPr>
            <p:ph type="pic" idx="10"/>
          </p:nvPr>
        </p:nvPicPr>
        <p:blipFill>
          <a:blip r:embed="rId3" cstate="screen">
            <a:extLst>
              <a:ext uri="{28A0092B-C50C-407E-A947-70E740481C1C}">
                <a14:useLocalDpi xmlns:a14="http://schemas.microsoft.com/office/drawing/2010/main"/>
              </a:ext>
            </a:extLst>
          </a:blip>
          <a:srcRect t="-880"/>
          <a:stretch>
            <a:fillRect/>
          </a:stretch>
        </p:blipFill>
        <p:spPr>
          <a:xfrm>
            <a:off x="8976336" y="1358724"/>
            <a:ext cx="2875117" cy="4950622"/>
          </a:xfrm>
          <a:prstGeom prst="rect">
            <a:avLst/>
          </a:prstGeom>
          <a:solidFill>
            <a:srgbClr val="E7E6E6"/>
          </a:solidFill>
        </p:spPr>
      </p:pic>
      <p:pic>
        <p:nvPicPr>
          <p:cNvPr id="10" name="Picture 9">
            <a:extLst>
              <a:ext uri="{FF2B5EF4-FFF2-40B4-BE49-F238E27FC236}">
                <a16:creationId xmlns:a16="http://schemas.microsoft.com/office/drawing/2014/main" id="{072898B0-B938-0C74-26BF-388511917A9D}"/>
              </a:ext>
              <a:ext uri="{C183D7F6-B498-43B3-948B-1728B52AA6E4}">
                <adec:decorative xmlns:adec="http://schemas.microsoft.com/office/drawing/2017/decorative" val="1"/>
              </a:ext>
            </a:extLst>
          </p:cNvPr>
          <p:cNvPicPr>
            <a:picLocks noChangeAspect="1"/>
          </p:cNvPicPr>
          <p:nvPr/>
        </p:nvPicPr>
        <p:blipFill>
          <a:blip r:embed="rId4"/>
          <a:srcRect r="-800"/>
          <a:stretch>
            <a:fillRect/>
          </a:stretch>
        </p:blipFill>
        <p:spPr>
          <a:xfrm>
            <a:off x="10074035" y="4454915"/>
            <a:ext cx="1632203" cy="1628775"/>
          </a:xfrm>
          <a:prstGeom prst="rect">
            <a:avLst/>
          </a:prstGeom>
        </p:spPr>
      </p:pic>
    </p:spTree>
    <p:extLst>
      <p:ext uri="{BB962C8B-B14F-4D97-AF65-F5344CB8AC3E}">
        <p14:creationId xmlns:p14="http://schemas.microsoft.com/office/powerpoint/2010/main" val="252070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5ECED-BD5C-F589-20C6-A7520BCC078A}"/>
              </a:ext>
            </a:extLst>
          </p:cNvPr>
          <p:cNvSpPr>
            <a:spLocks noGrp="1"/>
          </p:cNvSpPr>
          <p:nvPr>
            <p:ph type="title"/>
          </p:nvPr>
        </p:nvSpPr>
        <p:spPr/>
        <p:txBody>
          <a:bodyPr/>
          <a:lstStyle/>
          <a:p>
            <a:r>
              <a:rPr lang="en-GB">
                <a:latin typeface="Arial"/>
                <a:cs typeface="Arial"/>
              </a:rPr>
              <a:t>Supporting your academic success</a:t>
            </a:r>
            <a:endParaRPr lang="en-GB"/>
          </a:p>
        </p:txBody>
      </p:sp>
      <p:sp>
        <p:nvSpPr>
          <p:cNvPr id="3" name="Text Placeholder 2">
            <a:extLst>
              <a:ext uri="{FF2B5EF4-FFF2-40B4-BE49-F238E27FC236}">
                <a16:creationId xmlns:a16="http://schemas.microsoft.com/office/drawing/2014/main" id="{A2CB5079-8A0A-8E30-6465-8CC47ACCC159}"/>
              </a:ext>
            </a:extLst>
          </p:cNvPr>
          <p:cNvSpPr>
            <a:spLocks noGrp="1"/>
          </p:cNvSpPr>
          <p:nvPr>
            <p:ph type="body" idx="1"/>
          </p:nvPr>
        </p:nvSpPr>
        <p:spPr>
          <a:xfrm>
            <a:off x="335776" y="3735693"/>
            <a:ext cx="7213388" cy="2573643"/>
          </a:xfrm>
        </p:spPr>
        <p:txBody>
          <a:bodyPr vert="horz" lIns="0" tIns="0" rIns="0" bIns="0" rtlCol="0" anchor="t">
            <a:normAutofit/>
          </a:bodyPr>
          <a:lstStyle/>
          <a:p>
            <a:pPr marL="342900" indent="-342900">
              <a:buFont typeface="Arial,Sans-Serif"/>
              <a:buChar char="•"/>
            </a:pPr>
            <a:r>
              <a:rPr lang="en-GB">
                <a:solidFill>
                  <a:srgbClr val="000000"/>
                </a:solidFill>
                <a:latin typeface="Arial"/>
                <a:cs typeface="Arial"/>
              </a:rPr>
              <a:t>Developing good study habits</a:t>
            </a:r>
            <a:endParaRPr lang="en-US">
              <a:solidFill>
                <a:srgbClr val="000000"/>
              </a:solidFill>
            </a:endParaRPr>
          </a:p>
          <a:p>
            <a:pPr marL="342900" indent="-342900">
              <a:buFont typeface="Arial,Sans-Serif"/>
              <a:buChar char="•"/>
            </a:pPr>
            <a:r>
              <a:rPr lang="en-GB">
                <a:solidFill>
                  <a:srgbClr val="000000"/>
                </a:solidFill>
                <a:latin typeface="Arial"/>
                <a:cs typeface="Arial"/>
              </a:rPr>
              <a:t>Academic resources to help you succeed at university</a:t>
            </a:r>
          </a:p>
          <a:p>
            <a:pPr marL="342900" indent="-342900">
              <a:buFont typeface="Arial,Sans-Serif"/>
              <a:buChar char="•"/>
            </a:pPr>
            <a:r>
              <a:rPr lang="en-GB">
                <a:solidFill>
                  <a:srgbClr val="000000"/>
                </a:solidFill>
                <a:latin typeface="Arial"/>
                <a:cs typeface="Arial"/>
              </a:rPr>
              <a:t>Ways to improve your English skills</a:t>
            </a:r>
            <a:endParaRPr lang="en-GB">
              <a:solidFill>
                <a:srgbClr val="000000"/>
              </a:solidFill>
            </a:endParaRPr>
          </a:p>
          <a:p>
            <a:endParaRPr lang="en-GB"/>
          </a:p>
        </p:txBody>
      </p:sp>
      <p:pic>
        <p:nvPicPr>
          <p:cNvPr id="5" name="Picture Placeholder 4" descr="Two people sit at separate wooden picnic benches outdoors, using laptops in a sunny garden setting. A green hedge and tall trees fill the background, with one person in the foreground out of focus wearing headphones and another person in the background working at a table.">
            <a:extLst>
              <a:ext uri="{FF2B5EF4-FFF2-40B4-BE49-F238E27FC236}">
                <a16:creationId xmlns:a16="http://schemas.microsoft.com/office/drawing/2014/main" id="{FC3C07DD-50D4-F7A3-4952-D045F9BB17C8}"/>
              </a:ext>
            </a:extLst>
          </p:cNvPr>
          <p:cNvPicPr>
            <a:picLocks noGrp="1" noChangeAspect="1"/>
          </p:cNvPicPr>
          <p:nvPr>
            <p:ph type="pic" idx="11"/>
          </p:nvPr>
        </p:nvPicPr>
        <p:blipFill>
          <a:blip r:embed="rId2"/>
          <a:srcRect l="55052" t="-522" r="6097" b="261"/>
          <a:stretch>
            <a:fillRect/>
          </a:stretch>
        </p:blipFill>
        <p:spPr>
          <a:xfrm>
            <a:off x="8976336" y="1358724"/>
            <a:ext cx="2883342" cy="4963543"/>
          </a:xfrm>
          <a:prstGeom prst="rect">
            <a:avLst/>
          </a:prstGeom>
          <a:solidFill>
            <a:srgbClr val="E7E6E6"/>
          </a:solidFill>
        </p:spPr>
      </p:pic>
    </p:spTree>
    <p:extLst>
      <p:ext uri="{BB962C8B-B14F-4D97-AF65-F5344CB8AC3E}">
        <p14:creationId xmlns:p14="http://schemas.microsoft.com/office/powerpoint/2010/main" val="1958404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9B7A50D-0EE4-8BFC-EDBF-4203180CA8B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77CCB7A-244E-9237-A0B1-C069377ECC6A}"/>
              </a:ext>
            </a:extLst>
          </p:cNvPr>
          <p:cNvSpPr>
            <a:spLocks noGrp="1"/>
          </p:cNvSpPr>
          <p:nvPr>
            <p:ph type="title"/>
          </p:nvPr>
        </p:nvSpPr>
        <p:spPr>
          <a:xfrm>
            <a:off x="334963" y="1718158"/>
            <a:ext cx="7919720" cy="1429977"/>
          </a:xfrm>
        </p:spPr>
        <p:txBody>
          <a:bodyPr anchor="t" anchorCtr="0"/>
          <a:lstStyle/>
          <a:p>
            <a:r>
              <a:rPr lang="en-US">
                <a:latin typeface="Arial"/>
                <a:cs typeface="Arial"/>
              </a:rPr>
              <a:t>Today, we will:</a:t>
            </a:r>
            <a:endParaRPr lang="en-US"/>
          </a:p>
        </p:txBody>
      </p:sp>
      <p:sp>
        <p:nvSpPr>
          <p:cNvPr id="3" name="Content Placeholder 2">
            <a:extLst>
              <a:ext uri="{FF2B5EF4-FFF2-40B4-BE49-F238E27FC236}">
                <a16:creationId xmlns:a16="http://schemas.microsoft.com/office/drawing/2014/main" id="{E4D8AA69-76BA-958E-F77A-2ABD00781CED}"/>
              </a:ext>
            </a:extLst>
          </p:cNvPr>
          <p:cNvSpPr>
            <a:spLocks noGrp="1"/>
          </p:cNvSpPr>
          <p:nvPr>
            <p:ph idx="1"/>
          </p:nvPr>
        </p:nvSpPr>
        <p:spPr>
          <a:xfrm>
            <a:off x="334963" y="2654612"/>
            <a:ext cx="5887721" cy="3600450"/>
          </a:xfrm>
        </p:spPr>
        <p:txBody>
          <a:bodyPr vert="horz" lIns="0" tIns="0" rIns="0" bIns="0" rtlCol="0" anchor="t">
            <a:normAutofit/>
          </a:bodyPr>
          <a:lstStyle/>
          <a:p>
            <a:pPr>
              <a:lnSpc>
                <a:spcPct val="110000"/>
              </a:lnSpc>
              <a:buFont typeface="Wingdings"/>
              <a:buChar char="§"/>
            </a:pPr>
            <a:r>
              <a:rPr lang="en-GB" sz="2400">
                <a:latin typeface="Arial"/>
                <a:cs typeface="Arial"/>
              </a:rPr>
              <a:t>Explore how studying at Leeds may be similar or different from your past learning experience. </a:t>
            </a:r>
          </a:p>
          <a:p>
            <a:pPr>
              <a:lnSpc>
                <a:spcPct val="110000"/>
              </a:lnSpc>
              <a:buFont typeface="Wingdings"/>
              <a:buChar char="§"/>
            </a:pPr>
            <a:r>
              <a:rPr lang="en-GB" sz="2400">
                <a:latin typeface="Arial"/>
                <a:cs typeface="Arial"/>
              </a:rPr>
              <a:t>Consider good study habits that are fundamental for academic success </a:t>
            </a:r>
          </a:p>
          <a:p>
            <a:pPr>
              <a:lnSpc>
                <a:spcPct val="110000"/>
              </a:lnSpc>
              <a:buFont typeface="Wingdings"/>
              <a:buChar char="§"/>
            </a:pPr>
            <a:r>
              <a:rPr lang="en-GB" sz="2400">
                <a:latin typeface="Arial"/>
                <a:cs typeface="Arial"/>
              </a:rPr>
              <a:t>Introduce opportunities and support available at Leeds </a:t>
            </a:r>
            <a:endParaRPr lang="en-GB" sz="2400"/>
          </a:p>
        </p:txBody>
      </p:sp>
      <p:pic>
        <p:nvPicPr>
          <p:cNvPr id="9" name="Picture 8" descr="A person with his arms crossed in a classroom&#10;&#10;">
            <a:extLst>
              <a:ext uri="{FF2B5EF4-FFF2-40B4-BE49-F238E27FC236}">
                <a16:creationId xmlns:a16="http://schemas.microsoft.com/office/drawing/2014/main" id="{1C337A5A-B9AB-3735-01A6-05BC8FC13D14}"/>
              </a:ext>
            </a:extLst>
          </p:cNvPr>
          <p:cNvPicPr>
            <a:picLocks noChangeAspect="1"/>
          </p:cNvPicPr>
          <p:nvPr/>
        </p:nvPicPr>
        <p:blipFill>
          <a:blip r:embed="rId3" cstate="screen">
            <a:extLst>
              <a:ext uri="{28A0092B-C50C-407E-A947-70E740481C1C}">
                <a14:useLocalDpi xmlns:a14="http://schemas.microsoft.com/office/drawing/2010/main"/>
              </a:ext>
            </a:extLst>
          </a:blip>
          <a:srcRect r="-277"/>
          <a:stretch>
            <a:fillRect/>
          </a:stretch>
        </p:blipFill>
        <p:spPr>
          <a:xfrm>
            <a:off x="7155896" y="2655331"/>
            <a:ext cx="4840940" cy="3435685"/>
          </a:xfrm>
          <a:prstGeom prst="rect">
            <a:avLst/>
          </a:prstGeom>
        </p:spPr>
      </p:pic>
    </p:spTree>
    <p:extLst>
      <p:ext uri="{BB962C8B-B14F-4D97-AF65-F5344CB8AC3E}">
        <p14:creationId xmlns:p14="http://schemas.microsoft.com/office/powerpoint/2010/main" val="48034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12C6290-98CC-650B-28BE-16F3CB90B1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BD78E5-D1F1-4B3C-A9E7-98C86B2125CE}"/>
              </a:ext>
            </a:extLst>
          </p:cNvPr>
          <p:cNvSpPr>
            <a:spLocks noGrp="1"/>
          </p:cNvSpPr>
          <p:nvPr>
            <p:ph type="ctrTitle"/>
          </p:nvPr>
        </p:nvSpPr>
        <p:spPr>
          <a:xfrm>
            <a:off x="642267" y="1514085"/>
            <a:ext cx="7988057" cy="2160252"/>
          </a:xfrm>
        </p:spPr>
        <p:txBody>
          <a:bodyPr>
            <a:normAutofit/>
          </a:bodyPr>
          <a:lstStyle/>
          <a:p>
            <a:r>
              <a:rPr lang="en-US">
                <a:latin typeface="Arial"/>
                <a:cs typeface="Arial"/>
              </a:rPr>
              <a:t>University learning </a:t>
            </a:r>
            <a:endParaRPr lang="en-US"/>
          </a:p>
        </p:txBody>
      </p:sp>
      <p:sp>
        <p:nvSpPr>
          <p:cNvPr id="7" name="TextBox 6">
            <a:extLst>
              <a:ext uri="{FF2B5EF4-FFF2-40B4-BE49-F238E27FC236}">
                <a16:creationId xmlns:a16="http://schemas.microsoft.com/office/drawing/2014/main" id="{2E38860B-B270-8ECE-DA2B-420B92C4B6EB}"/>
              </a:ext>
            </a:extLst>
          </p:cNvPr>
          <p:cNvSpPr txBox="1"/>
          <p:nvPr/>
        </p:nvSpPr>
        <p:spPr>
          <a:xfrm>
            <a:off x="639144" y="3127275"/>
            <a:ext cx="5701568" cy="3046988"/>
          </a:xfrm>
          <a:prstGeom prst="rect">
            <a:avLst/>
          </a:prstGeom>
          <a:noFill/>
        </p:spPr>
        <p:txBody>
          <a:bodyPr wrap="square" lIns="91440" tIns="45720" rIns="91440" bIns="45720" rtlCol="0" anchor="t">
            <a:spAutoFit/>
          </a:bodyPr>
          <a:lstStyle/>
          <a:p>
            <a:r>
              <a:rPr lang="en-GB" sz="2400" b="1">
                <a:latin typeface="Arial"/>
                <a:cs typeface="Arial"/>
              </a:rPr>
              <a:t>At the University of Leeds, our learning approach is:</a:t>
            </a:r>
          </a:p>
          <a:p>
            <a:endParaRPr lang="en-GB" sz="2400">
              <a:latin typeface="Arial"/>
              <a:cs typeface="Arial"/>
            </a:endParaRPr>
          </a:p>
          <a:p>
            <a:pPr marL="342900" indent="-342900">
              <a:buFont typeface="Arial" panose="020B0604020202020204" pitchFamily="34" charset="0"/>
              <a:buChar char="•"/>
            </a:pPr>
            <a:r>
              <a:rPr lang="en-GB" sz="2400">
                <a:latin typeface="Arial"/>
                <a:cs typeface="Arial"/>
              </a:rPr>
              <a:t>Active and collaborative</a:t>
            </a:r>
          </a:p>
          <a:p>
            <a:pPr marL="342900" indent="-342900">
              <a:buFont typeface="Arial" panose="020B0604020202020204" pitchFamily="34" charset="0"/>
              <a:buChar char="•"/>
            </a:pPr>
            <a:endParaRPr lang="en-GB" sz="240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a:latin typeface="Arial"/>
                <a:cs typeface="Arial"/>
              </a:rPr>
              <a:t>Independent: students are encouraged to take ownership of their learning</a:t>
            </a:r>
          </a:p>
        </p:txBody>
      </p:sp>
      <p:pic>
        <p:nvPicPr>
          <p:cNvPr id="4" name="Picture 3" descr="A group of people sitting at tables in a room&#10;&#10;">
            <a:extLst>
              <a:ext uri="{FF2B5EF4-FFF2-40B4-BE49-F238E27FC236}">
                <a16:creationId xmlns:a16="http://schemas.microsoft.com/office/drawing/2014/main" id="{E2491B46-AB77-DD11-B4FE-300FE2FD672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05589" y="3121402"/>
            <a:ext cx="5160555" cy="3452000"/>
          </a:xfrm>
          <a:prstGeom prst="rect">
            <a:avLst/>
          </a:prstGeom>
        </p:spPr>
      </p:pic>
    </p:spTree>
    <p:extLst>
      <p:ext uri="{BB962C8B-B14F-4D97-AF65-F5344CB8AC3E}">
        <p14:creationId xmlns:p14="http://schemas.microsoft.com/office/powerpoint/2010/main" val="3692450126"/>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9648-ABC4-AC57-5DAB-33FDFC00FC7F}"/>
              </a:ext>
            </a:extLst>
          </p:cNvPr>
          <p:cNvSpPr>
            <a:spLocks noGrp="1"/>
          </p:cNvSpPr>
          <p:nvPr>
            <p:ph type="title"/>
          </p:nvPr>
        </p:nvSpPr>
        <p:spPr/>
        <p:txBody>
          <a:bodyPr/>
          <a:lstStyle/>
          <a:p>
            <a:r>
              <a:rPr lang="en-US" sz="4800">
                <a:latin typeface="Arial"/>
                <a:cs typeface="Arial"/>
              </a:rPr>
              <a:t>Good study habits</a:t>
            </a:r>
            <a:endParaRPr lang="en-GB" sz="4800" b="0">
              <a:latin typeface="Arial"/>
              <a:cs typeface="Arial"/>
            </a:endParaRPr>
          </a:p>
          <a:p>
            <a:endParaRPr lang="en-GB"/>
          </a:p>
        </p:txBody>
      </p:sp>
      <p:sp>
        <p:nvSpPr>
          <p:cNvPr id="3" name="Content Placeholder 2">
            <a:extLst>
              <a:ext uri="{FF2B5EF4-FFF2-40B4-BE49-F238E27FC236}">
                <a16:creationId xmlns:a16="http://schemas.microsoft.com/office/drawing/2014/main" id="{4C8F17F2-8B25-8081-6EE9-D714CA70CA6C}"/>
              </a:ext>
            </a:extLst>
          </p:cNvPr>
          <p:cNvSpPr>
            <a:spLocks noGrp="1"/>
          </p:cNvSpPr>
          <p:nvPr>
            <p:ph idx="1"/>
          </p:nvPr>
        </p:nvSpPr>
        <p:spPr/>
        <p:txBody>
          <a:bodyPr vert="horz" lIns="0" tIns="0" rIns="0" bIns="0" rtlCol="0" anchor="t">
            <a:normAutofit fontScale="92500"/>
          </a:bodyPr>
          <a:lstStyle/>
          <a:p>
            <a:pPr marL="0" indent="0">
              <a:lnSpc>
                <a:spcPct val="110000"/>
              </a:lnSpc>
              <a:buNone/>
            </a:pPr>
            <a:r>
              <a:rPr lang="en-GB" sz="2400" b="1">
                <a:latin typeface="Arial"/>
                <a:cs typeface="Arial"/>
              </a:rPr>
              <a:t>Tips for making a good start to your academic journey:</a:t>
            </a:r>
          </a:p>
          <a:p>
            <a:pPr marL="0" indent="0">
              <a:lnSpc>
                <a:spcPct val="110000"/>
              </a:lnSpc>
              <a:buNone/>
            </a:pPr>
            <a:endParaRPr lang="en-GB" sz="2400" b="1">
              <a:latin typeface="Arial"/>
              <a:cs typeface="Arial"/>
            </a:endParaRPr>
          </a:p>
          <a:p>
            <a:pPr>
              <a:lnSpc>
                <a:spcPct val="110000"/>
              </a:lnSpc>
              <a:buFont typeface="Arial" panose="020B0604020202020204" pitchFamily="34" charset="0"/>
              <a:buChar char="•"/>
            </a:pPr>
            <a:r>
              <a:rPr lang="en-GB" sz="2400">
                <a:latin typeface="Arial"/>
                <a:cs typeface="Arial"/>
              </a:rPr>
              <a:t>Reading and note making  </a:t>
            </a:r>
            <a:endParaRPr lang="en-US">
              <a:latin typeface="Arial"/>
              <a:cs typeface="Arial"/>
            </a:endParaRPr>
          </a:p>
          <a:p>
            <a:pPr>
              <a:lnSpc>
                <a:spcPct val="110000"/>
              </a:lnSpc>
              <a:buFont typeface="Arial" panose="020B0604020202020204" pitchFamily="34" charset="0"/>
              <a:buChar char="•"/>
            </a:pPr>
            <a:r>
              <a:rPr lang="en-GB" sz="2400"/>
              <a:t>Critical thinking  </a:t>
            </a:r>
          </a:p>
          <a:p>
            <a:pPr>
              <a:lnSpc>
                <a:spcPct val="110000"/>
              </a:lnSpc>
              <a:buFont typeface="Arial" panose="020B0604020202020204" pitchFamily="34" charset="0"/>
              <a:buChar char="•"/>
            </a:pPr>
            <a:r>
              <a:rPr lang="en-GB" sz="2400"/>
              <a:t>Creating and writing to express your understanding  </a:t>
            </a:r>
            <a:endParaRPr lang="en-GB"/>
          </a:p>
          <a:p>
            <a:pPr>
              <a:lnSpc>
                <a:spcPct val="110000"/>
              </a:lnSpc>
              <a:buFont typeface="Arial" panose="020B0604020202020204" pitchFamily="34" charset="0"/>
              <a:buChar char="•"/>
            </a:pPr>
            <a:r>
              <a:rPr lang="en-GB" sz="2400"/>
              <a:t>Citing and referencing  </a:t>
            </a:r>
          </a:p>
          <a:p>
            <a:pPr>
              <a:lnSpc>
                <a:spcPct val="110000"/>
              </a:lnSpc>
              <a:buFont typeface="Arial" panose="020B0604020202020204" pitchFamily="34" charset="0"/>
              <a:buChar char="•"/>
            </a:pPr>
            <a:r>
              <a:rPr lang="en-GB" sz="2400"/>
              <a:t>Working together and working independently.</a:t>
            </a:r>
            <a:endParaRPr lang="en-GB"/>
          </a:p>
          <a:p>
            <a:pPr marL="342900" indent="-342900">
              <a:lnSpc>
                <a:spcPct val="150000"/>
              </a:lnSpc>
              <a:buFont typeface="Wingdings,sans-serif"/>
              <a:buChar char="§"/>
            </a:pPr>
            <a:endParaRPr lang="en-GB" sz="2000"/>
          </a:p>
          <a:p>
            <a:endParaRPr lang="en-GB"/>
          </a:p>
        </p:txBody>
      </p:sp>
      <p:pic>
        <p:nvPicPr>
          <p:cNvPr id="5" name="Picture Placeholder 4" descr="Students work independently at wooden study desks in the Brotherthon library. One student is taking notes while looking at a mobile phone, and another is studying at a nearby desk.">
            <a:extLst>
              <a:ext uri="{FF2B5EF4-FFF2-40B4-BE49-F238E27FC236}">
                <a16:creationId xmlns:a16="http://schemas.microsoft.com/office/drawing/2014/main" id="{B1CD546A-572E-C5BE-5DB2-F3CFDED65C03}"/>
              </a:ext>
            </a:extLst>
          </p:cNvPr>
          <p:cNvPicPr>
            <a:picLocks noGrp="1" noChangeAspect="1"/>
          </p:cNvPicPr>
          <p:nvPr>
            <p:ph type="pic" idx="10"/>
          </p:nvPr>
        </p:nvPicPr>
        <p:blipFill>
          <a:blip r:embed="rId2" cstate="screen">
            <a:extLst>
              <a:ext uri="{28A0092B-C50C-407E-A947-70E740481C1C}">
                <a14:useLocalDpi xmlns:a14="http://schemas.microsoft.com/office/drawing/2010/main"/>
              </a:ext>
            </a:extLst>
          </a:blip>
          <a:srcRect/>
          <a:stretch>
            <a:fillRect/>
          </a:stretch>
        </p:blipFill>
        <p:spPr>
          <a:xfrm>
            <a:off x="8976336" y="1358724"/>
            <a:ext cx="2874212" cy="4950626"/>
          </a:xfrm>
          <a:prstGeom prst="rect">
            <a:avLst/>
          </a:prstGeom>
          <a:solidFill>
            <a:srgbClr val="E7E6E6"/>
          </a:solidFill>
        </p:spPr>
      </p:pic>
    </p:spTree>
    <p:extLst>
      <p:ext uri="{BB962C8B-B14F-4D97-AF65-F5344CB8AC3E}">
        <p14:creationId xmlns:p14="http://schemas.microsoft.com/office/powerpoint/2010/main" val="2373384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D5C86-D5CE-BADA-AEBC-358C0BFB1812}"/>
              </a:ext>
            </a:extLst>
          </p:cNvPr>
          <p:cNvSpPr>
            <a:spLocks noGrp="1"/>
          </p:cNvSpPr>
          <p:nvPr>
            <p:ph type="ctrTitle"/>
          </p:nvPr>
        </p:nvSpPr>
        <p:spPr>
          <a:xfrm>
            <a:off x="641565" y="1545256"/>
            <a:ext cx="11094672" cy="2160252"/>
          </a:xfrm>
        </p:spPr>
        <p:txBody>
          <a:bodyPr/>
          <a:lstStyle/>
          <a:p>
            <a:r>
              <a:rPr lang="en-GB">
                <a:latin typeface="Arial"/>
                <a:cs typeface="Arial"/>
              </a:rPr>
              <a:t>Critical thinking</a:t>
            </a:r>
            <a:endParaRPr lang="en-GB"/>
          </a:p>
        </p:txBody>
      </p:sp>
      <p:sp>
        <p:nvSpPr>
          <p:cNvPr id="3" name="Subtitle 2">
            <a:extLst>
              <a:ext uri="{FF2B5EF4-FFF2-40B4-BE49-F238E27FC236}">
                <a16:creationId xmlns:a16="http://schemas.microsoft.com/office/drawing/2014/main" id="{9ED910DD-0BEF-326F-D6DE-090D03357EED}"/>
              </a:ext>
            </a:extLst>
          </p:cNvPr>
          <p:cNvSpPr>
            <a:spLocks noGrp="1"/>
          </p:cNvSpPr>
          <p:nvPr>
            <p:ph type="subTitle" idx="1"/>
          </p:nvPr>
        </p:nvSpPr>
        <p:spPr>
          <a:xfrm>
            <a:off x="641565" y="2922433"/>
            <a:ext cx="10903986" cy="4212688"/>
          </a:xfrm>
        </p:spPr>
        <p:txBody>
          <a:bodyPr vert="horz" lIns="0" tIns="0" rIns="0" bIns="0" rtlCol="0" anchor="t">
            <a:normAutofit/>
          </a:bodyPr>
          <a:lstStyle/>
          <a:p>
            <a:pPr fontAlgn="base"/>
            <a:r>
              <a:rPr lang="en-GB" b="1">
                <a:latin typeface="Arial"/>
                <a:cs typeface="Arial"/>
              </a:rPr>
              <a:t>Think back to how you chose your degree course and university: </a:t>
            </a:r>
          </a:p>
          <a:p>
            <a:pPr fontAlgn="base"/>
            <a:endParaRPr lang="en-GB"/>
          </a:p>
          <a:p>
            <a:pPr marL="342900" indent="-342900" fontAlgn="base">
              <a:buFont typeface="Arial" panose="020B0604020202020204" pitchFamily="34" charset="0"/>
              <a:buChar char="•"/>
            </a:pPr>
            <a:r>
              <a:rPr lang="en-GB"/>
              <a:t>Which information sources did you trust most, and why? </a:t>
            </a:r>
          </a:p>
          <a:p>
            <a:pPr marL="342900" indent="-342900" fontAlgn="base">
              <a:buFont typeface="Arial" panose="020B0604020202020204" pitchFamily="34" charset="0"/>
              <a:buChar char="•"/>
            </a:pPr>
            <a:r>
              <a:rPr lang="en-GB"/>
              <a:t>Did you seek out advice? How did you deal with different opinions? </a:t>
            </a:r>
          </a:p>
          <a:p>
            <a:pPr marL="342900" indent="-342900" fontAlgn="base">
              <a:buFont typeface="Arial" panose="020B0604020202020204" pitchFamily="34" charset="0"/>
              <a:buChar char="•"/>
            </a:pPr>
            <a:r>
              <a:rPr lang="en-GB"/>
              <a:t>What were the most important factors in your final decision? </a:t>
            </a:r>
          </a:p>
          <a:p>
            <a:pPr marL="342900" indent="-342900" fontAlgn="base">
              <a:buFont typeface="Arial" panose="020B0604020202020204" pitchFamily="34" charset="0"/>
              <a:buChar char="•"/>
            </a:pPr>
            <a:r>
              <a:rPr lang="en-GB"/>
              <a:t>Would you make the same decision again today? Why or why not? </a:t>
            </a:r>
          </a:p>
        </p:txBody>
      </p:sp>
    </p:spTree>
    <p:extLst>
      <p:ext uri="{BB962C8B-B14F-4D97-AF65-F5344CB8AC3E}">
        <p14:creationId xmlns:p14="http://schemas.microsoft.com/office/powerpoint/2010/main" val="68670219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4B6F6E46-8A63-8605-96F1-FF0BADD7021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D29B119-8D13-45BA-100A-8311E6189843}"/>
              </a:ext>
            </a:extLst>
          </p:cNvPr>
          <p:cNvSpPr>
            <a:spLocks noGrp="1"/>
          </p:cNvSpPr>
          <p:nvPr>
            <p:ph type="title"/>
          </p:nvPr>
        </p:nvSpPr>
        <p:spPr>
          <a:xfrm>
            <a:off x="782833" y="1435640"/>
            <a:ext cx="10626334" cy="1429977"/>
          </a:xfrm>
        </p:spPr>
        <p:txBody>
          <a:bodyPr anchor="t" anchorCtr="0">
            <a:normAutofit/>
          </a:bodyPr>
          <a:lstStyle/>
          <a:p>
            <a:r>
              <a:rPr lang="en-US" sz="4800">
                <a:latin typeface="Arial"/>
                <a:cs typeface="Arial"/>
              </a:rPr>
              <a:t>Critical thinking </a:t>
            </a:r>
            <a:br>
              <a:rPr lang="en-US" sz="4800">
                <a:latin typeface="Arial"/>
                <a:cs typeface="Arial"/>
              </a:rPr>
            </a:br>
            <a:r>
              <a:rPr lang="en-US" sz="4800">
                <a:latin typeface="Arial"/>
                <a:cs typeface="Arial"/>
              </a:rPr>
              <a:t>in your studies</a:t>
            </a:r>
            <a:endParaRPr lang="en-US" sz="4800"/>
          </a:p>
        </p:txBody>
      </p:sp>
      <p:sp>
        <p:nvSpPr>
          <p:cNvPr id="3" name="Content Placeholder 2">
            <a:extLst>
              <a:ext uri="{FF2B5EF4-FFF2-40B4-BE49-F238E27FC236}">
                <a16:creationId xmlns:a16="http://schemas.microsoft.com/office/drawing/2014/main" id="{87CBDA94-ABE9-35D3-37FD-618ED96EC50F}"/>
              </a:ext>
            </a:extLst>
          </p:cNvPr>
          <p:cNvSpPr>
            <a:spLocks noGrp="1"/>
          </p:cNvSpPr>
          <p:nvPr>
            <p:ph idx="1"/>
          </p:nvPr>
        </p:nvSpPr>
        <p:spPr>
          <a:xfrm>
            <a:off x="782833" y="3255816"/>
            <a:ext cx="7389887" cy="3174247"/>
          </a:xfrm>
        </p:spPr>
        <p:txBody>
          <a:bodyPr vert="horz" lIns="0" tIns="0" rIns="0" bIns="0" rtlCol="0" anchor="t">
            <a:normAutofit fontScale="92500"/>
          </a:bodyPr>
          <a:lstStyle/>
          <a:p>
            <a:pPr marL="0" indent="0">
              <a:lnSpc>
                <a:spcPct val="150000"/>
              </a:lnSpc>
              <a:buNone/>
            </a:pPr>
            <a:r>
              <a:rPr lang="en-GB" sz="2400">
                <a:solidFill>
                  <a:srgbClr val="000000"/>
                </a:solidFill>
                <a:latin typeface="Arial"/>
                <a:cs typeface="Arial"/>
              </a:rPr>
              <a:t>Being critical involves more than simply agreeing or disagreeing. </a:t>
            </a:r>
            <a:endParaRPr lang="en-GB" sz="2400">
              <a:solidFill>
                <a:srgbClr val="000000"/>
              </a:solidFill>
            </a:endParaRPr>
          </a:p>
          <a:p>
            <a:pPr marL="0" indent="0">
              <a:lnSpc>
                <a:spcPct val="150000"/>
              </a:lnSpc>
              <a:buNone/>
            </a:pPr>
            <a:r>
              <a:rPr lang="en-GB" sz="2400">
                <a:solidFill>
                  <a:srgbClr val="000000"/>
                </a:solidFill>
                <a:latin typeface="Arial"/>
                <a:cs typeface="Arial"/>
              </a:rPr>
              <a:t>It involves </a:t>
            </a:r>
            <a:r>
              <a:rPr lang="en-GB" sz="2400" b="1">
                <a:solidFill>
                  <a:srgbClr val="000000"/>
                </a:solidFill>
                <a:latin typeface="Arial"/>
                <a:cs typeface="Arial"/>
              </a:rPr>
              <a:t>making connections</a:t>
            </a:r>
            <a:r>
              <a:rPr lang="en-GB" sz="2400">
                <a:solidFill>
                  <a:srgbClr val="000000"/>
                </a:solidFill>
                <a:latin typeface="Arial"/>
                <a:cs typeface="Arial"/>
              </a:rPr>
              <a:t>, considering limitations and different approaches, suggesting areas of additional research, noting generalisations or assumptions, and demonstrating how </a:t>
            </a:r>
            <a:r>
              <a:rPr lang="en-GB" sz="2400">
                <a:latin typeface="Arial"/>
                <a:cs typeface="Arial"/>
              </a:rPr>
              <a:t>different ideas link together.  </a:t>
            </a:r>
            <a:endParaRPr lang="en-GB" sz="2400"/>
          </a:p>
          <a:p>
            <a:pPr marL="0" indent="0">
              <a:buNone/>
            </a:pPr>
            <a:endParaRPr lang="en-GB" sz="2000">
              <a:latin typeface="Arial"/>
              <a:cs typeface="Arial"/>
            </a:endParaRPr>
          </a:p>
          <a:p>
            <a:pPr marL="0" indent="0">
              <a:buNone/>
            </a:pPr>
            <a:endParaRPr lang="en-GB" sz="2000"/>
          </a:p>
          <a:p>
            <a:pPr marL="0" indent="0">
              <a:buNone/>
            </a:pPr>
            <a:endParaRPr lang="en-GB" sz="2000"/>
          </a:p>
        </p:txBody>
      </p:sp>
      <p:pic>
        <p:nvPicPr>
          <p:cNvPr id="4" name="Picture 3" descr="Illustration of a human head silhouette containing a red gear, a yellow light bulb, and a blue speech bubble with upward-pointing arrows.">
            <a:extLst>
              <a:ext uri="{FF2B5EF4-FFF2-40B4-BE49-F238E27FC236}">
                <a16:creationId xmlns:a16="http://schemas.microsoft.com/office/drawing/2014/main" id="{D54224F9-20FE-8890-3B7C-9DB5AF4DBE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73883" y="2647626"/>
            <a:ext cx="3329554" cy="4107052"/>
          </a:xfrm>
          <a:prstGeom prst="rect">
            <a:avLst/>
          </a:prstGeom>
        </p:spPr>
      </p:pic>
    </p:spTree>
    <p:extLst>
      <p:ext uri="{BB962C8B-B14F-4D97-AF65-F5344CB8AC3E}">
        <p14:creationId xmlns:p14="http://schemas.microsoft.com/office/powerpoint/2010/main" val="354377436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8F5A042-2B6C-4853-F9D8-F30E63E9ED94}"/>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FD5C1E7-32BD-9BDB-5227-4A9363CBD805}"/>
              </a:ext>
            </a:extLst>
          </p:cNvPr>
          <p:cNvSpPr>
            <a:spLocks noGrp="1"/>
          </p:cNvSpPr>
          <p:nvPr>
            <p:ph type="title"/>
          </p:nvPr>
        </p:nvSpPr>
        <p:spPr>
          <a:xfrm>
            <a:off x="633871" y="1714862"/>
            <a:ext cx="7919720" cy="1429977"/>
          </a:xfrm>
        </p:spPr>
        <p:txBody>
          <a:bodyPr anchor="t" anchorCtr="0"/>
          <a:lstStyle/>
          <a:p>
            <a:r>
              <a:rPr lang="en-US">
                <a:latin typeface="Arial"/>
                <a:cs typeface="Arial"/>
              </a:rPr>
              <a:t>Academic integrity</a:t>
            </a:r>
            <a:endParaRPr lang="en-US"/>
          </a:p>
        </p:txBody>
      </p:sp>
      <p:sp>
        <p:nvSpPr>
          <p:cNvPr id="4" name="TextBox 3">
            <a:extLst>
              <a:ext uri="{FF2B5EF4-FFF2-40B4-BE49-F238E27FC236}">
                <a16:creationId xmlns:a16="http://schemas.microsoft.com/office/drawing/2014/main" id="{02F8263A-18B0-5EFD-4469-BB7B19751D12}"/>
              </a:ext>
            </a:extLst>
          </p:cNvPr>
          <p:cNvSpPr txBox="1"/>
          <p:nvPr/>
        </p:nvSpPr>
        <p:spPr>
          <a:xfrm>
            <a:off x="508027" y="2978929"/>
            <a:ext cx="8468309" cy="3347840"/>
          </a:xfrm>
          <a:prstGeom prst="rect">
            <a:avLst/>
          </a:prstGeom>
          <a:noFill/>
        </p:spPr>
        <p:txBody>
          <a:bodyPr wrap="square" lIns="91440" tIns="45720" rIns="91440" bIns="45720" anchor="t">
            <a:spAutoFit/>
          </a:bodyPr>
          <a:lstStyle/>
          <a:p>
            <a:pPr marL="342900" indent="-342900" fontAlgn="t">
              <a:lnSpc>
                <a:spcPct val="150000"/>
              </a:lnSpc>
              <a:buFont typeface="Arial" panose="020B0604020202020204" pitchFamily="34" charset="0"/>
              <a:buChar char="•"/>
            </a:pPr>
            <a:r>
              <a:rPr lang="en-GB" sz="2400">
                <a:solidFill>
                  <a:srgbClr val="000000"/>
                </a:solidFill>
                <a:latin typeface="Arial"/>
                <a:cs typeface="Arial"/>
              </a:rPr>
              <a:t>Be honest and responsible </a:t>
            </a:r>
            <a:endParaRPr lang="en-US"/>
          </a:p>
          <a:p>
            <a:pPr marL="342900" indent="-342900" fontAlgn="t">
              <a:lnSpc>
                <a:spcPct val="150000"/>
              </a:lnSpc>
              <a:buFont typeface="Arial" panose="020B0604020202020204" pitchFamily="34" charset="0"/>
              <a:buChar char="•"/>
            </a:pPr>
            <a:r>
              <a:rPr lang="en-GB" sz="2400">
                <a:solidFill>
                  <a:srgbClr val="000000"/>
                </a:solidFill>
                <a:latin typeface="Arial"/>
                <a:cs typeface="Arial"/>
              </a:rPr>
              <a:t>Do your own work</a:t>
            </a:r>
            <a:endParaRPr lang="en-GB" sz="2400">
              <a:solidFill>
                <a:srgbClr val="000000"/>
              </a:solidFill>
              <a:latin typeface="Arial"/>
              <a:ea typeface="Calibri" panose="020F0502020204030204"/>
              <a:cs typeface="Arial"/>
            </a:endParaRPr>
          </a:p>
          <a:p>
            <a:pPr marL="342900" indent="-342900">
              <a:lnSpc>
                <a:spcPct val="150000"/>
              </a:lnSpc>
              <a:buFont typeface="Arial" panose="020B0604020202020204" pitchFamily="34" charset="0"/>
              <a:buChar char="•"/>
            </a:pPr>
            <a:r>
              <a:rPr lang="en-GB" sz="2400">
                <a:solidFill>
                  <a:srgbClr val="000000"/>
                </a:solidFill>
                <a:latin typeface="Arial"/>
                <a:cs typeface="Arial"/>
              </a:rPr>
              <a:t>Credit sources properly</a:t>
            </a:r>
            <a:endParaRPr lang="en-GB" sz="2400">
              <a:solidFill>
                <a:srgbClr val="000000"/>
              </a:solidFill>
              <a:latin typeface="Arial"/>
              <a:ea typeface="Calibri" panose="020F0502020204030204"/>
              <a:cs typeface="Arial"/>
            </a:endParaRPr>
          </a:p>
          <a:p>
            <a:pPr marL="342900" indent="-342900">
              <a:lnSpc>
                <a:spcPct val="150000"/>
              </a:lnSpc>
              <a:buFont typeface="Arial" panose="020B0604020202020204" pitchFamily="34" charset="0"/>
              <a:buChar char="•"/>
            </a:pPr>
            <a:r>
              <a:rPr lang="en-GB" sz="2400">
                <a:solidFill>
                  <a:srgbClr val="000000"/>
                </a:solidFill>
                <a:latin typeface="Arial"/>
                <a:cs typeface="Arial"/>
              </a:rPr>
              <a:t>Show respect for learning </a:t>
            </a:r>
            <a:endParaRPr lang="en-GB" sz="2400">
              <a:solidFill>
                <a:srgbClr val="000000"/>
              </a:solidFill>
              <a:latin typeface="Arial"/>
              <a:ea typeface="Calibri" panose="020F0502020204030204"/>
              <a:cs typeface="Arial"/>
            </a:endParaRPr>
          </a:p>
          <a:p>
            <a:pPr marL="342900" indent="-342900">
              <a:lnSpc>
                <a:spcPct val="150000"/>
              </a:lnSpc>
              <a:buFont typeface="Arial" panose="020B0604020202020204" pitchFamily="34" charset="0"/>
              <a:buChar char="•"/>
            </a:pPr>
            <a:r>
              <a:rPr lang="en-GB" sz="2400">
                <a:solidFill>
                  <a:srgbClr val="000000"/>
                </a:solidFill>
                <a:latin typeface="Arial"/>
                <a:cs typeface="Arial"/>
              </a:rPr>
              <a:t>Use technology responsibly, such as generative AI tools</a:t>
            </a:r>
            <a:endParaRPr lang="en-GB" sz="2400">
              <a:solidFill>
                <a:srgbClr val="000000"/>
              </a:solidFill>
              <a:latin typeface="Arial"/>
              <a:ea typeface="Calibri" panose="020F0502020204030204"/>
              <a:cs typeface="Arial"/>
            </a:endParaRPr>
          </a:p>
          <a:p>
            <a:pPr>
              <a:lnSpc>
                <a:spcPct val="150000"/>
              </a:lnSpc>
            </a:pPr>
            <a:r>
              <a:rPr lang="en-GB" sz="2400" u="sng">
                <a:solidFill>
                  <a:srgbClr val="0563C1"/>
                </a:solidFill>
                <a:latin typeface="Arial"/>
                <a:ea typeface="Segoe UI"/>
                <a:cs typeface="Arial"/>
                <a:hlinkClick r:id="rId3"/>
              </a:rPr>
              <a:t>Take</a:t>
            </a:r>
            <a:r>
              <a:rPr lang="en-GB" sz="2400" u="sng">
                <a:solidFill>
                  <a:srgbClr val="0563C1"/>
                </a:solidFill>
                <a:latin typeface="Arial"/>
                <a:ea typeface="Segoe UI"/>
                <a:cs typeface="Arial"/>
                <a:hlinkClick r:id="rId3">
                  <a:extLst>
                    <a:ext uri="{A12FA001-AC4F-418D-AE19-62706E023703}">
                      <ahyp:hlinkClr xmlns:ahyp="http://schemas.microsoft.com/office/drawing/2018/hyperlinkcolor" val="tx"/>
                    </a:ext>
                  </a:extLst>
                </a:hlinkClick>
              </a:rPr>
              <a:t> the </a:t>
            </a:r>
            <a:r>
              <a:rPr lang="en-GB" sz="2400" b="0" i="0" u="sng" strike="noStrike" baseline="0">
                <a:solidFill>
                  <a:srgbClr val="0563C1"/>
                </a:solidFill>
                <a:latin typeface="Arial"/>
                <a:ea typeface="Segoe UI"/>
                <a:cs typeface="Arial"/>
                <a:hlinkClick r:id="rId3">
                  <a:extLst>
                    <a:ext uri="{A12FA001-AC4F-418D-AE19-62706E023703}">
                      <ahyp:hlinkClr xmlns:ahyp="http://schemas.microsoft.com/office/drawing/2018/hyperlinkcolor" val="tx"/>
                    </a:ext>
                  </a:extLst>
                </a:hlinkClick>
              </a:rPr>
              <a:t>Academic Integrity tutorial and test - Student Guide</a:t>
            </a:r>
            <a:endParaRPr lang="en-GB" sz="2400">
              <a:latin typeface="Arial"/>
              <a:ea typeface="Calibri" panose="020F0502020204030204"/>
              <a:cs typeface="Arial"/>
            </a:endParaRPr>
          </a:p>
        </p:txBody>
      </p:sp>
      <p:pic>
        <p:nvPicPr>
          <p:cNvPr id="8" name="Picture Placeholder 7" descr="A student sits at a desk in a library, reading handwritten notes in a notebook. Another student is seated in the background with an open book.">
            <a:extLst>
              <a:ext uri="{FF2B5EF4-FFF2-40B4-BE49-F238E27FC236}">
                <a16:creationId xmlns:a16="http://schemas.microsoft.com/office/drawing/2014/main" id="{C6464EDA-650F-A41F-DF9C-2277843F0527}"/>
              </a:ext>
            </a:extLst>
          </p:cNvPr>
          <p:cNvPicPr>
            <a:picLocks noGrp="1" noChangeAspect="1"/>
          </p:cNvPicPr>
          <p:nvPr>
            <p:ph type="pic" idx="10"/>
          </p:nvPr>
        </p:nvPicPr>
        <p:blipFill>
          <a:blip r:embed="rId4" cstate="screen">
            <a:extLst>
              <a:ext uri="{28A0092B-C50C-407E-A947-70E740481C1C}">
                <a14:useLocalDpi xmlns:a14="http://schemas.microsoft.com/office/drawing/2010/main"/>
              </a:ext>
            </a:extLst>
          </a:blip>
          <a:srcRect b="-292"/>
          <a:stretch>
            <a:fillRect/>
          </a:stretch>
        </p:blipFill>
        <p:spPr>
          <a:xfrm>
            <a:off x="8976336" y="1358724"/>
            <a:ext cx="2874243" cy="4950617"/>
          </a:xfrm>
          <a:prstGeom prst="rect">
            <a:avLst/>
          </a:prstGeom>
          <a:solidFill>
            <a:srgbClr val="E7E6E6"/>
          </a:solidFill>
        </p:spPr>
      </p:pic>
    </p:spTree>
    <p:extLst>
      <p:ext uri="{BB962C8B-B14F-4D97-AF65-F5344CB8AC3E}">
        <p14:creationId xmlns:p14="http://schemas.microsoft.com/office/powerpoint/2010/main" val="1936799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5D524CE-E6AD-DA15-BCAF-228086D8066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AB986C5-1CF4-7093-06BC-F0556F42F377}"/>
              </a:ext>
            </a:extLst>
          </p:cNvPr>
          <p:cNvSpPr>
            <a:spLocks noGrp="1"/>
          </p:cNvSpPr>
          <p:nvPr>
            <p:ph type="title"/>
          </p:nvPr>
        </p:nvSpPr>
        <p:spPr>
          <a:xfrm>
            <a:off x="633871" y="1355428"/>
            <a:ext cx="7919720" cy="1429977"/>
          </a:xfrm>
        </p:spPr>
        <p:txBody>
          <a:bodyPr anchor="t" anchorCtr="0"/>
          <a:lstStyle/>
          <a:p>
            <a:r>
              <a:rPr lang="en-US" err="1">
                <a:latin typeface="Arial"/>
                <a:cs typeface="Arial"/>
              </a:rPr>
              <a:t>Skills@Library</a:t>
            </a:r>
            <a:endParaRPr lang="en-US" err="1"/>
          </a:p>
        </p:txBody>
      </p:sp>
      <p:sp>
        <p:nvSpPr>
          <p:cNvPr id="4" name="TextBox 3">
            <a:extLst>
              <a:ext uri="{FF2B5EF4-FFF2-40B4-BE49-F238E27FC236}">
                <a16:creationId xmlns:a16="http://schemas.microsoft.com/office/drawing/2014/main" id="{A1D2329F-3168-2EE0-688E-2E36F5ECADBF}"/>
              </a:ext>
            </a:extLst>
          </p:cNvPr>
          <p:cNvSpPr txBox="1"/>
          <p:nvPr/>
        </p:nvSpPr>
        <p:spPr>
          <a:xfrm>
            <a:off x="632718" y="2472845"/>
            <a:ext cx="8077049" cy="3753656"/>
          </a:xfrm>
          <a:prstGeom prst="rect">
            <a:avLst/>
          </a:prstGeom>
          <a:noFill/>
        </p:spPr>
        <p:txBody>
          <a:bodyPr wrap="square" lIns="91440" tIns="45720" rIns="91440" bIns="45720" anchor="t">
            <a:spAutoFit/>
          </a:bodyPr>
          <a:lstStyle/>
          <a:p>
            <a:r>
              <a:rPr lang="en-GB" sz="2200" b="1" err="1">
                <a:latin typeface="Arial"/>
                <a:ea typeface="Calibri" panose="020F0502020204030204"/>
                <a:cs typeface="Arial"/>
              </a:rPr>
              <a:t>Skills@library</a:t>
            </a:r>
            <a:r>
              <a:rPr lang="en-GB" sz="2200" b="1">
                <a:latin typeface="Arial"/>
                <a:ea typeface="Calibri" panose="020F0502020204030204"/>
                <a:cs typeface="Arial"/>
              </a:rPr>
              <a:t> supports your academic success through expert guidance. We offer:</a:t>
            </a:r>
          </a:p>
          <a:p>
            <a:pPr marL="342900" indent="-342900">
              <a:lnSpc>
                <a:spcPct val="150000"/>
              </a:lnSpc>
              <a:buFont typeface="Arial"/>
              <a:buChar char="•"/>
            </a:pPr>
            <a:r>
              <a:rPr lang="en-GB" sz="2200">
                <a:latin typeface="Arial"/>
                <a:ea typeface="Calibri" panose="020F0502020204030204"/>
                <a:cs typeface="Arial"/>
              </a:rPr>
              <a:t>Academic skills workshops</a:t>
            </a:r>
          </a:p>
          <a:p>
            <a:pPr marL="342900" indent="-342900">
              <a:lnSpc>
                <a:spcPct val="150000"/>
              </a:lnSpc>
              <a:buFont typeface="Arial"/>
              <a:buChar char="•"/>
            </a:pPr>
            <a:r>
              <a:rPr lang="en-GB" sz="2200">
                <a:latin typeface="Arial"/>
                <a:ea typeface="Calibri" panose="020F0502020204030204"/>
                <a:cs typeface="Arial"/>
              </a:rPr>
              <a:t>One-to-one academic skills appointments</a:t>
            </a:r>
          </a:p>
          <a:p>
            <a:pPr marL="342900" indent="-342900">
              <a:lnSpc>
                <a:spcPct val="150000"/>
              </a:lnSpc>
              <a:buFont typeface="Arial"/>
              <a:buChar char="•"/>
            </a:pPr>
            <a:r>
              <a:rPr lang="en-GB" sz="2200">
                <a:latin typeface="Arial"/>
                <a:ea typeface="Calibri" panose="020F0502020204030204"/>
                <a:cs typeface="Arial"/>
              </a:rPr>
              <a:t>Online resources</a:t>
            </a:r>
          </a:p>
          <a:p>
            <a:pPr marL="342900" indent="-342900">
              <a:lnSpc>
                <a:spcPct val="150000"/>
              </a:lnSpc>
              <a:buFont typeface="Arial"/>
              <a:buChar char="•"/>
            </a:pPr>
            <a:r>
              <a:rPr lang="en-GB" sz="2200">
                <a:latin typeface="Arial"/>
                <a:ea typeface="Calibri" panose="020F0502020204030204"/>
                <a:cs typeface="Arial"/>
              </a:rPr>
              <a:t>Maths and statistics support</a:t>
            </a:r>
          </a:p>
          <a:p>
            <a:pPr>
              <a:lnSpc>
                <a:spcPct val="150000"/>
              </a:lnSpc>
            </a:pPr>
            <a:r>
              <a:rPr lang="en-GB" sz="2200">
                <a:latin typeface="Arial"/>
                <a:ea typeface="Calibri" panose="020F0502020204030204"/>
                <a:cs typeface="Arial"/>
                <a:hlinkClick r:id="rId3"/>
              </a:rPr>
              <a:t>Find out more about Skills@library</a:t>
            </a:r>
            <a:endParaRPr lang="en-GB" sz="2200">
              <a:latin typeface="Arial"/>
              <a:ea typeface="Calibri" panose="020F0502020204030204"/>
              <a:cs typeface="Arial"/>
            </a:endParaRPr>
          </a:p>
          <a:p>
            <a:pPr>
              <a:lnSpc>
                <a:spcPct val="150000"/>
              </a:lnSpc>
            </a:pPr>
            <a:r>
              <a:rPr lang="en-GB" sz="2200">
                <a:latin typeface="Arial"/>
                <a:ea typeface="Calibri" panose="020F0502020204030204"/>
                <a:cs typeface="Arial"/>
                <a:hlinkClick r:id="rId4"/>
              </a:rPr>
              <a:t>Contact the team at skills@library.leeds.ac.uk</a:t>
            </a:r>
            <a:endParaRPr lang="en-GB" sz="2200">
              <a:latin typeface="Arial"/>
              <a:ea typeface="Calibri" panose="020F0502020204030204"/>
              <a:cs typeface="Arial"/>
            </a:endParaRPr>
          </a:p>
        </p:txBody>
      </p:sp>
      <p:pic>
        <p:nvPicPr>
          <p:cNvPr id="3" name="Picture 2" descr="Two people sit together at a desk in a library support setting, reviewing documents. One person wears a green lanyard displaying the text “Library Support.”">
            <a:extLst>
              <a:ext uri="{FF2B5EF4-FFF2-40B4-BE49-F238E27FC236}">
                <a16:creationId xmlns:a16="http://schemas.microsoft.com/office/drawing/2014/main" id="{43197CF2-FB63-7C23-C2B6-1EC4631FB661}"/>
              </a:ext>
            </a:extLst>
          </p:cNvPr>
          <p:cNvPicPr>
            <a:picLocks noChangeAspect="1"/>
          </p:cNvPicPr>
          <p:nvPr/>
        </p:nvPicPr>
        <p:blipFill>
          <a:blip r:embed="rId5"/>
          <a:stretch>
            <a:fillRect/>
          </a:stretch>
        </p:blipFill>
        <p:spPr>
          <a:xfrm>
            <a:off x="9922598" y="4186947"/>
            <a:ext cx="1828801" cy="1911928"/>
          </a:xfrm>
          <a:prstGeom prst="rect">
            <a:avLst/>
          </a:prstGeom>
        </p:spPr>
      </p:pic>
      <p:pic>
        <p:nvPicPr>
          <p:cNvPr id="11" name="Picture Placeholder 10" descr="Two people sit together at a desk in a library support setting, reviewing documents. One person wears a green lanyard displaying the text “Library Support.”">
            <a:extLst>
              <a:ext uri="{FF2B5EF4-FFF2-40B4-BE49-F238E27FC236}">
                <a16:creationId xmlns:a16="http://schemas.microsoft.com/office/drawing/2014/main" id="{AAB36463-A2AD-ADBF-A764-C8027B231486}"/>
              </a:ext>
            </a:extLst>
          </p:cNvPr>
          <p:cNvPicPr>
            <a:picLocks noGrp="1" noChangeAspect="1"/>
          </p:cNvPicPr>
          <p:nvPr>
            <p:ph type="pic" idx="10"/>
          </p:nvPr>
        </p:nvPicPr>
        <p:blipFill>
          <a:blip r:embed="rId6"/>
          <a:srcRect l="44364" t="581" r="26734" b="-581"/>
          <a:stretch>
            <a:fillRect/>
          </a:stretch>
        </p:blipFill>
        <p:spPr>
          <a:xfrm>
            <a:off x="8976336" y="1358724"/>
            <a:ext cx="2876278" cy="4950617"/>
          </a:xfrm>
          <a:prstGeom prst="rect">
            <a:avLst/>
          </a:prstGeom>
          <a:solidFill>
            <a:srgbClr val="E7E6E6"/>
          </a:solidFill>
        </p:spPr>
      </p:pic>
    </p:spTree>
    <p:extLst>
      <p:ext uri="{BB962C8B-B14F-4D97-AF65-F5344CB8AC3E}">
        <p14:creationId xmlns:p14="http://schemas.microsoft.com/office/powerpoint/2010/main" val="176243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A7ABFA7-98D4-BC5F-F459-E5F0D362780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4964352-1EB5-0786-5DB3-9F46F3AFD6AF}"/>
              </a:ext>
            </a:extLst>
          </p:cNvPr>
          <p:cNvSpPr>
            <a:spLocks noGrp="1"/>
          </p:cNvSpPr>
          <p:nvPr>
            <p:ph type="title"/>
          </p:nvPr>
        </p:nvSpPr>
        <p:spPr>
          <a:xfrm>
            <a:off x="735879" y="1395959"/>
            <a:ext cx="7919720" cy="633174"/>
          </a:xfrm>
        </p:spPr>
        <p:txBody>
          <a:bodyPr>
            <a:normAutofit/>
          </a:bodyPr>
          <a:lstStyle/>
          <a:p>
            <a:r>
              <a:rPr lang="en-US">
                <a:latin typeface="Arial"/>
                <a:cs typeface="Arial"/>
              </a:rPr>
              <a:t>Flying Start</a:t>
            </a:r>
            <a:endParaRPr lang="en-US"/>
          </a:p>
          <a:p>
            <a:endParaRPr lang="en-US"/>
          </a:p>
        </p:txBody>
      </p:sp>
      <p:sp>
        <p:nvSpPr>
          <p:cNvPr id="10" name="Content Placeholder 2">
            <a:extLst>
              <a:ext uri="{FF2B5EF4-FFF2-40B4-BE49-F238E27FC236}">
                <a16:creationId xmlns:a16="http://schemas.microsoft.com/office/drawing/2014/main" id="{491D6E4B-138C-653E-4B0F-9DA020739AB1}"/>
              </a:ext>
            </a:extLst>
          </p:cNvPr>
          <p:cNvSpPr txBox="1">
            <a:spLocks/>
          </p:cNvSpPr>
          <p:nvPr/>
        </p:nvSpPr>
        <p:spPr>
          <a:xfrm>
            <a:off x="554672" y="2591322"/>
            <a:ext cx="6018426" cy="3766616"/>
          </a:xfrm>
          <a:prstGeom prst="rect">
            <a:avLst/>
          </a:prstGeom>
        </p:spPr>
        <p:txBody>
          <a:bodyPr vert="horz" lIns="0" tIns="0" rIns="0" bIns="0" rtlCol="0" anchor="t">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10000"/>
              </a:lnSpc>
              <a:buNone/>
            </a:pPr>
            <a:r>
              <a:rPr lang="en-GB" sz="2400" b="1">
                <a:latin typeface="Arial"/>
                <a:cs typeface="Arial"/>
              </a:rPr>
              <a:t>Flying Start is your introduction to studying at the University of Leeds. </a:t>
            </a:r>
            <a:endParaRPr lang="en-US" b="1"/>
          </a:p>
          <a:p>
            <a:pPr>
              <a:lnSpc>
                <a:spcPct val="110000"/>
              </a:lnSpc>
            </a:pPr>
            <a:r>
              <a:rPr lang="en-GB" sz="2400">
                <a:latin typeface="Arial"/>
                <a:cs typeface="Arial"/>
              </a:rPr>
              <a:t>Learn about independent learning and academic expectations </a:t>
            </a:r>
            <a:endParaRPr lang="en-US" sz="2400">
              <a:latin typeface="Arial"/>
              <a:cs typeface="Arial"/>
            </a:endParaRPr>
          </a:p>
          <a:p>
            <a:pPr>
              <a:lnSpc>
                <a:spcPct val="110000"/>
              </a:lnSpc>
            </a:pPr>
            <a:r>
              <a:rPr lang="en-GB" sz="2400">
                <a:latin typeface="Arial"/>
                <a:cs typeface="Arial"/>
              </a:rPr>
              <a:t>Develop study skills and time management strategies </a:t>
            </a:r>
            <a:endParaRPr lang="en-US" sz="2400">
              <a:latin typeface="Arial"/>
              <a:cs typeface="Arial"/>
            </a:endParaRPr>
          </a:p>
          <a:p>
            <a:pPr>
              <a:lnSpc>
                <a:spcPct val="110000"/>
              </a:lnSpc>
            </a:pPr>
            <a:r>
              <a:rPr lang="en-GB" sz="2400">
                <a:latin typeface="Arial"/>
                <a:cs typeface="Arial"/>
              </a:rPr>
              <a:t>Explore four key areas for first-year success </a:t>
            </a:r>
            <a:endParaRPr lang="en-US" sz="2400">
              <a:latin typeface="Arial"/>
              <a:cs typeface="Arial"/>
            </a:endParaRPr>
          </a:p>
          <a:p>
            <a:pPr>
              <a:lnSpc>
                <a:spcPct val="110000"/>
              </a:lnSpc>
            </a:pPr>
            <a:r>
              <a:rPr lang="en-GB" sz="2400">
                <a:latin typeface="Arial"/>
                <a:cs typeface="Arial"/>
              </a:rPr>
              <a:t>Build confidence for your transition to university life</a:t>
            </a:r>
            <a:endParaRPr lang="en-US" sz="2400">
              <a:latin typeface="Arial"/>
              <a:cs typeface="Arial"/>
            </a:endParaRPr>
          </a:p>
          <a:p>
            <a:pPr marL="0" indent="0">
              <a:lnSpc>
                <a:spcPct val="110000"/>
              </a:lnSpc>
              <a:buNone/>
            </a:pPr>
            <a:endParaRPr lang="en-GB" sz="2400"/>
          </a:p>
          <a:p>
            <a:pPr>
              <a:lnSpc>
                <a:spcPct val="110000"/>
              </a:lnSpc>
            </a:pPr>
            <a:endParaRPr lang="en-GB" sz="2400"/>
          </a:p>
        </p:txBody>
      </p:sp>
      <p:pic>
        <p:nvPicPr>
          <p:cNvPr id="7" name="Content Placeholder 6" descr="A screenshot of the Flyinh Start webpage&#10;&#10;">
            <a:extLst>
              <a:ext uri="{FF2B5EF4-FFF2-40B4-BE49-F238E27FC236}">
                <a16:creationId xmlns:a16="http://schemas.microsoft.com/office/drawing/2014/main" id="{D78E8C58-D500-4B21-D75A-22038B67A01B}"/>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7231765" y="2592827"/>
            <a:ext cx="4780847" cy="2219967"/>
          </a:xfrm>
          <a:prstGeom prst="rect">
            <a:avLst/>
          </a:prstGeom>
        </p:spPr>
      </p:pic>
      <p:sp>
        <p:nvSpPr>
          <p:cNvPr id="3" name="Content Placeholder 2">
            <a:extLst>
              <a:ext uri="{FF2B5EF4-FFF2-40B4-BE49-F238E27FC236}">
                <a16:creationId xmlns:a16="http://schemas.microsoft.com/office/drawing/2014/main" id="{6137BF7F-7354-DF18-C93A-2EC9F7CFA322}"/>
              </a:ext>
            </a:extLst>
          </p:cNvPr>
          <p:cNvSpPr>
            <a:spLocks noGrp="1"/>
          </p:cNvSpPr>
          <p:nvPr>
            <p:ph sz="half" idx="1"/>
          </p:nvPr>
        </p:nvSpPr>
        <p:spPr>
          <a:xfrm>
            <a:off x="9616882" y="6223668"/>
            <a:ext cx="5035556" cy="890495"/>
          </a:xfrm>
        </p:spPr>
        <p:txBody>
          <a:bodyPr vert="horz" lIns="0" tIns="0" rIns="0" bIns="0" rtlCol="0" anchor="t">
            <a:normAutofit/>
          </a:bodyPr>
          <a:lstStyle/>
          <a:p>
            <a:pPr marL="0" indent="0">
              <a:lnSpc>
                <a:spcPct val="120000"/>
              </a:lnSpc>
              <a:buNone/>
            </a:pPr>
            <a:r>
              <a:rPr lang="en-GB" sz="2000">
                <a:latin typeface="Arial"/>
                <a:cs typeface="Arial"/>
                <a:hlinkClick r:id="rId4"/>
              </a:rPr>
              <a:t>Flying Start website</a:t>
            </a:r>
            <a:endParaRPr lang="en-US" sz="2000">
              <a:hlinkClick r:id="" action="ppaction://noaction"/>
            </a:endParaRPr>
          </a:p>
        </p:txBody>
      </p:sp>
      <p:pic>
        <p:nvPicPr>
          <p:cNvPr id="2" name="Picture 1">
            <a:extLst>
              <a:ext uri="{FF2B5EF4-FFF2-40B4-BE49-F238E27FC236}">
                <a16:creationId xmlns:a16="http://schemas.microsoft.com/office/drawing/2014/main" id="{CBEEB519-932F-5933-BE4D-C1DE511D2E5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245435" y="4322617"/>
            <a:ext cx="1565564" cy="1496292"/>
          </a:xfrm>
          <a:prstGeom prst="rect">
            <a:avLst/>
          </a:prstGeom>
        </p:spPr>
      </p:pic>
    </p:spTree>
    <p:extLst>
      <p:ext uri="{BB962C8B-B14F-4D97-AF65-F5344CB8AC3E}">
        <p14:creationId xmlns:p14="http://schemas.microsoft.com/office/powerpoint/2010/main" val="1081441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a:extLst>
            <a:ext uri="{FF2B5EF4-FFF2-40B4-BE49-F238E27FC236}">
              <a16:creationId xmlns:a16="http://schemas.microsoft.com/office/drawing/2014/main" id="{0F96889B-6ECA-0136-C7E4-3779D2358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BE31A-E7B6-A707-4C21-1499CA3E6888}"/>
              </a:ext>
            </a:extLst>
          </p:cNvPr>
          <p:cNvSpPr>
            <a:spLocks noGrp="1"/>
          </p:cNvSpPr>
          <p:nvPr>
            <p:ph type="title"/>
          </p:nvPr>
        </p:nvSpPr>
        <p:spPr/>
        <p:txBody>
          <a:bodyPr/>
          <a:lstStyle/>
          <a:p>
            <a:r>
              <a:rPr lang="en-GB">
                <a:latin typeface="Arial"/>
                <a:cs typeface="Arial"/>
              </a:rPr>
              <a:t>Improving your English language skills</a:t>
            </a:r>
            <a:endParaRPr lang="en-US"/>
          </a:p>
        </p:txBody>
      </p:sp>
      <p:sp>
        <p:nvSpPr>
          <p:cNvPr id="3" name="Text Placeholder 2">
            <a:extLst>
              <a:ext uri="{FF2B5EF4-FFF2-40B4-BE49-F238E27FC236}">
                <a16:creationId xmlns:a16="http://schemas.microsoft.com/office/drawing/2014/main" id="{6FCF5CBA-52FE-F807-775C-BD0900BE321C}"/>
              </a:ext>
            </a:extLst>
          </p:cNvPr>
          <p:cNvSpPr>
            <a:spLocks noGrp="1"/>
          </p:cNvSpPr>
          <p:nvPr>
            <p:ph type="body" idx="1"/>
          </p:nvPr>
        </p:nvSpPr>
        <p:spPr>
          <a:xfrm>
            <a:off x="335776" y="4497693"/>
            <a:ext cx="7185679" cy="1811643"/>
          </a:xfrm>
        </p:spPr>
        <p:txBody>
          <a:bodyPr vert="horz" lIns="0" tIns="0" rIns="0" bIns="0" rtlCol="0" anchor="t">
            <a:normAutofit/>
          </a:bodyPr>
          <a:lstStyle/>
          <a:p>
            <a:pPr marL="342900" indent="-342900">
              <a:buFont typeface="Arial,Sans-Serif"/>
              <a:buChar char="•"/>
            </a:pPr>
            <a:r>
              <a:rPr lang="en-GB">
                <a:solidFill>
                  <a:srgbClr val="000000"/>
                </a:solidFill>
                <a:latin typeface="Arial"/>
                <a:cs typeface="Arial"/>
              </a:rPr>
              <a:t>Formal support</a:t>
            </a:r>
          </a:p>
          <a:p>
            <a:pPr marL="342900" indent="-342900">
              <a:buFont typeface="Arial,Sans-Serif"/>
              <a:buChar char="•"/>
            </a:pPr>
            <a:r>
              <a:rPr lang="en-GB">
                <a:solidFill>
                  <a:srgbClr val="000000"/>
                </a:solidFill>
                <a:latin typeface="Arial"/>
                <a:cs typeface="Arial"/>
              </a:rPr>
              <a:t>Individual and self-led opportunities</a:t>
            </a:r>
          </a:p>
          <a:p>
            <a:pPr marL="342900" indent="-342900">
              <a:buFont typeface="Arial,Sans-Serif"/>
              <a:buChar char="•"/>
            </a:pPr>
            <a:r>
              <a:rPr lang="en-GB">
                <a:solidFill>
                  <a:srgbClr val="000000"/>
                </a:solidFill>
                <a:latin typeface="Arial"/>
                <a:cs typeface="Arial"/>
              </a:rPr>
              <a:t>Informal social ways to improve your language skills</a:t>
            </a:r>
            <a:endParaRPr lang="en-GB">
              <a:solidFill>
                <a:srgbClr val="000000"/>
              </a:solidFill>
            </a:endParaRPr>
          </a:p>
        </p:txBody>
      </p:sp>
      <p:pic>
        <p:nvPicPr>
          <p:cNvPr id="7" name="Picture Placeholder 6" descr="Students sit on outdoor steps and seating areas on campus, talking with one another in a university setting. Historic campus buildings and modern glass architecture are visible in the background, with natural daylight creating a bright and welcoming study environment.">
            <a:extLst>
              <a:ext uri="{FF2B5EF4-FFF2-40B4-BE49-F238E27FC236}">
                <a16:creationId xmlns:a16="http://schemas.microsoft.com/office/drawing/2014/main" id="{E5D6F5E8-A780-1FB2-539F-5B6B851ABAE8}"/>
              </a:ext>
            </a:extLst>
          </p:cNvPr>
          <p:cNvPicPr>
            <a:picLocks noGrp="1" noChangeAspect="1"/>
          </p:cNvPicPr>
          <p:nvPr>
            <p:ph type="pic" idx="11"/>
          </p:nvPr>
        </p:nvPicPr>
        <p:blipFill>
          <a:blip r:embed="rId2" cstate="screen">
            <a:extLst>
              <a:ext uri="{28A0092B-C50C-407E-A947-70E740481C1C}">
                <a14:useLocalDpi xmlns:a14="http://schemas.microsoft.com/office/drawing/2010/main"/>
              </a:ext>
            </a:extLst>
          </a:blip>
          <a:srcRect t="-847"/>
          <a:stretch>
            <a:fillRect/>
          </a:stretch>
        </p:blipFill>
        <p:spPr>
          <a:xfrm>
            <a:off x="8983835" y="1358724"/>
            <a:ext cx="2867805" cy="4950622"/>
          </a:xfrm>
          <a:prstGeom prst="rect">
            <a:avLst/>
          </a:prstGeom>
          <a:solidFill>
            <a:srgbClr val="E7E6E6"/>
          </a:solidFill>
        </p:spPr>
      </p:pic>
    </p:spTree>
    <p:extLst>
      <p:ext uri="{BB962C8B-B14F-4D97-AF65-F5344CB8AC3E}">
        <p14:creationId xmlns:p14="http://schemas.microsoft.com/office/powerpoint/2010/main" val="2816558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9D578-C07E-D290-F79B-B2790057A744}"/>
              </a:ext>
            </a:extLst>
          </p:cNvPr>
          <p:cNvSpPr>
            <a:spLocks noGrp="1"/>
          </p:cNvSpPr>
          <p:nvPr>
            <p:ph type="title"/>
          </p:nvPr>
        </p:nvSpPr>
        <p:spPr/>
        <p:txBody>
          <a:bodyPr/>
          <a:lstStyle/>
          <a:p>
            <a:pPr>
              <a:lnSpc>
                <a:spcPct val="100000"/>
              </a:lnSpc>
            </a:pPr>
            <a:r>
              <a:rPr lang="en-US" sz="4000">
                <a:latin typeface="Arial"/>
                <a:cs typeface="Arial"/>
              </a:rPr>
              <a:t>Academic English </a:t>
            </a:r>
            <a:br>
              <a:rPr lang="en-US" sz="4000">
                <a:latin typeface="Arial"/>
                <a:cs typeface="Arial"/>
              </a:rPr>
            </a:br>
            <a:r>
              <a:rPr lang="en-US" sz="4000">
                <a:latin typeface="Arial"/>
                <a:cs typeface="Arial"/>
              </a:rPr>
              <a:t>language skills</a:t>
            </a:r>
            <a:endParaRPr lang="en-US" sz="4000" b="0">
              <a:latin typeface="Arial"/>
              <a:cs typeface="Arial"/>
            </a:endParaRPr>
          </a:p>
          <a:p>
            <a:endParaRPr lang="en-US" sz="4000" b="0"/>
          </a:p>
          <a:p>
            <a:endParaRPr lang="en-GB"/>
          </a:p>
        </p:txBody>
      </p:sp>
      <p:sp>
        <p:nvSpPr>
          <p:cNvPr id="3" name="Content Placeholder 2">
            <a:extLst>
              <a:ext uri="{FF2B5EF4-FFF2-40B4-BE49-F238E27FC236}">
                <a16:creationId xmlns:a16="http://schemas.microsoft.com/office/drawing/2014/main" id="{271BA989-E125-0016-B748-52EE71E4335C}"/>
              </a:ext>
            </a:extLst>
          </p:cNvPr>
          <p:cNvSpPr>
            <a:spLocks noGrp="1"/>
          </p:cNvSpPr>
          <p:nvPr>
            <p:ph idx="1"/>
          </p:nvPr>
        </p:nvSpPr>
        <p:spPr>
          <a:xfrm>
            <a:off x="334963" y="3327573"/>
            <a:ext cx="7919720" cy="3154752"/>
          </a:xfrm>
        </p:spPr>
        <p:txBody>
          <a:bodyPr vert="horz" lIns="0" tIns="0" rIns="0" bIns="0" rtlCol="0" anchor="t">
            <a:normAutofit/>
          </a:bodyPr>
          <a:lstStyle/>
          <a:p>
            <a:pPr>
              <a:lnSpc>
                <a:spcPct val="100000"/>
              </a:lnSpc>
              <a:spcBef>
                <a:spcPts val="0"/>
              </a:spcBef>
            </a:pPr>
            <a:r>
              <a:rPr lang="en-GB" sz="2400">
                <a:latin typeface="Arial"/>
                <a:cs typeface="Arial"/>
              </a:rPr>
              <a:t>Improve your academic English skills</a:t>
            </a:r>
            <a:r>
              <a:rPr lang="en-US" sz="2400" dirty="0">
                <a:latin typeface="Arial"/>
                <a:cs typeface="Arial"/>
              </a:rPr>
              <a:t> </a:t>
            </a:r>
            <a:endParaRPr lang="en-US" dirty="0"/>
          </a:p>
          <a:p>
            <a:pPr>
              <a:lnSpc>
                <a:spcPct val="100000"/>
              </a:lnSpc>
              <a:spcBef>
                <a:spcPts val="0"/>
              </a:spcBef>
            </a:pPr>
            <a:r>
              <a:rPr lang="en-GB" sz="2400">
                <a:latin typeface="Arial"/>
                <a:cs typeface="Arial"/>
              </a:rPr>
              <a:t>Support tailored to your subject area</a:t>
            </a:r>
            <a:r>
              <a:rPr lang="en-US" sz="2400" dirty="0">
                <a:latin typeface="Arial"/>
                <a:cs typeface="Arial"/>
              </a:rPr>
              <a:t> </a:t>
            </a:r>
          </a:p>
          <a:p>
            <a:pPr>
              <a:lnSpc>
                <a:spcPct val="100000"/>
              </a:lnSpc>
              <a:spcBef>
                <a:spcPts val="0"/>
              </a:spcBef>
            </a:pPr>
            <a:r>
              <a:rPr lang="en-GB" sz="2400"/>
              <a:t>Weekly classes, workshops, or one-to-one, online resources </a:t>
            </a:r>
            <a:endParaRPr lang="en-US" sz="2400"/>
          </a:p>
          <a:p>
            <a:pPr>
              <a:lnSpc>
                <a:spcPct val="100000"/>
              </a:lnSpc>
              <a:spcBef>
                <a:spcPts val="0"/>
              </a:spcBef>
            </a:pPr>
            <a:r>
              <a:rPr lang="en-GB" sz="2400">
                <a:latin typeface="Arial"/>
                <a:cs typeface="Arial"/>
              </a:rPr>
              <a:t>Build confidence in academic study</a:t>
            </a:r>
            <a:r>
              <a:rPr lang="en-US" sz="2400" dirty="0">
                <a:latin typeface="Arial"/>
                <a:cs typeface="Arial"/>
              </a:rPr>
              <a:t> </a:t>
            </a:r>
          </a:p>
          <a:p>
            <a:pPr>
              <a:lnSpc>
                <a:spcPct val="100000"/>
              </a:lnSpc>
              <a:spcBef>
                <a:spcPts val="0"/>
              </a:spcBef>
            </a:pPr>
            <a:endParaRPr lang="en-GB" sz="1800"/>
          </a:p>
          <a:p>
            <a:pPr marL="0" indent="0">
              <a:lnSpc>
                <a:spcPct val="100000"/>
              </a:lnSpc>
              <a:spcBef>
                <a:spcPts val="0"/>
              </a:spcBef>
              <a:buNone/>
            </a:pPr>
            <a:r>
              <a:rPr lang="en-GB" sz="2400" dirty="0">
                <a:solidFill>
                  <a:srgbClr val="0563C1"/>
                </a:solidFill>
                <a:latin typeface="Arial"/>
                <a:cs typeface="Arial"/>
                <a:hlinkClick r:id="rId3"/>
              </a:rPr>
              <a:t>Academic English support and workshops</a:t>
            </a:r>
            <a:endParaRPr lang="en-GB" sz="2400" dirty="0">
              <a:latin typeface="Arial"/>
              <a:cs typeface="Arial"/>
            </a:endParaRPr>
          </a:p>
          <a:p>
            <a:pPr algn="ctr">
              <a:lnSpc>
                <a:spcPct val="100000"/>
              </a:lnSpc>
              <a:spcBef>
                <a:spcPts val="0"/>
              </a:spcBef>
            </a:pPr>
            <a:endParaRPr lang="en-GB" sz="1800">
              <a:latin typeface="Calibri"/>
              <a:ea typeface="Calibri"/>
              <a:cs typeface="Calibri"/>
            </a:endParaRPr>
          </a:p>
          <a:p>
            <a:endParaRPr lang="en-GB"/>
          </a:p>
        </p:txBody>
      </p:sp>
      <p:pic>
        <p:nvPicPr>
          <p:cNvPr id="11" name="Picture Placeholder 10" descr="Close-up view of a person typing on a laptop keyboard at a desk. Both hands are positioned on the keyboard, and a notebook or book is partially visible in the lower corner of the image.">
            <a:extLst>
              <a:ext uri="{FF2B5EF4-FFF2-40B4-BE49-F238E27FC236}">
                <a16:creationId xmlns:a16="http://schemas.microsoft.com/office/drawing/2014/main" id="{8D39E634-434C-7397-BD2F-6C16E966AD1A}"/>
              </a:ext>
            </a:extLst>
          </p:cNvPr>
          <p:cNvPicPr>
            <a:picLocks noGrp="1" noChangeAspect="1"/>
          </p:cNvPicPr>
          <p:nvPr>
            <p:ph type="pic" idx="10"/>
          </p:nvPr>
        </p:nvPicPr>
        <p:blipFill>
          <a:blip r:embed="rId4" cstate="print">
            <a:extLst>
              <a:ext uri="{28A0092B-C50C-407E-A947-70E740481C1C}">
                <a14:useLocalDpi xmlns:a14="http://schemas.microsoft.com/office/drawing/2010/main"/>
              </a:ext>
            </a:extLst>
          </a:blip>
          <a:srcRect b="-1129"/>
          <a:stretch>
            <a:fillRect/>
          </a:stretch>
        </p:blipFill>
        <p:spPr>
          <a:xfrm>
            <a:off x="8976336" y="1358724"/>
            <a:ext cx="2869105" cy="4950622"/>
          </a:xfrm>
          <a:prstGeom prst="rect">
            <a:avLst/>
          </a:prstGeom>
          <a:solidFill>
            <a:srgbClr val="E7E6E6"/>
          </a:solidFill>
        </p:spPr>
      </p:pic>
    </p:spTree>
    <p:extLst>
      <p:ext uri="{BB962C8B-B14F-4D97-AF65-F5344CB8AC3E}">
        <p14:creationId xmlns:p14="http://schemas.microsoft.com/office/powerpoint/2010/main" val="1653532045"/>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2E32EE5-AFB5-B841-5125-7F9D6A7D9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7633D5-52A0-F57C-27ED-F41D90D91628}"/>
              </a:ext>
            </a:extLst>
          </p:cNvPr>
          <p:cNvSpPr>
            <a:spLocks noGrp="1"/>
          </p:cNvSpPr>
          <p:nvPr>
            <p:ph type="title"/>
          </p:nvPr>
        </p:nvSpPr>
        <p:spPr/>
        <p:txBody>
          <a:bodyPr/>
          <a:lstStyle/>
          <a:p>
            <a:pPr>
              <a:lnSpc>
                <a:spcPct val="100000"/>
              </a:lnSpc>
            </a:pPr>
            <a:r>
              <a:rPr lang="en-US" sz="4000">
                <a:latin typeface="Arial"/>
                <a:cs typeface="Arial"/>
              </a:rPr>
              <a:t>The Language Zone</a:t>
            </a:r>
          </a:p>
          <a:p>
            <a:endParaRPr lang="en-US" sz="4000" b="0"/>
          </a:p>
          <a:p>
            <a:endParaRPr lang="en-GB"/>
          </a:p>
        </p:txBody>
      </p:sp>
      <p:sp>
        <p:nvSpPr>
          <p:cNvPr id="3" name="Content Placeholder 2">
            <a:extLst>
              <a:ext uri="{FF2B5EF4-FFF2-40B4-BE49-F238E27FC236}">
                <a16:creationId xmlns:a16="http://schemas.microsoft.com/office/drawing/2014/main" id="{B065A934-1454-C977-9621-9E323E6CB98A}"/>
              </a:ext>
            </a:extLst>
          </p:cNvPr>
          <p:cNvSpPr>
            <a:spLocks noGrp="1"/>
          </p:cNvSpPr>
          <p:nvPr>
            <p:ph idx="1"/>
          </p:nvPr>
        </p:nvSpPr>
        <p:spPr>
          <a:xfrm>
            <a:off x="334963" y="2643065"/>
            <a:ext cx="7919720" cy="3839260"/>
          </a:xfrm>
        </p:spPr>
        <p:txBody>
          <a:bodyPr vert="horz" lIns="0" tIns="0" rIns="0" bIns="0" rtlCol="0" anchor="t">
            <a:normAutofit fontScale="92500" lnSpcReduction="10000"/>
          </a:bodyPr>
          <a:lstStyle/>
          <a:p>
            <a:pPr marL="0" indent="0">
              <a:lnSpc>
                <a:spcPct val="100000"/>
              </a:lnSpc>
              <a:buNone/>
            </a:pPr>
            <a:r>
              <a:rPr lang="en-US" sz="2200" b="1">
                <a:latin typeface="Arial"/>
                <a:cs typeface="Arial"/>
              </a:rPr>
              <a:t>The Language Zone is a dedicated space and resource </a:t>
            </a:r>
            <a:r>
              <a:rPr lang="en-US" sz="2200" b="1" err="1">
                <a:latin typeface="Arial"/>
                <a:cs typeface="Arial"/>
              </a:rPr>
              <a:t>centre</a:t>
            </a:r>
            <a:r>
              <a:rPr lang="en-US" sz="2200" b="1">
                <a:latin typeface="Arial"/>
                <a:cs typeface="Arial"/>
              </a:rPr>
              <a:t> a range of workshops and activities to help you </a:t>
            </a:r>
            <a:r>
              <a:rPr lang="en-US" sz="2200" b="1" err="1">
                <a:latin typeface="Arial"/>
                <a:cs typeface="Arial"/>
              </a:rPr>
              <a:t>practise</a:t>
            </a:r>
            <a:r>
              <a:rPr lang="en-US" sz="2200" b="1">
                <a:latin typeface="Arial"/>
                <a:cs typeface="Arial"/>
              </a:rPr>
              <a:t> and improve your language skills.</a:t>
            </a:r>
            <a:br>
              <a:rPr lang="en-US" sz="2200" b="1">
                <a:latin typeface="Arial"/>
                <a:cs typeface="Arial"/>
              </a:rPr>
            </a:br>
            <a:endParaRPr lang="en-US" sz="2200" b="1">
              <a:latin typeface="Arial"/>
              <a:cs typeface="Arial"/>
            </a:endParaRPr>
          </a:p>
          <a:p>
            <a:pPr marL="0" indent="0">
              <a:lnSpc>
                <a:spcPct val="100000"/>
              </a:lnSpc>
              <a:buNone/>
            </a:pPr>
            <a:r>
              <a:rPr lang="en-US" sz="2200">
                <a:latin typeface="Arial"/>
                <a:cs typeface="Arial"/>
              </a:rPr>
              <a:t>Improve your English language skills independently:</a:t>
            </a:r>
          </a:p>
          <a:p>
            <a:pPr>
              <a:lnSpc>
                <a:spcPct val="100000"/>
              </a:lnSpc>
            </a:pPr>
            <a:r>
              <a:rPr lang="en-US" sz="2200">
                <a:latin typeface="Arial"/>
                <a:cs typeface="Arial"/>
              </a:rPr>
              <a:t>Join language groups and language exchanges</a:t>
            </a:r>
          </a:p>
          <a:p>
            <a:pPr>
              <a:lnSpc>
                <a:spcPct val="100000"/>
              </a:lnSpc>
            </a:pPr>
            <a:r>
              <a:rPr lang="en-US" sz="2200">
                <a:latin typeface="Arial"/>
                <a:cs typeface="Arial"/>
              </a:rPr>
              <a:t>Use the Language Zone digital materials and resources</a:t>
            </a:r>
          </a:p>
          <a:p>
            <a:pPr marL="0" indent="0">
              <a:lnSpc>
                <a:spcPct val="100000"/>
              </a:lnSpc>
              <a:buNone/>
            </a:pPr>
            <a:r>
              <a:rPr lang="en-US" sz="2200">
                <a:latin typeface="Arial"/>
                <a:cs typeface="Arial"/>
              </a:rPr>
              <a:t>...and more!</a:t>
            </a:r>
          </a:p>
          <a:p>
            <a:pPr marL="0" indent="0">
              <a:lnSpc>
                <a:spcPct val="100000"/>
              </a:lnSpc>
              <a:buNone/>
            </a:pPr>
            <a:endParaRPr lang="en-US" sz="2200">
              <a:latin typeface="Arial"/>
              <a:cs typeface="Arial"/>
            </a:endParaRPr>
          </a:p>
          <a:p>
            <a:pPr marL="0" indent="0">
              <a:lnSpc>
                <a:spcPct val="160000"/>
              </a:lnSpc>
              <a:buNone/>
            </a:pPr>
            <a:r>
              <a:rPr lang="en-US" sz="2200">
                <a:solidFill>
                  <a:srgbClr val="0563C1"/>
                </a:solidFill>
                <a:latin typeface="Arial"/>
                <a:cs typeface="Arial"/>
                <a:hlinkClick r:id="rId2">
                  <a:extLst>
                    <a:ext uri="{A12FA001-AC4F-418D-AE19-62706E023703}">
                      <ahyp:hlinkClr xmlns:ahyp="http://schemas.microsoft.com/office/drawing/2018/hyperlinkcolor" val="tx"/>
                    </a:ext>
                  </a:extLst>
                </a:hlinkClick>
              </a:rPr>
              <a:t>Find out more about the Language Zone</a:t>
            </a:r>
            <a:endParaRPr lang="en-US" sz="2200">
              <a:solidFill>
                <a:srgbClr val="0563C1"/>
              </a:solidFill>
              <a:latin typeface="Arial"/>
              <a:cs typeface="Arial"/>
            </a:endParaRPr>
          </a:p>
          <a:p>
            <a:pPr>
              <a:lnSpc>
                <a:spcPct val="100000"/>
              </a:lnSpc>
              <a:spcBef>
                <a:spcPts val="0"/>
              </a:spcBef>
              <a:buFont typeface="Wingdings"/>
              <a:buChar char="§"/>
            </a:pPr>
            <a:endParaRPr lang="en-US" sz="2400"/>
          </a:p>
        </p:txBody>
      </p:sp>
      <p:pic>
        <p:nvPicPr>
          <p:cNvPr id="10" name="Picture Placeholder 9" descr="Two students standing in a library study space, one holding books and the other holding a laptop, with bookshelves and colourful framed posters in the background.">
            <a:extLst>
              <a:ext uri="{FF2B5EF4-FFF2-40B4-BE49-F238E27FC236}">
                <a16:creationId xmlns:a16="http://schemas.microsoft.com/office/drawing/2014/main" id="{148AD3A7-B78A-E85E-9863-933B907506DF}"/>
              </a:ext>
            </a:extLst>
          </p:cNvPr>
          <p:cNvPicPr>
            <a:picLocks noGrp="1" noChangeAspect="1"/>
          </p:cNvPicPr>
          <p:nvPr>
            <p:ph type="pic" idx="10"/>
          </p:nvPr>
        </p:nvPicPr>
        <p:blipFill>
          <a:blip r:embed="rId3" cstate="print">
            <a:extLst>
              <a:ext uri="{28A0092B-C50C-407E-A947-70E740481C1C}">
                <a14:useLocalDpi xmlns:a14="http://schemas.microsoft.com/office/drawing/2010/main"/>
              </a:ext>
            </a:extLst>
          </a:blip>
          <a:srcRect t="-1313"/>
          <a:stretch>
            <a:fillRect/>
          </a:stretch>
        </p:blipFill>
        <p:spPr>
          <a:xfrm>
            <a:off x="8976336" y="1358724"/>
            <a:ext cx="2883402" cy="4989370"/>
          </a:xfrm>
          <a:prstGeom prst="rect">
            <a:avLst/>
          </a:prstGeom>
          <a:solidFill>
            <a:srgbClr val="E7E6E6"/>
          </a:solidFill>
        </p:spPr>
      </p:pic>
    </p:spTree>
    <p:extLst>
      <p:ext uri="{BB962C8B-B14F-4D97-AF65-F5344CB8AC3E}">
        <p14:creationId xmlns:p14="http://schemas.microsoft.com/office/powerpoint/2010/main" val="764314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24269F9-65A7-DFC3-41ED-D09F5474E9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21FF8D-D380-4F16-F520-A815242072CE}"/>
              </a:ext>
            </a:extLst>
          </p:cNvPr>
          <p:cNvSpPr>
            <a:spLocks noGrp="1"/>
          </p:cNvSpPr>
          <p:nvPr>
            <p:ph type="title"/>
          </p:nvPr>
        </p:nvSpPr>
        <p:spPr/>
        <p:txBody>
          <a:bodyPr/>
          <a:lstStyle/>
          <a:p>
            <a:pPr>
              <a:lnSpc>
                <a:spcPct val="100000"/>
              </a:lnSpc>
            </a:pPr>
            <a:r>
              <a:rPr lang="en-US" sz="4000">
                <a:latin typeface="Arial"/>
                <a:cs typeface="Arial"/>
              </a:rPr>
              <a:t>Meeting people</a:t>
            </a:r>
            <a:endParaRPr lang="en-US"/>
          </a:p>
          <a:p>
            <a:endParaRPr lang="en-US" sz="4000" b="0"/>
          </a:p>
          <a:p>
            <a:endParaRPr lang="en-GB"/>
          </a:p>
        </p:txBody>
      </p:sp>
      <p:sp>
        <p:nvSpPr>
          <p:cNvPr id="3" name="Content Placeholder 2">
            <a:extLst>
              <a:ext uri="{FF2B5EF4-FFF2-40B4-BE49-F238E27FC236}">
                <a16:creationId xmlns:a16="http://schemas.microsoft.com/office/drawing/2014/main" id="{CD4EC11C-CE58-3337-58F0-EE2669DF6FD1}"/>
              </a:ext>
            </a:extLst>
          </p:cNvPr>
          <p:cNvSpPr>
            <a:spLocks noGrp="1"/>
          </p:cNvSpPr>
          <p:nvPr>
            <p:ph idx="1"/>
          </p:nvPr>
        </p:nvSpPr>
        <p:spPr>
          <a:xfrm>
            <a:off x="334963" y="2643065"/>
            <a:ext cx="7919720" cy="3839260"/>
          </a:xfrm>
        </p:spPr>
        <p:txBody>
          <a:bodyPr vert="horz" lIns="0" tIns="0" rIns="0" bIns="0" rtlCol="0" anchor="t">
            <a:normAutofit/>
          </a:bodyPr>
          <a:lstStyle/>
          <a:p>
            <a:pPr marL="0" indent="0">
              <a:lnSpc>
                <a:spcPct val="100000"/>
              </a:lnSpc>
              <a:buNone/>
            </a:pPr>
            <a:r>
              <a:rPr lang="en-US" sz="2200" b="1">
                <a:latin typeface="Arial"/>
                <a:cs typeface="Arial"/>
              </a:rPr>
              <a:t>There are plenty of opportunities to meet people and </a:t>
            </a:r>
            <a:r>
              <a:rPr lang="en-US" sz="2200" b="1" err="1">
                <a:latin typeface="Arial"/>
                <a:cs typeface="Arial"/>
              </a:rPr>
              <a:t>socialise</a:t>
            </a:r>
            <a:r>
              <a:rPr lang="en-US" sz="2200" b="1">
                <a:latin typeface="Arial"/>
                <a:cs typeface="Arial"/>
              </a:rPr>
              <a:t> when you arrive in Leeds. </a:t>
            </a:r>
            <a:endParaRPr lang="en-US" sz="2200" b="1"/>
          </a:p>
          <a:p>
            <a:pPr marL="0" indent="0">
              <a:lnSpc>
                <a:spcPct val="100000"/>
              </a:lnSpc>
              <a:buNone/>
            </a:pPr>
            <a:endParaRPr lang="en-US" sz="2200" b="1"/>
          </a:p>
          <a:p>
            <a:pPr>
              <a:lnSpc>
                <a:spcPct val="100000"/>
              </a:lnSpc>
              <a:spcBef>
                <a:spcPts val="0"/>
              </a:spcBef>
            </a:pPr>
            <a:r>
              <a:rPr lang="en-US" sz="2400">
                <a:latin typeface="Arial"/>
                <a:cs typeface="Arial"/>
              </a:rPr>
              <a:t>Make the most of International orientation</a:t>
            </a:r>
          </a:p>
          <a:p>
            <a:pPr>
              <a:lnSpc>
                <a:spcPct val="100000"/>
              </a:lnSpc>
              <a:spcBef>
                <a:spcPts val="0"/>
              </a:spcBef>
            </a:pPr>
            <a:r>
              <a:rPr lang="en-US" sz="2400">
                <a:latin typeface="Arial"/>
                <a:cs typeface="Arial"/>
              </a:rPr>
              <a:t>Join events on campus, in the Leeds University Union and halls of residence</a:t>
            </a:r>
            <a:endParaRPr lang="en-US"/>
          </a:p>
          <a:p>
            <a:pPr>
              <a:lnSpc>
                <a:spcPct val="100000"/>
              </a:lnSpc>
              <a:spcBef>
                <a:spcPts val="0"/>
              </a:spcBef>
            </a:pPr>
            <a:r>
              <a:rPr lang="en-US" sz="2400">
                <a:latin typeface="Arial"/>
                <a:cs typeface="Arial"/>
              </a:rPr>
              <a:t>Get involved in school-specific </a:t>
            </a:r>
            <a:r>
              <a:rPr lang="en-US" sz="2400" err="1">
                <a:latin typeface="Arial"/>
                <a:cs typeface="Arial"/>
              </a:rPr>
              <a:t>programmes</a:t>
            </a:r>
            <a:r>
              <a:rPr lang="en-US" sz="2400">
                <a:latin typeface="Arial"/>
                <a:cs typeface="Arial"/>
              </a:rPr>
              <a:t> and events</a:t>
            </a:r>
            <a:endParaRPr lang="en-US" sz="2400"/>
          </a:p>
          <a:p>
            <a:pPr>
              <a:lnSpc>
                <a:spcPct val="100000"/>
              </a:lnSpc>
              <a:spcBef>
                <a:spcPts val="0"/>
              </a:spcBef>
            </a:pPr>
            <a:r>
              <a:rPr lang="en-US" sz="2400">
                <a:latin typeface="Arial"/>
                <a:cs typeface="Arial"/>
              </a:rPr>
              <a:t>Become your School's representative</a:t>
            </a:r>
          </a:p>
          <a:p>
            <a:pPr>
              <a:lnSpc>
                <a:spcPct val="100000"/>
              </a:lnSpc>
              <a:spcBef>
                <a:spcPts val="0"/>
              </a:spcBef>
            </a:pPr>
            <a:endParaRPr lang="en-US" sz="2400"/>
          </a:p>
          <a:p>
            <a:pPr marL="0" indent="0">
              <a:lnSpc>
                <a:spcPct val="100000"/>
              </a:lnSpc>
              <a:spcBef>
                <a:spcPts val="0"/>
              </a:spcBef>
              <a:buNone/>
            </a:pPr>
            <a:r>
              <a:rPr lang="en-US" sz="2400">
                <a:latin typeface="Arial"/>
                <a:cs typeface="Arial"/>
                <a:hlinkClick r:id="rId2"/>
              </a:rPr>
              <a:t>All events in September and throughout the year</a:t>
            </a:r>
            <a:endParaRPr lang="en-US" sz="2400"/>
          </a:p>
          <a:p>
            <a:pPr>
              <a:lnSpc>
                <a:spcPct val="100000"/>
              </a:lnSpc>
              <a:spcBef>
                <a:spcPts val="0"/>
              </a:spcBef>
            </a:pPr>
            <a:endParaRPr lang="en-US" sz="2400"/>
          </a:p>
          <a:p>
            <a:pPr>
              <a:lnSpc>
                <a:spcPct val="100000"/>
              </a:lnSpc>
              <a:spcBef>
                <a:spcPts val="0"/>
              </a:spcBef>
            </a:pPr>
            <a:endParaRPr lang="en-US" sz="2400"/>
          </a:p>
        </p:txBody>
      </p:sp>
      <p:pic>
        <p:nvPicPr>
          <p:cNvPr id="8" name="Picture Placeholder 7" descr="Students walking and talking in an outdoor campus space, with university buildings, a notice board, and other students in the background.">
            <a:extLst>
              <a:ext uri="{FF2B5EF4-FFF2-40B4-BE49-F238E27FC236}">
                <a16:creationId xmlns:a16="http://schemas.microsoft.com/office/drawing/2014/main" id="{83A9EAC4-20A7-0418-551C-C6667E566487}"/>
              </a:ext>
            </a:extLst>
          </p:cNvPr>
          <p:cNvPicPr>
            <a:picLocks noGrp="1" noChangeAspect="1"/>
          </p:cNvPicPr>
          <p:nvPr>
            <p:ph type="pic" idx="10"/>
          </p:nvPr>
        </p:nvPicPr>
        <p:blipFill>
          <a:blip r:embed="rId3" cstate="print">
            <a:extLst>
              <a:ext uri="{28A0092B-C50C-407E-A947-70E740481C1C}">
                <a14:useLocalDpi xmlns:a14="http://schemas.microsoft.com/office/drawing/2010/main"/>
              </a:ext>
            </a:extLst>
          </a:blip>
          <a:srcRect/>
          <a:stretch/>
        </p:blipFill>
        <p:spPr>
          <a:prstGeom prst="rect">
            <a:avLst/>
          </a:prstGeom>
          <a:solidFill>
            <a:srgbClr val="E7E6E6"/>
          </a:solidFill>
        </p:spPr>
      </p:pic>
      <p:pic>
        <p:nvPicPr>
          <p:cNvPr id="7" name="Picture 6">
            <a:extLst>
              <a:ext uri="{FF2B5EF4-FFF2-40B4-BE49-F238E27FC236}">
                <a16:creationId xmlns:a16="http://schemas.microsoft.com/office/drawing/2014/main" id="{0C4D9AE9-73E9-BDD9-C75A-49F25031234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143225" y="4557622"/>
            <a:ext cx="1581511" cy="1595888"/>
          </a:xfrm>
          <a:prstGeom prst="rect">
            <a:avLst/>
          </a:prstGeom>
        </p:spPr>
      </p:pic>
    </p:spTree>
    <p:extLst>
      <p:ext uri="{BB962C8B-B14F-4D97-AF65-F5344CB8AC3E}">
        <p14:creationId xmlns:p14="http://schemas.microsoft.com/office/powerpoint/2010/main" val="2390993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BC9A6-815A-663F-82BE-43EBD441DF09}"/>
              </a:ext>
            </a:extLst>
          </p:cNvPr>
          <p:cNvSpPr>
            <a:spLocks noGrp="1"/>
          </p:cNvSpPr>
          <p:nvPr>
            <p:ph type="title"/>
          </p:nvPr>
        </p:nvSpPr>
        <p:spPr/>
        <p:txBody>
          <a:bodyPr/>
          <a:lstStyle/>
          <a:p>
            <a:r>
              <a:rPr lang="en-GB">
                <a:latin typeface="Arial"/>
                <a:cs typeface="Arial"/>
              </a:rPr>
              <a:t>Disability Services</a:t>
            </a:r>
            <a:endParaRPr lang="en-GB" b="0">
              <a:latin typeface="Arial"/>
              <a:cs typeface="Arial"/>
            </a:endParaRPr>
          </a:p>
          <a:p>
            <a:endParaRPr lang="en-GB"/>
          </a:p>
        </p:txBody>
      </p:sp>
      <p:sp>
        <p:nvSpPr>
          <p:cNvPr id="3" name="Content Placeholder 2">
            <a:extLst>
              <a:ext uri="{FF2B5EF4-FFF2-40B4-BE49-F238E27FC236}">
                <a16:creationId xmlns:a16="http://schemas.microsoft.com/office/drawing/2014/main" id="{27AB8EA4-5450-621F-2577-E84019FBBD90}"/>
              </a:ext>
            </a:extLst>
          </p:cNvPr>
          <p:cNvSpPr>
            <a:spLocks noGrp="1"/>
          </p:cNvSpPr>
          <p:nvPr>
            <p:ph idx="1"/>
          </p:nvPr>
        </p:nvSpPr>
        <p:spPr>
          <a:xfrm>
            <a:off x="334963" y="2446020"/>
            <a:ext cx="7919720" cy="4036305"/>
          </a:xfrm>
        </p:spPr>
        <p:txBody>
          <a:bodyPr vert="horz" lIns="0" tIns="0" rIns="0" bIns="0" rtlCol="0" anchor="t">
            <a:normAutofit lnSpcReduction="10000"/>
          </a:bodyPr>
          <a:lstStyle/>
          <a:p>
            <a:pPr marL="285750" indent="-285750">
              <a:lnSpc>
                <a:spcPct val="100000"/>
              </a:lnSpc>
              <a:spcBef>
                <a:spcPts val="600"/>
              </a:spcBef>
              <a:spcAft>
                <a:spcPts val="600"/>
              </a:spcAft>
              <a:buFont typeface="Arial,Sans-Serif"/>
            </a:pPr>
            <a:r>
              <a:rPr lang="en-GB" sz="2200"/>
              <a:t>Advising your academic School on the support you may need in your learning.</a:t>
            </a:r>
            <a:endParaRPr lang="en-US" sz="2200"/>
          </a:p>
          <a:p>
            <a:pPr marL="285750" indent="-285750">
              <a:lnSpc>
                <a:spcPct val="100000"/>
              </a:lnSpc>
              <a:spcBef>
                <a:spcPts val="600"/>
              </a:spcBef>
              <a:spcAft>
                <a:spcPts val="600"/>
              </a:spcAft>
              <a:buFont typeface="Arial,Sans-Serif"/>
            </a:pPr>
            <a:r>
              <a:rPr lang="en-GB" sz="2200"/>
              <a:t>Recommending academic adjustments for your course.</a:t>
            </a:r>
            <a:endParaRPr lang="en-US" sz="2200"/>
          </a:p>
          <a:p>
            <a:pPr marL="285750" indent="-285750">
              <a:lnSpc>
                <a:spcPct val="100000"/>
              </a:lnSpc>
              <a:spcBef>
                <a:spcPts val="600"/>
              </a:spcBef>
              <a:spcAft>
                <a:spcPts val="600"/>
              </a:spcAft>
              <a:buFont typeface="Arial,Sans-Serif"/>
            </a:pPr>
            <a:r>
              <a:rPr lang="en-GB" sz="2200"/>
              <a:t>Giving you advice on a range of matters, from funding to assistive technology. </a:t>
            </a:r>
            <a:endParaRPr lang="en-US" sz="2200"/>
          </a:p>
          <a:p>
            <a:pPr marL="285750" indent="-285750">
              <a:lnSpc>
                <a:spcPct val="100000"/>
              </a:lnSpc>
              <a:spcBef>
                <a:spcPts val="600"/>
              </a:spcBef>
              <a:spcAft>
                <a:spcPts val="600"/>
              </a:spcAft>
              <a:buFont typeface="Arial,Sans-Serif"/>
            </a:pPr>
            <a:r>
              <a:rPr lang="en-GB" sz="2200"/>
              <a:t>Providing you with ongoing support throughout your time at Leeds.</a:t>
            </a:r>
            <a:br>
              <a:rPr lang="en-GB" sz="2200"/>
            </a:br>
            <a:endParaRPr lang="en-US" sz="2200"/>
          </a:p>
          <a:p>
            <a:pPr marL="0" indent="0">
              <a:lnSpc>
                <a:spcPct val="100000"/>
              </a:lnSpc>
              <a:spcBef>
                <a:spcPts val="600"/>
              </a:spcBef>
              <a:spcAft>
                <a:spcPts val="600"/>
              </a:spcAft>
              <a:buNone/>
            </a:pPr>
            <a:r>
              <a:rPr lang="en-GB" sz="2200">
                <a:latin typeface="Arial"/>
                <a:cs typeface="Arial"/>
                <a:hlinkClick r:id="rId3"/>
              </a:rPr>
              <a:t>Contact the Disability Services team at Disability@leeds.ac.uk</a:t>
            </a:r>
            <a:endParaRPr lang="en-GB" sz="2200">
              <a:latin typeface="Arial"/>
              <a:cs typeface="Arial"/>
            </a:endParaRPr>
          </a:p>
          <a:p>
            <a:pPr marL="0" indent="0">
              <a:lnSpc>
                <a:spcPct val="100000"/>
              </a:lnSpc>
              <a:spcBef>
                <a:spcPts val="600"/>
              </a:spcBef>
              <a:spcAft>
                <a:spcPts val="600"/>
              </a:spcAft>
              <a:buNone/>
            </a:pPr>
            <a:r>
              <a:rPr lang="en-GB" sz="2200">
                <a:solidFill>
                  <a:srgbClr val="5B57A1"/>
                </a:solidFill>
                <a:latin typeface="Arial"/>
                <a:cs typeface="Arial"/>
                <a:hlinkClick r:id="rId4"/>
              </a:rPr>
              <a:t>Disabled Student Support - website</a:t>
            </a:r>
            <a:endParaRPr lang="en-GB" sz="2200"/>
          </a:p>
        </p:txBody>
      </p:sp>
      <p:pic>
        <p:nvPicPr>
          <p:cNvPr id="5" name="Picture Placeholder 4" descr="Several people sit around an outdoor wooden picnic table in a campus setting, holding takeaway coffee cups and talking together.">
            <a:extLst>
              <a:ext uri="{FF2B5EF4-FFF2-40B4-BE49-F238E27FC236}">
                <a16:creationId xmlns:a16="http://schemas.microsoft.com/office/drawing/2014/main" id="{BE9A2537-64BD-062D-628C-E34C33C0166E}"/>
              </a:ext>
            </a:extLst>
          </p:cNvPr>
          <p:cNvPicPr>
            <a:picLocks noGrp="1" noChangeAspect="1"/>
          </p:cNvPicPr>
          <p:nvPr>
            <p:ph type="pic" idx="10"/>
          </p:nvPr>
        </p:nvPicPr>
        <p:blipFill>
          <a:blip r:embed="rId5"/>
          <a:srcRect l="15796" t="-261" r="55091"/>
          <a:stretch>
            <a:fillRect/>
          </a:stretch>
        </p:blipFill>
        <p:spPr>
          <a:xfrm>
            <a:off x="8976336" y="1358724"/>
            <a:ext cx="2880686" cy="4963538"/>
          </a:xfrm>
          <a:prstGeom prst="rect">
            <a:avLst/>
          </a:prstGeom>
          <a:solidFill>
            <a:srgbClr val="E7E6E6"/>
          </a:solidFill>
        </p:spPr>
      </p:pic>
      <p:pic>
        <p:nvPicPr>
          <p:cNvPr id="4" name="Picture 3" descr="QR code link to website with more information about disability support for international students">
            <a:extLst>
              <a:ext uri="{FF2B5EF4-FFF2-40B4-BE49-F238E27FC236}">
                <a16:creationId xmlns:a16="http://schemas.microsoft.com/office/drawing/2014/main" id="{6FE0F267-0790-2CB8-52DE-30509414F434}"/>
              </a:ext>
            </a:extLst>
          </p:cNvPr>
          <p:cNvPicPr>
            <a:picLocks noChangeAspect="1"/>
          </p:cNvPicPr>
          <p:nvPr/>
        </p:nvPicPr>
        <p:blipFill>
          <a:blip r:embed="rId6"/>
          <a:srcRect b="-746"/>
          <a:stretch>
            <a:fillRect/>
          </a:stretch>
        </p:blipFill>
        <p:spPr>
          <a:xfrm>
            <a:off x="10269483" y="4709465"/>
            <a:ext cx="1429881" cy="1444310"/>
          </a:xfrm>
          <a:prstGeom prst="rect">
            <a:avLst/>
          </a:prstGeom>
        </p:spPr>
      </p:pic>
    </p:spTree>
    <p:extLst>
      <p:ext uri="{BB962C8B-B14F-4D97-AF65-F5344CB8AC3E}">
        <p14:creationId xmlns:p14="http://schemas.microsoft.com/office/powerpoint/2010/main" val="3805335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357B-576D-D419-2450-F089A34C8663}"/>
              </a:ext>
            </a:extLst>
          </p:cNvPr>
          <p:cNvSpPr>
            <a:spLocks noGrp="1"/>
          </p:cNvSpPr>
          <p:nvPr>
            <p:ph type="title"/>
          </p:nvPr>
        </p:nvSpPr>
        <p:spPr/>
        <p:txBody>
          <a:bodyPr/>
          <a:lstStyle/>
          <a:p>
            <a:r>
              <a:rPr lang="en-GB" sz="4000">
                <a:latin typeface="Arial"/>
                <a:cs typeface="Arial"/>
              </a:rPr>
              <a:t>Student Information Service</a:t>
            </a:r>
            <a:endParaRPr lang="en-GB" sz="4000" b="0" err="1"/>
          </a:p>
          <a:p>
            <a:endParaRPr lang="en-GB"/>
          </a:p>
        </p:txBody>
      </p:sp>
      <p:sp>
        <p:nvSpPr>
          <p:cNvPr id="3" name="Content Placeholder 2">
            <a:extLst>
              <a:ext uri="{FF2B5EF4-FFF2-40B4-BE49-F238E27FC236}">
                <a16:creationId xmlns:a16="http://schemas.microsoft.com/office/drawing/2014/main" id="{844B5A30-D006-610D-3A77-00EE76269BE4}"/>
              </a:ext>
            </a:extLst>
          </p:cNvPr>
          <p:cNvSpPr>
            <a:spLocks noGrp="1"/>
          </p:cNvSpPr>
          <p:nvPr>
            <p:ph idx="1"/>
          </p:nvPr>
        </p:nvSpPr>
        <p:spPr>
          <a:xfrm>
            <a:off x="334963" y="2462223"/>
            <a:ext cx="7919720" cy="4020102"/>
          </a:xfrm>
        </p:spPr>
        <p:txBody>
          <a:bodyPr vert="horz" lIns="0" tIns="0" rIns="0" bIns="0" rtlCol="0" anchor="t">
            <a:normAutofit/>
          </a:bodyPr>
          <a:lstStyle/>
          <a:p>
            <a:pPr>
              <a:lnSpc>
                <a:spcPct val="110000"/>
              </a:lnSpc>
              <a:spcBef>
                <a:spcPts val="1200"/>
              </a:spcBef>
            </a:pPr>
            <a:r>
              <a:rPr lang="en-GB" sz="2200"/>
              <a:t>The Student Information Service team can help with questions on online registration and identity checks, getting a SIM card, IT support, banking and more. </a:t>
            </a:r>
            <a:endParaRPr lang="en-US" sz="2200"/>
          </a:p>
          <a:p>
            <a:pPr>
              <a:lnSpc>
                <a:spcPct val="110000"/>
              </a:lnSpc>
              <a:spcBef>
                <a:spcPts val="1200"/>
              </a:spcBef>
            </a:pPr>
            <a:r>
              <a:rPr lang="en-GB" sz="2200" b="1"/>
              <a:t>Before you arrive </a:t>
            </a:r>
            <a:r>
              <a:rPr lang="en-GB" sz="2200"/>
              <a:t>- get help by email or phone</a:t>
            </a:r>
            <a:endParaRPr lang="en-US" sz="2200"/>
          </a:p>
          <a:p>
            <a:pPr>
              <a:lnSpc>
                <a:spcPct val="110000"/>
              </a:lnSpc>
              <a:spcBef>
                <a:spcPts val="1200"/>
              </a:spcBef>
            </a:pPr>
            <a:r>
              <a:rPr lang="en-GB" sz="2200" b="1">
                <a:latin typeface="Arial"/>
                <a:cs typeface="Arial"/>
              </a:rPr>
              <a:t>When you’re in Leeds </a:t>
            </a:r>
            <a:r>
              <a:rPr lang="en-GB" sz="2200">
                <a:latin typeface="Arial"/>
                <a:cs typeface="Arial"/>
              </a:rPr>
              <a:t>- visit the </a:t>
            </a:r>
            <a:r>
              <a:rPr lang="en-GB" sz="2200">
                <a:latin typeface="Arial"/>
                <a:cs typeface="Arial"/>
                <a:hlinkClick r:id="rId2"/>
              </a:rPr>
              <a:t>Welcome Hub in the Parkinson Building</a:t>
            </a:r>
            <a:r>
              <a:rPr lang="en-GB" sz="2200">
                <a:latin typeface="Arial"/>
                <a:cs typeface="Arial"/>
              </a:rPr>
              <a:t> or another information point on campus.</a:t>
            </a:r>
            <a:endParaRPr lang="en-US" sz="2200">
              <a:latin typeface="Arial"/>
              <a:cs typeface="Arial"/>
            </a:endParaRPr>
          </a:p>
          <a:p>
            <a:pPr>
              <a:lnSpc>
                <a:spcPct val="110000"/>
              </a:lnSpc>
              <a:spcBef>
                <a:spcPts val="1200"/>
              </a:spcBef>
            </a:pPr>
            <a:endParaRPr lang="en-GB" sz="2200"/>
          </a:p>
          <a:p>
            <a:pPr>
              <a:lnSpc>
                <a:spcPct val="110000"/>
              </a:lnSpc>
              <a:spcBef>
                <a:spcPts val="1200"/>
              </a:spcBef>
            </a:pPr>
            <a:endParaRPr lang="en-GB" sz="2200">
              <a:latin typeface="Arial"/>
              <a:cs typeface="Arial"/>
            </a:endParaRPr>
          </a:p>
          <a:p>
            <a:pPr>
              <a:buNone/>
            </a:pPr>
            <a:r>
              <a:rPr lang="en-GB" sz="2200">
                <a:latin typeface="Arial"/>
                <a:cs typeface="Arial"/>
                <a:hlinkClick r:id="rId3"/>
              </a:rPr>
              <a:t>Getting help - The Student Information Service</a:t>
            </a:r>
            <a:endParaRPr lang="en-GB" sz="2200">
              <a:latin typeface="Arial"/>
              <a:cs typeface="Arial"/>
            </a:endParaRPr>
          </a:p>
          <a:p>
            <a:pPr marL="0" indent="0">
              <a:lnSpc>
                <a:spcPct val="110000"/>
              </a:lnSpc>
              <a:spcBef>
                <a:spcPts val="1200"/>
              </a:spcBef>
              <a:buNone/>
            </a:pPr>
            <a:endParaRPr lang="en-GB" sz="2200"/>
          </a:p>
          <a:p>
            <a:endParaRPr lang="en-GB"/>
          </a:p>
        </p:txBody>
      </p:sp>
      <p:pic>
        <p:nvPicPr>
          <p:cNvPr id="5" name="Picture Placeholder 4" descr="A student stands at a welcome desk inside a large university building, holding a tablet while speaking with a staff member wearing a red T-shirt. The desk displays a sign reading “Welcome.” In the background are information displays, queue barriers, seating areas, and large portrait banners hanging from tall columns in a bright, open atrium.">
            <a:extLst>
              <a:ext uri="{FF2B5EF4-FFF2-40B4-BE49-F238E27FC236}">
                <a16:creationId xmlns:a16="http://schemas.microsoft.com/office/drawing/2014/main" id="{5DB2ED64-BE18-98EF-0F3E-AF4CE83E8388}"/>
              </a:ext>
            </a:extLst>
          </p:cNvPr>
          <p:cNvPicPr>
            <a:picLocks noGrp="1" noChangeAspect="1"/>
          </p:cNvPicPr>
          <p:nvPr>
            <p:ph type="pic" idx="10"/>
          </p:nvPr>
        </p:nvPicPr>
        <p:blipFill>
          <a:blip r:embed="rId4" cstate="print">
            <a:extLst>
              <a:ext uri="{28A0092B-C50C-407E-A947-70E740481C1C}">
                <a14:useLocalDpi xmlns:a14="http://schemas.microsoft.com/office/drawing/2010/main"/>
              </a:ext>
            </a:extLst>
          </a:blip>
          <a:srcRect t="-1319"/>
          <a:stretch>
            <a:fillRect/>
          </a:stretch>
        </p:blipFill>
        <p:spPr>
          <a:xfrm>
            <a:off x="8973206" y="1358724"/>
            <a:ext cx="2883831" cy="4963543"/>
          </a:xfrm>
          <a:prstGeom prst="rect">
            <a:avLst/>
          </a:prstGeom>
          <a:solidFill>
            <a:srgbClr val="E7E6E6"/>
          </a:solidFill>
        </p:spPr>
      </p:pic>
      <p:pic>
        <p:nvPicPr>
          <p:cNvPr id="4" name="Picture 3">
            <a:extLst>
              <a:ext uri="{FF2B5EF4-FFF2-40B4-BE49-F238E27FC236}">
                <a16:creationId xmlns:a16="http://schemas.microsoft.com/office/drawing/2014/main" id="{69EC8A63-16F2-6474-849C-21D3D8BD30DB}"/>
              </a:ext>
              <a:ext uri="{C183D7F6-B498-43B3-948B-1728B52AA6E4}">
                <adec:decorative xmlns:adec="http://schemas.microsoft.com/office/drawing/2017/decorative" val="1"/>
              </a:ext>
            </a:extLst>
          </p:cNvPr>
          <p:cNvPicPr>
            <a:picLocks noChangeAspect="1"/>
          </p:cNvPicPr>
          <p:nvPr/>
        </p:nvPicPr>
        <p:blipFill>
          <a:blip r:embed="rId5"/>
          <a:srcRect b="763"/>
          <a:stretch>
            <a:fillRect/>
          </a:stretch>
        </p:blipFill>
        <p:spPr>
          <a:xfrm>
            <a:off x="10307016" y="4743382"/>
            <a:ext cx="1428750" cy="1446201"/>
          </a:xfrm>
          <a:prstGeom prst="rect">
            <a:avLst/>
          </a:prstGeom>
        </p:spPr>
      </p:pic>
    </p:spTree>
    <p:extLst>
      <p:ext uri="{BB962C8B-B14F-4D97-AF65-F5344CB8AC3E}">
        <p14:creationId xmlns:p14="http://schemas.microsoft.com/office/powerpoint/2010/main" val="1301193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CED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8B470-618B-4779-A57C-A32CEFBA2B04}"/>
              </a:ext>
            </a:extLst>
          </p:cNvPr>
          <p:cNvSpPr>
            <a:spLocks noGrp="1"/>
          </p:cNvSpPr>
          <p:nvPr>
            <p:ph type="title"/>
          </p:nvPr>
        </p:nvSpPr>
        <p:spPr/>
        <p:txBody>
          <a:bodyPr>
            <a:normAutofit/>
          </a:bodyPr>
          <a:lstStyle/>
          <a:p>
            <a:r>
              <a:rPr lang="en-US">
                <a:latin typeface="Arial"/>
                <a:cs typeface="Arial"/>
              </a:rPr>
              <a:t>Thank you</a:t>
            </a:r>
            <a:endParaRPr lang="en-US"/>
          </a:p>
        </p:txBody>
      </p:sp>
      <p:sp>
        <p:nvSpPr>
          <p:cNvPr id="6" name="Content Placeholder 5">
            <a:extLst>
              <a:ext uri="{FF2B5EF4-FFF2-40B4-BE49-F238E27FC236}">
                <a16:creationId xmlns:a16="http://schemas.microsoft.com/office/drawing/2014/main" id="{AA5D01FE-DACA-78D8-681C-C9D74DD97812}"/>
              </a:ext>
            </a:extLst>
          </p:cNvPr>
          <p:cNvSpPr>
            <a:spLocks noGrp="1"/>
          </p:cNvSpPr>
          <p:nvPr>
            <p:ph idx="1"/>
          </p:nvPr>
        </p:nvSpPr>
        <p:spPr>
          <a:xfrm>
            <a:off x="329708" y="2781088"/>
            <a:ext cx="7332391" cy="3283480"/>
          </a:xfrm>
        </p:spPr>
        <p:txBody>
          <a:bodyPr vert="horz" lIns="91440" tIns="45720" rIns="91440" bIns="45720" rtlCol="0" anchor="t">
            <a:normAutofit/>
          </a:bodyPr>
          <a:lstStyle/>
          <a:p>
            <a:pPr marL="0" indent="0">
              <a:lnSpc>
                <a:spcPct val="120000"/>
              </a:lnSpc>
              <a:buNone/>
            </a:pPr>
            <a:r>
              <a:rPr lang="en-US" sz="2400" b="1">
                <a:latin typeface="Arial"/>
                <a:cs typeface="Arial"/>
              </a:rPr>
              <a:t>How was this session?</a:t>
            </a:r>
            <a:br>
              <a:rPr lang="en-US" sz="2400">
                <a:latin typeface="Arial"/>
                <a:cs typeface="Arial"/>
              </a:rPr>
            </a:br>
            <a:br>
              <a:rPr lang="en-US" sz="2400" b="1">
                <a:solidFill>
                  <a:srgbClr val="FF0000"/>
                </a:solidFill>
                <a:latin typeface="Arial"/>
                <a:cs typeface="Arial"/>
              </a:rPr>
            </a:br>
            <a:r>
              <a:rPr kumimoji="0" lang="en-US" sz="2400" b="1" i="0" u="none" strike="noStrike" kern="1200" cap="none" spc="0" normalizeH="0" baseline="0" noProof="0">
                <a:ln>
                  <a:noFill/>
                </a:ln>
                <a:solidFill>
                  <a:srgbClr val="FF0000"/>
                </a:solidFill>
                <a:effectLst/>
                <a:uLnTx/>
                <a:uFillTx/>
                <a:latin typeface="Arial"/>
                <a:ea typeface="+mn-ea"/>
                <a:cs typeface="Arial"/>
                <a:hlinkClick r:id="rId3"/>
              </a:rPr>
              <a:t>Give us feedback </a:t>
            </a:r>
            <a:r>
              <a:rPr lang="en-US" sz="2400" b="1">
                <a:solidFill>
                  <a:srgbClr val="FF0000"/>
                </a:solidFill>
                <a:latin typeface="Arial"/>
                <a:cs typeface="Arial"/>
                <a:hlinkClick r:id="rId3"/>
              </a:rPr>
              <a:t>on the Prepare to Study at Leeds session</a:t>
            </a:r>
            <a:r>
              <a:rPr lang="en-US" sz="2400">
                <a:solidFill>
                  <a:srgbClr val="FF0000"/>
                </a:solidFill>
                <a:latin typeface="Arial"/>
                <a:cs typeface="Arial"/>
              </a:rPr>
              <a:t> </a:t>
            </a:r>
            <a:r>
              <a:rPr lang="en-US" sz="2400">
                <a:latin typeface="Arial"/>
                <a:cs typeface="Arial"/>
              </a:rPr>
              <a:t>for a chance to </a:t>
            </a:r>
            <a:r>
              <a:rPr lang="en-US" sz="2400" b="1">
                <a:latin typeface="Arial"/>
                <a:cs typeface="Arial"/>
              </a:rPr>
              <a:t>win one of three £30 shopping vouchers. </a:t>
            </a:r>
            <a:br>
              <a:rPr lang="en-US" sz="2400" b="1">
                <a:latin typeface="Arial"/>
                <a:cs typeface="Arial"/>
              </a:rPr>
            </a:br>
            <a:endParaRPr lang="en-US" sz="2400"/>
          </a:p>
        </p:txBody>
      </p:sp>
      <p:pic>
        <p:nvPicPr>
          <p:cNvPr id="3" name="Picture 2">
            <a:extLst>
              <a:ext uri="{FF2B5EF4-FFF2-40B4-BE49-F238E27FC236}">
                <a16:creationId xmlns:a16="http://schemas.microsoft.com/office/drawing/2014/main" id="{0206E5CA-24E6-7083-E46C-506D8545C9F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35528" y="2990490"/>
            <a:ext cx="2774831" cy="2861096"/>
          </a:xfrm>
          <a:prstGeom prst="rect">
            <a:avLst/>
          </a:prstGeom>
        </p:spPr>
      </p:pic>
    </p:spTree>
    <p:extLst>
      <p:ext uri="{BB962C8B-B14F-4D97-AF65-F5344CB8AC3E}">
        <p14:creationId xmlns:p14="http://schemas.microsoft.com/office/powerpoint/2010/main" val="14511320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6a40760-a18b-4c23-8731-54ad71238559">
      <Terms xmlns="http://schemas.microsoft.com/office/infopath/2007/PartnerControls"/>
    </lcf76f155ced4ddcb4097134ff3c332f>
    <TaxCatchAll xmlns="b207b05a-4463-4a74-aa48-267cd44e53b2" xsi:nil="true"/>
    <_Flow_SignoffStatus xmlns="26a40760-a18b-4c23-8731-54ad7123855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6E0A73BF23260498FB956A3F2857341" ma:contentTypeVersion="20" ma:contentTypeDescription="Create a new document." ma:contentTypeScope="" ma:versionID="3847054ca35c0141423611d5ccde4592">
  <xsd:schema xmlns:xsd="http://www.w3.org/2001/XMLSchema" xmlns:xs="http://www.w3.org/2001/XMLSchema" xmlns:p="http://schemas.microsoft.com/office/2006/metadata/properties" xmlns:ns2="26a40760-a18b-4c23-8731-54ad71238559" xmlns:ns3="b207b05a-4463-4a74-aa48-267cd44e53b2" targetNamespace="http://schemas.microsoft.com/office/2006/metadata/properties" ma:root="true" ma:fieldsID="09b605da722399b9936c5d7476d1195c" ns2:_="" ns3:_="">
    <xsd:import namespace="26a40760-a18b-4c23-8731-54ad71238559"/>
    <xsd:import namespace="b207b05a-4463-4a74-aa48-267cd44e53b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a40760-a18b-4c23-8731-54ad712385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07b05a-4463-4a74-aa48-267cd44e53b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f378a099-9d03-4745-9ef9-ff1f438c7f89}" ma:internalName="TaxCatchAll" ma:showField="CatchAllData" ma:web="b207b05a-4463-4a74-aa48-267cd44e53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9F8DBC3-3CC1-453F-8A9A-757045649F0F}">
  <ds:schemaRefs>
    <ds:schemaRef ds:uri="http://schemas.microsoft.com/office/2006/documentManagement/types"/>
    <ds:schemaRef ds:uri="26a40760-a18b-4c23-8731-54ad71238559"/>
    <ds:schemaRef ds:uri="http://purl.org/dc/elements/1.1/"/>
    <ds:schemaRef ds:uri="http://schemas.microsoft.com/office/infopath/2007/PartnerControls"/>
    <ds:schemaRef ds:uri="http://schemas.openxmlformats.org/package/2006/metadata/core-properties"/>
    <ds:schemaRef ds:uri="b207b05a-4463-4a74-aa48-267cd44e53b2"/>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FC6A7C34-10FF-4113-AF23-A60C3B949E9E}">
  <ds:schemaRefs>
    <ds:schemaRef ds:uri="26a40760-a18b-4c23-8731-54ad71238559"/>
    <ds:schemaRef ds:uri="b207b05a-4463-4a74-aa48-267cd44e53b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642810B-C6A2-4A13-8F40-A1946FA4EF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TotalTime>
  <Words>1074</Words>
  <Application>Microsoft Office PowerPoint</Application>
  <PresentationFormat>Widescreen</PresentationFormat>
  <Paragraphs>154</Paragraphs>
  <Slides>22</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Arial,Sans-Serif</vt:lpstr>
      <vt:lpstr>Calibri</vt:lpstr>
      <vt:lpstr>Segoe UI</vt:lpstr>
      <vt:lpstr>Wingdings</vt:lpstr>
      <vt:lpstr>Wingdings,sans-serif</vt:lpstr>
      <vt:lpstr>Office Theme</vt:lpstr>
      <vt:lpstr>Prepare to study  at Leeds </vt:lpstr>
      <vt:lpstr>Disclaimer</vt:lpstr>
      <vt:lpstr>Useful resources </vt:lpstr>
      <vt:lpstr>Welcome guide</vt:lpstr>
      <vt:lpstr>Welcome Hub</vt:lpstr>
      <vt:lpstr>International orientation  </vt:lpstr>
      <vt:lpstr>Supporting your academic success</vt:lpstr>
      <vt:lpstr>Today, we will:</vt:lpstr>
      <vt:lpstr>University learning </vt:lpstr>
      <vt:lpstr>Good study habits </vt:lpstr>
      <vt:lpstr>Critical thinking</vt:lpstr>
      <vt:lpstr>Critical thinking  in your studies</vt:lpstr>
      <vt:lpstr>Academic integrity</vt:lpstr>
      <vt:lpstr>Skills@Library</vt:lpstr>
      <vt:lpstr>Flying Start </vt:lpstr>
      <vt:lpstr>Improving your English language skills</vt:lpstr>
      <vt:lpstr>Academic English  language skills  </vt:lpstr>
      <vt:lpstr>The Language Zone  </vt:lpstr>
      <vt:lpstr>Meeting people  </vt:lpstr>
      <vt:lpstr>Disability Services </vt:lpstr>
      <vt:lpstr>Student Information Service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Dickinson</dc:creator>
  <cp:lastModifiedBy>Benjamin Hewitt</cp:lastModifiedBy>
  <cp:revision>24</cp:revision>
  <dcterms:created xsi:type="dcterms:W3CDTF">2017-03-28T10:31:45Z</dcterms:created>
  <dcterms:modified xsi:type="dcterms:W3CDTF">2026-08-24T14:07:59Z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0x010100E6E0A73BF23260498FB956A3F2857341</vt:lpwstr>
  </property>
  <property fmtid="{D5CDD505-2E9C-101B-9397-08002B2CF9AE}" pid="3" name="MediaServiceImageTags">
    <vt:lpwstr/>
  </property>
</Properties>
</file>