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2D2_40757E93.xml" ContentType="application/vnd.ms-powerpoint.comments+xml"/>
  <Override PartName="/ppt/notesSlides/notesSlide15.xml" ContentType="application/vnd.openxmlformats-officedocument.presentationml.notesSlide+xml"/>
  <Override PartName="/ppt/comments/modernComment_2D5_628EE58D.xml" ContentType="application/vnd.ms-powerpoint.comments+xml"/>
  <Override PartName="/ppt/comments/modernComment_2D8_8E83A912.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734" r:id="rId5"/>
    <p:sldId id="748" r:id="rId6"/>
    <p:sldId id="749" r:id="rId7"/>
    <p:sldId id="750" r:id="rId8"/>
    <p:sldId id="751" r:id="rId9"/>
    <p:sldId id="731" r:id="rId10"/>
    <p:sldId id="736" r:id="rId11"/>
    <p:sldId id="737" r:id="rId12"/>
    <p:sldId id="299" r:id="rId13"/>
    <p:sldId id="738" r:id="rId14"/>
    <p:sldId id="739" r:id="rId15"/>
    <p:sldId id="740" r:id="rId16"/>
    <p:sldId id="741" r:id="rId17"/>
    <p:sldId id="720" r:id="rId18"/>
    <p:sldId id="300" r:id="rId19"/>
    <p:sldId id="721" r:id="rId20"/>
    <p:sldId id="302" r:id="rId21"/>
    <p:sldId id="742" r:id="rId22"/>
    <p:sldId id="743" r:id="rId23"/>
    <p:sldId id="716" r:id="rId24"/>
    <p:sldId id="722" r:id="rId25"/>
    <p:sldId id="744" r:id="rId26"/>
    <p:sldId id="745" r:id="rId27"/>
    <p:sldId id="725" r:id="rId28"/>
    <p:sldId id="726" r:id="rId29"/>
    <p:sldId id="728" r:id="rId30"/>
    <p:sldId id="729" r:id="rId31"/>
    <p:sldId id="747" r:id="rId32"/>
    <p:sldId id="71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 userDrawn="1">
          <p15:clr>
            <a:srgbClr val="A4A3A4"/>
          </p15:clr>
        </p15:guide>
        <p15:guide id="2" pos="21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EDA759-773A-0B44-9E0A-A59846656141}" name="Amy Allhouse" initials="AA" userId="S::stushh1@leeds.ac.uk::017c99c2-dc89-4d30-995c-7e0e717f31ee" providerId="AD"/>
  <p188:author id="{26AA3FF5-8D7D-0595-D0AE-64893956E44C}" name="Lucia Fiordelmondo" initials="LF" userId="S::seslf@leeds.ac.uk::05f46fbb-0c82-45c5-ac4b-9ace7cf7e0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FB"/>
    <a:srgbClr val="9CEDFF"/>
    <a:srgbClr val="D3CAB9"/>
    <a:srgbClr val="FFFAFA"/>
    <a:srgbClr val="AF1B00"/>
    <a:srgbClr val="DA9873"/>
    <a:srgbClr val="FF620A"/>
    <a:srgbClr val="B7A6FF"/>
    <a:srgbClr val="00D3FF"/>
    <a:srgbClr val="00D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C18B83-530A-20A8-F389-E2B90774B862}" v="49" dt="2026-08-24T09:31:05.839"/>
    <p1510:client id="{5F88A3D8-2CA0-3701-D64F-236522DBD1A6}" v="14" dt="2026-08-24T11:25:14.278"/>
    <p1510:client id="{65E2BFAA-4725-F246-DCD7-4E86636E7EBF}" v="109" dt="2026-08-24T11:36:47.760"/>
    <p1510:client id="{EB04763B-BB9F-8ADE-97C3-38CAD8468496}" v="18" dt="2026-08-24T08:56:52.3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318" y="114"/>
      </p:cViewPr>
      <p:guideLst>
        <p:guide orient="horz" pos="232"/>
        <p:guide pos="21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comments/modernComment_2D2_40757E93.xml><?xml version="1.0" encoding="utf-8"?>
<p188:cmLst xmlns:a="http://schemas.openxmlformats.org/drawingml/2006/main" xmlns:r="http://schemas.openxmlformats.org/officeDocument/2006/relationships" xmlns:p188="http://schemas.microsoft.com/office/powerpoint/2018/8/main">
  <p188:cm id="{F5E065DC-DB42-4342-AD03-89C116627254}" authorId="{86EDA759-773A-0B44-9E0A-A59846656141}" created="2026-08-24T09:29:47.992">
    <ac:deMkLst xmlns:ac="http://schemas.microsoft.com/office/drawing/2013/main/command">
      <pc:docMk xmlns:pc="http://schemas.microsoft.com/office/powerpoint/2013/main/command"/>
      <pc:sldMk xmlns:pc="http://schemas.microsoft.com/office/powerpoint/2013/main/command" cId="1081441939" sldId="722"/>
      <ac:spMk id="6" creationId="{14964352-1EB5-0786-5DB3-9F46F3AFD6AF}"/>
    </ac:deMkLst>
    <p188:txBody>
      <a:bodyPr/>
      <a:lstStyle/>
      <a:p>
        <a:r>
          <a:rPr lang="en-GB"/>
          <a:t>[@Lucia Fiordelmondo] - Just for info; I've added 'for masters students' to the title on this slide and 'for UG students' to the title on slide 19.
On the day of presentation, I will only show the relevant slide.</a:t>
        </a:r>
      </a:p>
    </p188:txBody>
  </p188:cm>
</p188:cmLst>
</file>

<file path=ppt/comments/modernComment_2D5_628EE58D.xml><?xml version="1.0" encoding="utf-8"?>
<p188:cmLst xmlns:a="http://schemas.openxmlformats.org/drawingml/2006/main" xmlns:r="http://schemas.openxmlformats.org/officeDocument/2006/relationships" xmlns:p188="http://schemas.microsoft.com/office/powerpoint/2018/8/main">
  <p188:cm id="{A92C9F28-8471-4415-BAA3-FE8D81D72D77}" authorId="{86EDA759-773A-0B44-9E0A-A59846656141}" created="2026-08-24T09:31:02.980">
    <ac:deMkLst xmlns:ac="http://schemas.microsoft.com/office/drawing/2013/main/command">
      <pc:docMk xmlns:pc="http://schemas.microsoft.com/office/powerpoint/2013/main/command"/>
      <pc:sldMk xmlns:pc="http://schemas.microsoft.com/office/powerpoint/2013/main/command" cId="1653532045" sldId="725"/>
      <ac:spMk id="3" creationId="{271BA989-E125-0016-B748-52EE71E4335C}"/>
    </ac:deMkLst>
    <p188:txBody>
      <a:bodyPr/>
      <a:lstStyle/>
      <a:p>
        <a:r>
          <a:rPr lang="en-GB"/>
          <a:t>[@Lucia Fiordelmondo] - I've updated the link.</a:t>
        </a:r>
      </a:p>
    </p188:txBody>
  </p188:cm>
</p188:cmLst>
</file>

<file path=ppt/comments/modernComment_2D8_8E83A912.xml><?xml version="1.0" encoding="utf-8"?>
<p188:cmLst xmlns:a="http://schemas.openxmlformats.org/drawingml/2006/main" xmlns:r="http://schemas.openxmlformats.org/officeDocument/2006/relationships" xmlns:p188="http://schemas.microsoft.com/office/powerpoint/2018/8/main">
  <p188:cm id="{2FCF9471-9B80-4889-8E4D-557ACB38A734}" authorId="{26AA3FF5-8D7D-0595-D0AE-64893956E44C}" created="2026-08-21T09:30:25.377">
    <pc:sldMkLst xmlns:pc="http://schemas.microsoft.com/office/powerpoint/2013/main/command">
      <pc:docMk/>
      <pc:sldMk cId="2390993170" sldId="728"/>
    </pc:sldMkLst>
    <p188:txBody>
      <a:bodyPr/>
      <a:lstStyle/>
      <a:p>
        <a:r>
          <a:rPr lang="en-GB"/>
          <a:t>Have changed this to make it relevant with what is being promoted more widely as part of Welcome. This page is for all events happening all year round.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88D59F-84DF-0C4A-A564-05F3AC6AA4FC}" type="datetimeFigureOut">
              <a:rPr lang="en-US" smtClean="0"/>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C607B-BC83-1C44-A501-8F981FF41469}" type="slidenum">
              <a:rPr lang="en-US" smtClean="0"/>
              <a:t>‹#›</a:t>
            </a:fld>
            <a:endParaRPr lang="en-US"/>
          </a:p>
        </p:txBody>
      </p:sp>
    </p:spTree>
    <p:extLst>
      <p:ext uri="{BB962C8B-B14F-4D97-AF65-F5344CB8AC3E}">
        <p14:creationId xmlns:p14="http://schemas.microsoft.com/office/powerpoint/2010/main" val="238948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2</a:t>
            </a:fld>
            <a:endParaRPr lang="en-US"/>
          </a:p>
        </p:txBody>
      </p:sp>
    </p:spTree>
    <p:extLst>
      <p:ext uri="{BB962C8B-B14F-4D97-AF65-F5344CB8AC3E}">
        <p14:creationId xmlns:p14="http://schemas.microsoft.com/office/powerpoint/2010/main" val="2135328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CE6B2-CD40-07A9-4241-2C3E4236AC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BF343-3F16-EADF-2307-CBC206AF98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99475F-B6DE-C6FB-3DD5-B4E71EF51AFE}"/>
              </a:ext>
            </a:extLst>
          </p:cNvPr>
          <p:cNvSpPr>
            <a:spLocks noGrp="1"/>
          </p:cNvSpPr>
          <p:nvPr>
            <p:ph type="body" idx="1"/>
          </p:nvPr>
        </p:nvSpPr>
        <p:spPr/>
        <p:txBody>
          <a:bodyPr/>
          <a:lstStyle/>
          <a:p>
            <a:endParaRPr lang="en-GB" b="0">
              <a:ea typeface="Calibri"/>
              <a:cs typeface="Calibri"/>
            </a:endParaRPr>
          </a:p>
        </p:txBody>
      </p:sp>
      <p:sp>
        <p:nvSpPr>
          <p:cNvPr id="4" name="Slide Number Placeholder 3">
            <a:extLst>
              <a:ext uri="{FF2B5EF4-FFF2-40B4-BE49-F238E27FC236}">
                <a16:creationId xmlns:a16="http://schemas.microsoft.com/office/drawing/2014/main" id="{A3008C41-CDD8-9916-0CC7-7ED8791A5D33}"/>
              </a:ext>
            </a:extLst>
          </p:cNvPr>
          <p:cNvSpPr>
            <a:spLocks noGrp="1"/>
          </p:cNvSpPr>
          <p:nvPr>
            <p:ph type="sldNum" sz="quarter" idx="5"/>
          </p:nvPr>
        </p:nvSpPr>
        <p:spPr/>
        <p:txBody>
          <a:bodyPr/>
          <a:lstStyle/>
          <a:p>
            <a:fld id="{59BC607B-BC83-1C44-A501-8F981FF41469}" type="slidenum">
              <a:rPr lang="en-US" smtClean="0"/>
              <a:t>3</a:t>
            </a:fld>
            <a:endParaRPr lang="en-US"/>
          </a:p>
        </p:txBody>
      </p:sp>
    </p:spTree>
    <p:extLst>
      <p:ext uri="{BB962C8B-B14F-4D97-AF65-F5344CB8AC3E}">
        <p14:creationId xmlns:p14="http://schemas.microsoft.com/office/powerpoint/2010/main" val="674290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4</a:t>
            </a:fld>
            <a:endParaRPr lang="en-US"/>
          </a:p>
        </p:txBody>
      </p:sp>
    </p:spTree>
    <p:extLst>
      <p:ext uri="{BB962C8B-B14F-4D97-AF65-F5344CB8AC3E}">
        <p14:creationId xmlns:p14="http://schemas.microsoft.com/office/powerpoint/2010/main" val="2550914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5</a:t>
            </a:fld>
            <a:endParaRPr lang="en-US"/>
          </a:p>
        </p:txBody>
      </p:sp>
    </p:spTree>
    <p:extLst>
      <p:ext uri="{BB962C8B-B14F-4D97-AF65-F5344CB8AC3E}">
        <p14:creationId xmlns:p14="http://schemas.microsoft.com/office/powerpoint/2010/main" val="509203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9</a:t>
            </a:fld>
            <a:endParaRPr lang="en-US"/>
          </a:p>
        </p:txBody>
      </p:sp>
    </p:spTree>
    <p:extLst>
      <p:ext uri="{BB962C8B-B14F-4D97-AF65-F5344CB8AC3E}">
        <p14:creationId xmlns:p14="http://schemas.microsoft.com/office/powerpoint/2010/main" val="2474348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81C95-4CCB-2A41-4635-C27941B34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4026D-4EA3-B781-5886-206CB02CFB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46C4E6-001C-AE69-0AA9-09A8A653B99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B3E1F8E-8BAA-EE71-6564-9AD8FE104234}"/>
              </a:ext>
            </a:extLst>
          </p:cNvPr>
          <p:cNvSpPr>
            <a:spLocks noGrp="1"/>
          </p:cNvSpPr>
          <p:nvPr>
            <p:ph type="sldNum" sz="quarter" idx="5"/>
          </p:nvPr>
        </p:nvSpPr>
        <p:spPr/>
        <p:txBody>
          <a:bodyPr/>
          <a:lstStyle/>
          <a:p>
            <a:fld id="{59BC607B-BC83-1C44-A501-8F981FF41469}" type="slidenum">
              <a:rPr lang="en-US" smtClean="0"/>
              <a:t>10</a:t>
            </a:fld>
            <a:endParaRPr lang="en-US"/>
          </a:p>
        </p:txBody>
      </p:sp>
    </p:spTree>
    <p:extLst>
      <p:ext uri="{BB962C8B-B14F-4D97-AF65-F5344CB8AC3E}">
        <p14:creationId xmlns:p14="http://schemas.microsoft.com/office/powerpoint/2010/main" val="61381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BFC8E-88DE-D649-B02D-6C289443C4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87687-BD2E-28B9-ED0D-EFB689E6CB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774DAF-D84E-1C77-F01F-0D58F53CAB2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AE9985A-F736-9C71-0191-343E20923CDD}"/>
              </a:ext>
            </a:extLst>
          </p:cNvPr>
          <p:cNvSpPr>
            <a:spLocks noGrp="1"/>
          </p:cNvSpPr>
          <p:nvPr>
            <p:ph type="sldNum" sz="quarter" idx="5"/>
          </p:nvPr>
        </p:nvSpPr>
        <p:spPr/>
        <p:txBody>
          <a:bodyPr/>
          <a:lstStyle/>
          <a:p>
            <a:fld id="{59BC607B-BC83-1C44-A501-8F981FF41469}" type="slidenum">
              <a:rPr lang="en-US" smtClean="0"/>
              <a:t>11</a:t>
            </a:fld>
            <a:endParaRPr lang="en-US"/>
          </a:p>
        </p:txBody>
      </p:sp>
    </p:spTree>
    <p:extLst>
      <p:ext uri="{BB962C8B-B14F-4D97-AF65-F5344CB8AC3E}">
        <p14:creationId xmlns:p14="http://schemas.microsoft.com/office/powerpoint/2010/main" val="862500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B253D-A3EE-A8B3-B132-EA7C7738AA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DC703C-26B1-C9C2-7506-7593C4A06F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26422C-4738-2400-82DC-8DE88ED4849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80F6AD-9904-7DDB-99EE-CAC443173683}"/>
              </a:ext>
            </a:extLst>
          </p:cNvPr>
          <p:cNvSpPr>
            <a:spLocks noGrp="1"/>
          </p:cNvSpPr>
          <p:nvPr>
            <p:ph type="sldNum" sz="quarter" idx="5"/>
          </p:nvPr>
        </p:nvSpPr>
        <p:spPr/>
        <p:txBody>
          <a:bodyPr/>
          <a:lstStyle/>
          <a:p>
            <a:fld id="{59BC607B-BC83-1C44-A501-8F981FF41469}" type="slidenum">
              <a:rPr lang="en-US" smtClean="0"/>
              <a:t>12</a:t>
            </a:fld>
            <a:endParaRPr lang="en-US"/>
          </a:p>
        </p:txBody>
      </p:sp>
    </p:spTree>
    <p:extLst>
      <p:ext uri="{BB962C8B-B14F-4D97-AF65-F5344CB8AC3E}">
        <p14:creationId xmlns:p14="http://schemas.microsoft.com/office/powerpoint/2010/main" val="540044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7DB1B-B7AA-8362-164C-18945B6BC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F76D4B-C529-D835-F6B8-5A4142E9C8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97B155-CBD8-9E3A-2819-E01296D7D7D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2907F15-2D74-7F35-E3E6-A435387E0F27}"/>
              </a:ext>
            </a:extLst>
          </p:cNvPr>
          <p:cNvSpPr>
            <a:spLocks noGrp="1"/>
          </p:cNvSpPr>
          <p:nvPr>
            <p:ph type="sldNum" sz="quarter" idx="5"/>
          </p:nvPr>
        </p:nvSpPr>
        <p:spPr/>
        <p:txBody>
          <a:bodyPr/>
          <a:lstStyle/>
          <a:p>
            <a:fld id="{59BC607B-BC83-1C44-A501-8F981FF41469}" type="slidenum">
              <a:rPr lang="en-US" smtClean="0"/>
              <a:t>13</a:t>
            </a:fld>
            <a:endParaRPr lang="en-US"/>
          </a:p>
        </p:txBody>
      </p:sp>
    </p:spTree>
    <p:extLst>
      <p:ext uri="{BB962C8B-B14F-4D97-AF65-F5344CB8AC3E}">
        <p14:creationId xmlns:p14="http://schemas.microsoft.com/office/powerpoint/2010/main" val="1746783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15</a:t>
            </a:fld>
            <a:endParaRPr lang="en-US"/>
          </a:p>
        </p:txBody>
      </p:sp>
    </p:spTree>
    <p:extLst>
      <p:ext uri="{BB962C8B-B14F-4D97-AF65-F5344CB8AC3E}">
        <p14:creationId xmlns:p14="http://schemas.microsoft.com/office/powerpoint/2010/main" val="4167848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17</a:t>
            </a:fld>
            <a:endParaRPr lang="en-US"/>
          </a:p>
        </p:txBody>
      </p:sp>
    </p:spTree>
    <p:extLst>
      <p:ext uri="{BB962C8B-B14F-4D97-AF65-F5344CB8AC3E}">
        <p14:creationId xmlns:p14="http://schemas.microsoft.com/office/powerpoint/2010/main" val="2998972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8FEAF-3A6E-C256-7372-B4FD554D0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3BE4B-6336-6016-923F-735E6DCAE4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A01302-426E-6614-F986-C578E3D5BAB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ED13220-6793-A1DF-A4ED-A859A3B0BB06}"/>
              </a:ext>
            </a:extLst>
          </p:cNvPr>
          <p:cNvSpPr>
            <a:spLocks noGrp="1"/>
          </p:cNvSpPr>
          <p:nvPr>
            <p:ph type="sldNum" sz="quarter" idx="5"/>
          </p:nvPr>
        </p:nvSpPr>
        <p:spPr/>
        <p:txBody>
          <a:bodyPr/>
          <a:lstStyle/>
          <a:p>
            <a:fld id="{59BC607B-BC83-1C44-A501-8F981FF41469}" type="slidenum">
              <a:rPr lang="en-US" smtClean="0"/>
              <a:t>18</a:t>
            </a:fld>
            <a:endParaRPr lang="en-US"/>
          </a:p>
        </p:txBody>
      </p:sp>
    </p:spTree>
    <p:extLst>
      <p:ext uri="{BB962C8B-B14F-4D97-AF65-F5344CB8AC3E}">
        <p14:creationId xmlns:p14="http://schemas.microsoft.com/office/powerpoint/2010/main" val="695081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51370-C0F8-6A5F-2F2D-81678C11A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ADF29-5B02-C3B2-2A12-6B75052E4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D67A2A-EADD-F045-712C-6FE768CA582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851AAE0-AB44-B2BD-8C98-AF43269564BB}"/>
              </a:ext>
            </a:extLst>
          </p:cNvPr>
          <p:cNvSpPr>
            <a:spLocks noGrp="1"/>
          </p:cNvSpPr>
          <p:nvPr>
            <p:ph type="sldNum" sz="quarter" idx="5"/>
          </p:nvPr>
        </p:nvSpPr>
        <p:spPr/>
        <p:txBody>
          <a:bodyPr/>
          <a:lstStyle/>
          <a:p>
            <a:fld id="{59BC607B-BC83-1C44-A501-8F981FF41469}" type="slidenum">
              <a:rPr lang="en-US" smtClean="0"/>
              <a:t>20</a:t>
            </a:fld>
            <a:endParaRPr lang="en-US"/>
          </a:p>
        </p:txBody>
      </p:sp>
    </p:spTree>
    <p:extLst>
      <p:ext uri="{BB962C8B-B14F-4D97-AF65-F5344CB8AC3E}">
        <p14:creationId xmlns:p14="http://schemas.microsoft.com/office/powerpoint/2010/main" val="3048865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A577-5668-D68B-2652-CC88D63D6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284023-0233-EA2B-957C-2DF36A7B15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CC34B5-A76C-06FF-34C4-135A3FC3F9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BEF928-A4A2-0886-899A-9CD98CFA1D05}"/>
              </a:ext>
            </a:extLst>
          </p:cNvPr>
          <p:cNvSpPr>
            <a:spLocks noGrp="1"/>
          </p:cNvSpPr>
          <p:nvPr>
            <p:ph type="sldNum" sz="quarter" idx="5"/>
          </p:nvPr>
        </p:nvSpPr>
        <p:spPr/>
        <p:txBody>
          <a:bodyPr/>
          <a:lstStyle/>
          <a:p>
            <a:fld id="{59BC607B-BC83-1C44-A501-8F981FF41469}" type="slidenum">
              <a:rPr lang="en-US" smtClean="0"/>
              <a:t>21</a:t>
            </a:fld>
            <a:endParaRPr lang="en-US"/>
          </a:p>
        </p:txBody>
      </p:sp>
    </p:spTree>
    <p:extLst>
      <p:ext uri="{BB962C8B-B14F-4D97-AF65-F5344CB8AC3E}">
        <p14:creationId xmlns:p14="http://schemas.microsoft.com/office/powerpoint/2010/main" val="3329130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A577-5668-D68B-2652-CC88D63D6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284023-0233-EA2B-957C-2DF36A7B15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CC34B5-A76C-06FF-34C4-135A3FC3F9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BEF928-A4A2-0886-899A-9CD98CFA1D05}"/>
              </a:ext>
            </a:extLst>
          </p:cNvPr>
          <p:cNvSpPr>
            <a:spLocks noGrp="1"/>
          </p:cNvSpPr>
          <p:nvPr>
            <p:ph type="sldNum" sz="quarter" idx="5"/>
          </p:nvPr>
        </p:nvSpPr>
        <p:spPr/>
        <p:txBody>
          <a:bodyPr/>
          <a:lstStyle/>
          <a:p>
            <a:fld id="{59BC607B-BC83-1C44-A501-8F981FF41469}" type="slidenum">
              <a:rPr lang="en-US" smtClean="0"/>
              <a:t>22</a:t>
            </a:fld>
            <a:endParaRPr lang="en-US"/>
          </a:p>
        </p:txBody>
      </p:sp>
    </p:spTree>
    <p:extLst>
      <p:ext uri="{BB962C8B-B14F-4D97-AF65-F5344CB8AC3E}">
        <p14:creationId xmlns:p14="http://schemas.microsoft.com/office/powerpoint/2010/main" val="3329130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27</a:t>
            </a:fld>
            <a:endParaRPr lang="en-US"/>
          </a:p>
        </p:txBody>
      </p:sp>
    </p:spTree>
    <p:extLst>
      <p:ext uri="{BB962C8B-B14F-4D97-AF65-F5344CB8AC3E}">
        <p14:creationId xmlns:p14="http://schemas.microsoft.com/office/powerpoint/2010/main" val="2321050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2</a:t>
            </a:r>
          </a:p>
          <a:p>
            <a:endParaRPr lang="en-US">
              <a:solidFill>
                <a:srgbClr val="444444"/>
              </a:solidFill>
              <a:ea typeface="Calibri"/>
              <a:cs typeface="Calibri"/>
            </a:endParaRPr>
          </a:p>
          <a:p>
            <a:r>
              <a:rPr lang="en-US" dirty="0"/>
              <a:t>A reminder that the Student Information Service is your main point of contact for any questions</a:t>
            </a:r>
            <a:r>
              <a:rPr lang="en-US">
                <a:solidFill>
                  <a:srgbClr val="000000"/>
                </a:solidFill>
              </a:rPr>
              <a:t> as a new student and throughout your time in Leeds. We can help you with any process that you need to complete and with anything related to university life. If you're struggling to register with a doctor,</a:t>
            </a:r>
            <a:r>
              <a:rPr lang="en-US" dirty="0">
                <a:solidFill>
                  <a:srgbClr val="000000"/>
                </a:solidFill>
              </a:rPr>
              <a:t> we can help with that too.</a:t>
            </a:r>
            <a:endParaRPr lang="en-US" dirty="0">
              <a:solidFill>
                <a:srgbClr val="444444"/>
              </a:solidFill>
            </a:endParaRPr>
          </a:p>
          <a:p>
            <a:endParaRPr lang="en-GB" dirty="0">
              <a:solidFill>
                <a:srgbClr val="444444"/>
              </a:solidFill>
            </a:endParaRPr>
          </a:p>
          <a:p>
            <a:r>
              <a:rPr lang="en-US">
                <a:solidFill>
                  <a:srgbClr val="000000"/>
                </a:solidFill>
              </a:rPr>
              <a:t>Our team works Monday to Friday between 9am and 5pm. From the 14 September you'll also find us in the Welcome Hub (located in the Parkinson building). Come and speak to us in person and we'll help you with anything you might need, form completing university tasks to getting tips on how to make a good start in Leeds. </a:t>
            </a:r>
            <a:endParaRPr lang="en-GB" dirty="0">
              <a:solidFill>
                <a:srgbClr val="444444"/>
              </a:solidFill>
            </a:endParaRPr>
          </a:p>
          <a:p>
            <a:endParaRPr lang="en-US" dirty="0">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28</a:t>
            </a:fld>
            <a:endParaRPr lang="en-US"/>
          </a:p>
        </p:txBody>
      </p:sp>
    </p:spTree>
    <p:extLst>
      <p:ext uri="{BB962C8B-B14F-4D97-AF65-F5344CB8AC3E}">
        <p14:creationId xmlns:p14="http://schemas.microsoft.com/office/powerpoint/2010/main" val="2068167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Facilitator 1</a:t>
            </a:r>
            <a:endParaRPr lang="en-US">
              <a:ea typeface="Calibri" panose="020F0502020204030204"/>
              <a:cs typeface="Calibri" panose="020F0502020204030204"/>
            </a:endParaRPr>
          </a:p>
          <a:p>
            <a:endParaRPr lang="en-US">
              <a:ea typeface="Calibri" panose="020F0502020204030204"/>
              <a:cs typeface="Calibri" panose="020F0502020204030204"/>
            </a:endParaRPr>
          </a:p>
          <a:p>
            <a:r>
              <a:rPr lang="en-US">
                <a:ea typeface="Calibri" panose="020F0502020204030204"/>
                <a:cs typeface="Calibri" panose="020F0502020204030204"/>
              </a:rPr>
              <a:t>We hope you've found today's session useful. </a:t>
            </a:r>
          </a:p>
          <a:p>
            <a:endParaRPr lang="en-US">
              <a:ea typeface="Calibri" panose="020F0502020204030204"/>
              <a:cs typeface="Calibri" panose="020F0502020204030204"/>
            </a:endParaRPr>
          </a:p>
          <a:p>
            <a:r>
              <a:rPr lang="en-US">
                <a:ea typeface="Calibri" panose="020F0502020204030204"/>
                <a:cs typeface="Calibri" panose="020F0502020204030204"/>
              </a:rPr>
              <a:t>Remember that you can contact the Student Information Service at any point with questions by email before you arrive or in person when you're on campus. We look forward to welcoming you to Leeds!</a:t>
            </a:r>
          </a:p>
          <a:p>
            <a:endParaRPr lang="en-US">
              <a:ea typeface="Calibri" panose="020F0502020204030204"/>
              <a:cs typeface="Calibri" panose="020F0502020204030204"/>
            </a:endParaRPr>
          </a:p>
          <a:p>
            <a:r>
              <a:rPr lang="en-US" b="1">
                <a:ea typeface="Calibri"/>
                <a:cs typeface="Calibri"/>
              </a:rPr>
              <a:t>(Stop recording and invite any questions)</a:t>
            </a:r>
          </a:p>
          <a:p>
            <a:endParaRPr lang="en-US">
              <a:ea typeface="Calibri"/>
              <a:cs typeface="Calibri"/>
            </a:endParaRPr>
          </a:p>
          <a:p>
            <a:r>
              <a:rPr lang="en-US">
                <a:ea typeface="Calibri"/>
                <a:cs typeface="Calibri"/>
              </a:rPr>
              <a:t>Finally, we would be very grateful if you could leave us feedback on this session – it'll really help to know what you've liked and what we need to improve. Click on the link on the slide or scan the QR code for more information.</a:t>
            </a:r>
          </a:p>
          <a:p>
            <a:endParaRPr lang="en-US">
              <a:ea typeface="Calibri"/>
              <a:cs typeface="Calibri"/>
            </a:endParaRPr>
          </a:p>
          <a:p>
            <a:r>
              <a:rPr lang="en-US"/>
              <a:t>*Post a link to the recording in the chat and ask students to click on the link, and remind students that they'll receive an email with the slides and feedback form today*</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29</a:t>
            </a:fld>
            <a:endParaRPr lang="en-US"/>
          </a:p>
        </p:txBody>
      </p:sp>
    </p:spTree>
    <p:extLst>
      <p:ext uri="{BB962C8B-B14F-4D97-AF65-F5344CB8AC3E}">
        <p14:creationId xmlns:p14="http://schemas.microsoft.com/office/powerpoint/2010/main" val="4129775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aculty or school identity">
    <p:spTree>
      <p:nvGrpSpPr>
        <p:cNvPr id="1" name=""/>
        <p:cNvGrpSpPr/>
        <p:nvPr/>
      </p:nvGrpSpPr>
      <p:grpSpPr>
        <a:xfrm>
          <a:off x="0" y="0"/>
          <a:ext cx="0" cy="0"/>
          <a:chOff x="0" y="0"/>
          <a:chExt cx="0" cy="0"/>
        </a:xfrm>
      </p:grpSpPr>
      <p:sp>
        <p:nvSpPr>
          <p:cNvPr id="2" name="Title 1"/>
          <p:cNvSpPr>
            <a:spLocks noGrp="1"/>
          </p:cNvSpPr>
          <p:nvPr>
            <p:ph type="ctrTitle"/>
          </p:nvPr>
        </p:nvSpPr>
        <p:spPr>
          <a:xfrm>
            <a:off x="335328" y="1268748"/>
            <a:ext cx="5760672" cy="2160252"/>
          </a:xfrm>
        </p:spPr>
        <p:txBody>
          <a:bodyPr lIns="0" tIns="0" rIns="0" bIns="0" anchor="t" anchorCtr="0">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335328" y="3429000"/>
            <a:ext cx="5760672" cy="306035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Content Placeholder 4">
            <a:extLst>
              <a:ext uri="{FF2B5EF4-FFF2-40B4-BE49-F238E27FC236}">
                <a16:creationId xmlns:a16="http://schemas.microsoft.com/office/drawing/2014/main" id="{3DF5FB55-C27E-8C9B-14E7-0BCAD4EA0B47}"/>
              </a:ext>
            </a:extLst>
          </p:cNvPr>
          <p:cNvSpPr>
            <a:spLocks noGrp="1"/>
          </p:cNvSpPr>
          <p:nvPr>
            <p:ph sz="quarter" idx="10"/>
          </p:nvPr>
        </p:nvSpPr>
        <p:spPr>
          <a:xfrm>
            <a:off x="334963" y="368300"/>
            <a:ext cx="5761037" cy="450850"/>
          </a:xfrm>
        </p:spPr>
        <p:txBody>
          <a:bodyPr anchor="t" anchorCtr="0">
            <a:normAutofit/>
          </a:bodyPr>
          <a:lstStyle>
            <a:lvl1pPr marL="0" indent="0">
              <a:lnSpc>
                <a:spcPct val="90000"/>
              </a:lnSpc>
              <a:buNone/>
              <a:defRPr sz="1400" b="1"/>
            </a:lvl1pPr>
          </a:lstStyle>
          <a:p>
            <a:pPr lvl="0"/>
            <a:r>
              <a:rPr lang="en-GB"/>
              <a:t>Click to edit Master text styles</a:t>
            </a:r>
          </a:p>
        </p:txBody>
      </p:sp>
      <p:sp>
        <p:nvSpPr>
          <p:cNvPr id="7" name="Content Placeholder 6">
            <a:extLst>
              <a:ext uri="{FF2B5EF4-FFF2-40B4-BE49-F238E27FC236}">
                <a16:creationId xmlns:a16="http://schemas.microsoft.com/office/drawing/2014/main" id="{31D05356-002F-EB99-7289-2ABD2895EC9B}"/>
              </a:ext>
            </a:extLst>
          </p:cNvPr>
          <p:cNvSpPr>
            <a:spLocks noGrp="1"/>
          </p:cNvSpPr>
          <p:nvPr>
            <p:ph sz="quarter" idx="11" hasCustomPrompt="1"/>
          </p:nvPr>
        </p:nvSpPr>
        <p:spPr>
          <a:xfrm>
            <a:off x="334963" y="819289"/>
            <a:ext cx="4321175" cy="179387"/>
          </a:xfrm>
        </p:spPr>
        <p:txBody>
          <a:bodyPr anchor="t" anchorCtr="0">
            <a:normAutofit/>
          </a:bodyPr>
          <a:lstStyle>
            <a:lvl1pPr marL="0" indent="0">
              <a:buNone/>
              <a:defRPr sz="1000"/>
            </a:lvl1pPr>
          </a:lstStyle>
          <a:p>
            <a:pPr lvl="0"/>
            <a:r>
              <a:rPr lang="en-GB"/>
              <a:t>CLICK TO EDIT MASTER TEXT STYLES</a:t>
            </a:r>
          </a:p>
        </p:txBody>
      </p:sp>
    </p:spTree>
    <p:extLst>
      <p:ext uri="{BB962C8B-B14F-4D97-AF65-F5344CB8AC3E}">
        <p14:creationId xmlns:p14="http://schemas.microsoft.com/office/powerpoint/2010/main" val="633314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35328" y="1268748"/>
            <a:ext cx="5760672" cy="2160252"/>
          </a:xfrm>
        </p:spPr>
        <p:txBody>
          <a:bodyPr lIns="0" tIns="0" rIns="0" bIns="0" anchor="t" anchorCtr="0">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335328" y="3429000"/>
            <a:ext cx="5760672" cy="306035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72581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lstStyle/>
          <a:p>
            <a:r>
              <a:rPr lang="en-US"/>
              <a:t>Click to edit Master title style</a:t>
            </a:r>
          </a:p>
        </p:txBody>
      </p:sp>
      <p:sp>
        <p:nvSpPr>
          <p:cNvPr id="4" name="Content Placeholder 2">
            <a:extLst>
              <a:ext uri="{FF2B5EF4-FFF2-40B4-BE49-F238E27FC236}">
                <a16:creationId xmlns:a16="http://schemas.microsoft.com/office/drawing/2014/main" id="{AD774926-381B-B265-21A0-E808191EBEBD}"/>
              </a:ext>
            </a:extLst>
          </p:cNvPr>
          <p:cNvSpPr>
            <a:spLocks noGrp="1"/>
          </p:cNvSpPr>
          <p:nvPr>
            <p:ph idx="1"/>
          </p:nvPr>
        </p:nvSpPr>
        <p:spPr>
          <a:xfrm>
            <a:off x="334963" y="2881875"/>
            <a:ext cx="7919720" cy="3600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7896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2">
            <a:extLst>
              <a:ext uri="{FF2B5EF4-FFF2-40B4-BE49-F238E27FC236}">
                <a16:creationId xmlns:a16="http://schemas.microsoft.com/office/drawing/2014/main" id="{12C7062E-0A41-6272-4818-89EFF9B186A2}"/>
              </a:ext>
              <a:ext uri="{C183D7F6-B498-43B3-948B-1728B52AA6E4}">
                <adec:decorative xmlns:adec="http://schemas.microsoft.com/office/drawing/2017/decorative" val="1"/>
              </a:ext>
            </a:extLst>
          </p:cNvPr>
          <p:cNvSpPr>
            <a:spLocks noGrp="1"/>
          </p:cNvSpPr>
          <p:nvPr>
            <p:ph type="pic" idx="10"/>
          </p:nvPr>
        </p:nvSpPr>
        <p:spPr>
          <a:xfrm>
            <a:off x="8976336" y="1358724"/>
            <a:ext cx="2875304"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26412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14E5C27-CC78-C6AD-A0B1-866A4441B629}"/>
              </a:ext>
            </a:extLst>
          </p:cNvPr>
          <p:cNvSpPr>
            <a:spLocks noGrp="1"/>
          </p:cNvSpPr>
          <p:nvPr>
            <p:ph type="title" hasCustomPrompt="1"/>
          </p:nvPr>
        </p:nvSpPr>
        <p:spPr>
          <a:xfrm>
            <a:off x="340360" y="1358724"/>
            <a:ext cx="7200840" cy="2573643"/>
          </a:xfrm>
        </p:spPr>
        <p:txBody>
          <a:bodyPr anchor="t" anchorCtr="0"/>
          <a:lstStyle>
            <a:lvl1pPr>
              <a:defRPr sz="6000"/>
            </a:lvl1pPr>
          </a:lstStyle>
          <a:p>
            <a:r>
              <a:rPr lang="en-US"/>
              <a:t>Click to edit </a:t>
            </a:r>
            <a:br>
              <a:rPr lang="en-US"/>
            </a:br>
            <a:r>
              <a:rPr lang="en-US"/>
              <a:t>Master title style</a:t>
            </a:r>
          </a:p>
        </p:txBody>
      </p:sp>
      <p:sp>
        <p:nvSpPr>
          <p:cNvPr id="3" name="Text Placeholder 2"/>
          <p:cNvSpPr>
            <a:spLocks noGrp="1"/>
          </p:cNvSpPr>
          <p:nvPr>
            <p:ph type="body" idx="1"/>
          </p:nvPr>
        </p:nvSpPr>
        <p:spPr>
          <a:xfrm>
            <a:off x="348691" y="4869169"/>
            <a:ext cx="7213388" cy="1440168"/>
          </a:xfrm>
        </p:spPr>
        <p:txBody>
          <a:bodyPr anchor="t" anchorCtr="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45753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0360" y="1358724"/>
            <a:ext cx="7200840" cy="2573643"/>
          </a:xfrm>
        </p:spPr>
        <p:txBody>
          <a:bodyPr anchor="t" anchorCtr="0"/>
          <a:lstStyle>
            <a:lvl1pPr>
              <a:defRPr sz="6000"/>
            </a:lvl1pPr>
          </a:lstStyle>
          <a:p>
            <a:r>
              <a:rPr lang="en-US"/>
              <a:t>Click to edit </a:t>
            </a:r>
            <a:br>
              <a:rPr lang="en-US"/>
            </a:br>
            <a:r>
              <a:rPr lang="en-US"/>
              <a:t>Master title style</a:t>
            </a:r>
          </a:p>
        </p:txBody>
      </p:sp>
      <p:sp>
        <p:nvSpPr>
          <p:cNvPr id="3" name="Text Placeholder 2"/>
          <p:cNvSpPr>
            <a:spLocks noGrp="1"/>
          </p:cNvSpPr>
          <p:nvPr>
            <p:ph type="body" idx="1"/>
          </p:nvPr>
        </p:nvSpPr>
        <p:spPr>
          <a:xfrm>
            <a:off x="348691" y="4869169"/>
            <a:ext cx="7213388" cy="144016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Picture Placeholder 2">
            <a:extLst>
              <a:ext uri="{FF2B5EF4-FFF2-40B4-BE49-F238E27FC236}">
                <a16:creationId xmlns:a16="http://schemas.microsoft.com/office/drawing/2014/main" id="{7F374792-0FA6-442D-6597-3AE7D2763615}"/>
              </a:ext>
              <a:ext uri="{C183D7F6-B498-43B3-948B-1728B52AA6E4}">
                <adec:decorative xmlns:adec="http://schemas.microsoft.com/office/drawing/2017/decorative" val="1"/>
              </a:ext>
            </a:extLst>
          </p:cNvPr>
          <p:cNvSpPr>
            <a:spLocks noGrp="1"/>
          </p:cNvSpPr>
          <p:nvPr>
            <p:ph type="pic" idx="11"/>
          </p:nvPr>
        </p:nvSpPr>
        <p:spPr>
          <a:xfrm>
            <a:off x="8976336" y="1358724"/>
            <a:ext cx="2875304"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194512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F34A648-8FF7-8E14-204A-A18BD9F74B80}"/>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3" name="Content Placeholder 2"/>
          <p:cNvSpPr>
            <a:spLocks noGrp="1"/>
          </p:cNvSpPr>
          <p:nvPr>
            <p:ph sz="half" idx="1"/>
          </p:nvPr>
        </p:nvSpPr>
        <p:spPr>
          <a:xfrm>
            <a:off x="340360" y="2369494"/>
            <a:ext cx="5035556" cy="359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2369494"/>
            <a:ext cx="5035556" cy="359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3800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77125C5-2020-FDCA-E765-0FE307594AEA}"/>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3" name="Text Placeholder 2"/>
          <p:cNvSpPr>
            <a:spLocks noGrp="1"/>
          </p:cNvSpPr>
          <p:nvPr>
            <p:ph type="body" idx="1"/>
          </p:nvPr>
        </p:nvSpPr>
        <p:spPr>
          <a:xfrm>
            <a:off x="335329" y="2345469"/>
            <a:ext cx="5040588" cy="703898"/>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35329" y="3429000"/>
            <a:ext cx="5040588" cy="288033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096000" y="2345469"/>
            <a:ext cx="5040589" cy="703897"/>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6000" y="3429000"/>
            <a:ext cx="5040589" cy="288033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852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6B0B08D-3883-A7BC-2B51-30E7162297D1}"/>
              </a:ext>
            </a:extLst>
          </p:cNvPr>
          <p:cNvSpPr>
            <a:spLocks noGrp="1"/>
          </p:cNvSpPr>
          <p:nvPr>
            <p:ph type="pic" sz="quarter" idx="11"/>
          </p:nvPr>
        </p:nvSpPr>
        <p:spPr>
          <a:xfrm>
            <a:off x="0" y="0"/>
            <a:ext cx="12192000" cy="6858000"/>
          </a:xfrm>
        </p:spPr>
        <p:txBody>
          <a:bodyPr/>
          <a:lstStyle/>
          <a:p>
            <a:endParaRPr lang="en-US"/>
          </a:p>
        </p:txBody>
      </p:sp>
      <p:sp>
        <p:nvSpPr>
          <p:cNvPr id="3" name="Title 1">
            <a:extLst>
              <a:ext uri="{FF2B5EF4-FFF2-40B4-BE49-F238E27FC236}">
                <a16:creationId xmlns:a16="http://schemas.microsoft.com/office/drawing/2014/main" id="{B7445C79-9AC6-BD1B-10E4-B39BBD8DC6EF}"/>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5" name="Content Placeholder 4">
            <a:extLst>
              <a:ext uri="{FF2B5EF4-FFF2-40B4-BE49-F238E27FC236}">
                <a16:creationId xmlns:a16="http://schemas.microsoft.com/office/drawing/2014/main" id="{6F37E458-5903-5D4D-4604-4AF4B32D060B}"/>
              </a:ext>
            </a:extLst>
          </p:cNvPr>
          <p:cNvSpPr>
            <a:spLocks noGrp="1"/>
          </p:cNvSpPr>
          <p:nvPr>
            <p:ph sz="quarter" idx="10"/>
          </p:nvPr>
        </p:nvSpPr>
        <p:spPr>
          <a:xfrm>
            <a:off x="604838" y="549275"/>
            <a:ext cx="10982325" cy="5759450"/>
          </a:xfrm>
          <a:solidFill>
            <a:srgbClr val="AF1B00"/>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94987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2135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A46B978-4120-4FB2-77C5-30E706754D03}"/>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4" name="Text Placeholder 3"/>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375916" y="1358725"/>
            <a:ext cx="5760672" cy="49506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4187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0ECADE5-5FA4-9D8C-4CF0-A52AD1C374A8}"/>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6" name="Text Placeholder 3">
            <a:extLst>
              <a:ext uri="{FF2B5EF4-FFF2-40B4-BE49-F238E27FC236}">
                <a16:creationId xmlns:a16="http://schemas.microsoft.com/office/drawing/2014/main" id="{3E45478F-19DB-D7C2-B137-3C56CF220EF2}"/>
              </a:ext>
            </a:extLst>
          </p:cNvPr>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C183D7F6-B498-43B3-948B-1728B52AA6E4}">
                <adec:decorative xmlns:adec="http://schemas.microsoft.com/office/drawing/2017/decorative" val="1"/>
              </a:ext>
            </a:extLst>
          </p:cNvPr>
          <p:cNvSpPr>
            <a:spLocks noGrp="1"/>
          </p:cNvSpPr>
          <p:nvPr>
            <p:ph type="pic" idx="1"/>
          </p:nvPr>
        </p:nvSpPr>
        <p:spPr>
          <a:xfrm>
            <a:off x="5375916" y="1358724"/>
            <a:ext cx="6480756"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237774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Pictures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2B1F58B-D4D6-88B3-20AC-C5D8FEE8A38F}"/>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6" name="Text Placeholder 3">
            <a:extLst>
              <a:ext uri="{FF2B5EF4-FFF2-40B4-BE49-F238E27FC236}">
                <a16:creationId xmlns:a16="http://schemas.microsoft.com/office/drawing/2014/main" id="{FFF97A36-95C1-BD62-AFAA-E44E7500F1D4}"/>
              </a:ext>
            </a:extLst>
          </p:cNvPr>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C183D7F6-B498-43B3-948B-1728B52AA6E4}">
                <adec:decorative xmlns:adec="http://schemas.microsoft.com/office/drawing/2017/decorative" val="1"/>
              </a:ext>
            </a:extLst>
          </p:cNvPr>
          <p:cNvSpPr>
            <a:spLocks noGrp="1"/>
          </p:cNvSpPr>
          <p:nvPr>
            <p:ph type="pic" idx="1"/>
          </p:nvPr>
        </p:nvSpPr>
        <p:spPr>
          <a:xfrm>
            <a:off x="5375916" y="1358724"/>
            <a:ext cx="6480756" cy="2430324"/>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Picture Placeholder 2">
            <a:extLst>
              <a:ext uri="{FF2B5EF4-FFF2-40B4-BE49-F238E27FC236}">
                <a16:creationId xmlns:a16="http://schemas.microsoft.com/office/drawing/2014/main" id="{73906421-9D62-F47D-FA35-BA1F8061757F}"/>
              </a:ext>
              <a:ext uri="{C183D7F6-B498-43B3-948B-1728B52AA6E4}">
                <adec:decorative xmlns:adec="http://schemas.microsoft.com/office/drawing/2017/decorative" val="1"/>
              </a:ext>
            </a:extLst>
          </p:cNvPr>
          <p:cNvSpPr>
            <a:spLocks noGrp="1"/>
          </p:cNvSpPr>
          <p:nvPr>
            <p:ph type="pic" idx="10"/>
          </p:nvPr>
        </p:nvSpPr>
        <p:spPr>
          <a:xfrm>
            <a:off x="5375916" y="3789048"/>
            <a:ext cx="6480756" cy="2493934"/>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128380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bout S@L">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11540" y="1991363"/>
            <a:ext cx="3442260" cy="3442260"/>
          </a:xfrm>
          <a:prstGeom prst="rect">
            <a:avLst/>
          </a:prstGeom>
        </p:spPr>
      </p:pic>
      <p:sp>
        <p:nvSpPr>
          <p:cNvPr id="4" name="TextBox 3"/>
          <p:cNvSpPr txBox="1"/>
          <p:nvPr userDrawn="1"/>
        </p:nvSpPr>
        <p:spPr>
          <a:xfrm>
            <a:off x="838200" y="1991363"/>
            <a:ext cx="4362669" cy="523220"/>
          </a:xfrm>
          <a:prstGeom prst="rect">
            <a:avLst/>
          </a:prstGeom>
          <a:noFill/>
        </p:spPr>
        <p:txBody>
          <a:bodyPr wrap="none" rtlCol="0">
            <a:spAutoFit/>
          </a:bodyPr>
          <a:lstStyle/>
          <a:p>
            <a:r>
              <a:rPr lang="en-GB" sz="2800">
                <a:latin typeface="Segoe UI" panose="020B0502040204020203" pitchFamily="34" charset="0"/>
                <a:cs typeface="Segoe UI" panose="020B0502040204020203" pitchFamily="34" charset="0"/>
              </a:rPr>
              <a:t>Academic</a:t>
            </a:r>
            <a:r>
              <a:rPr lang="en-GB" sz="2800" baseline="0">
                <a:latin typeface="Segoe UI" panose="020B0502040204020203" pitchFamily="34" charset="0"/>
                <a:cs typeface="Segoe UI" panose="020B0502040204020203" pitchFamily="34" charset="0"/>
              </a:rPr>
              <a:t> skills workshops</a:t>
            </a:r>
            <a:endParaRPr lang="en-GB" sz="2800">
              <a:latin typeface="Segoe UI" panose="020B0502040204020203" pitchFamily="34" charset="0"/>
              <a:cs typeface="Segoe UI" panose="020B0502040204020203" pitchFamily="34" charset="0"/>
            </a:endParaRPr>
          </a:p>
        </p:txBody>
      </p:sp>
      <p:sp>
        <p:nvSpPr>
          <p:cNvPr id="5" name="TextBox 4"/>
          <p:cNvSpPr txBox="1"/>
          <p:nvPr userDrawn="1"/>
        </p:nvSpPr>
        <p:spPr>
          <a:xfrm>
            <a:off x="838200" y="2901635"/>
            <a:ext cx="5918993" cy="523220"/>
          </a:xfrm>
          <a:prstGeom prst="rect">
            <a:avLst/>
          </a:prstGeom>
          <a:noFill/>
        </p:spPr>
        <p:txBody>
          <a:bodyPr wrap="none" rtlCol="0">
            <a:spAutoFit/>
          </a:bodyPr>
          <a:lstStyle/>
          <a:p>
            <a:r>
              <a:rPr lang="en-GB" sz="2800">
                <a:latin typeface="Segoe UI" panose="020B0502040204020203" pitchFamily="34" charset="0"/>
                <a:cs typeface="Segoe UI" panose="020B0502040204020203" pitchFamily="34" charset="0"/>
              </a:rPr>
              <a:t>1-to-1</a:t>
            </a:r>
            <a:r>
              <a:rPr lang="en-GB" sz="2800" baseline="0">
                <a:latin typeface="Segoe UI" panose="020B0502040204020203" pitchFamily="34" charset="0"/>
                <a:cs typeface="Segoe UI" panose="020B0502040204020203" pitchFamily="34" charset="0"/>
              </a:rPr>
              <a:t> academic skills appointments</a:t>
            </a:r>
            <a:endParaRPr lang="en-GB" sz="2800">
              <a:latin typeface="Segoe UI" panose="020B0502040204020203" pitchFamily="34" charset="0"/>
              <a:cs typeface="Segoe UI" panose="020B0502040204020203" pitchFamily="34" charset="0"/>
            </a:endParaRPr>
          </a:p>
        </p:txBody>
      </p:sp>
      <p:sp>
        <p:nvSpPr>
          <p:cNvPr id="6" name="TextBox 5"/>
          <p:cNvSpPr txBox="1"/>
          <p:nvPr userDrawn="1"/>
        </p:nvSpPr>
        <p:spPr>
          <a:xfrm>
            <a:off x="838200" y="3811907"/>
            <a:ext cx="2820131" cy="523220"/>
          </a:xfrm>
          <a:prstGeom prst="rect">
            <a:avLst/>
          </a:prstGeom>
          <a:noFill/>
        </p:spPr>
        <p:txBody>
          <a:bodyPr wrap="none" rtlCol="0">
            <a:spAutoFit/>
          </a:bodyPr>
          <a:lstStyle/>
          <a:p>
            <a:r>
              <a:rPr lang="en-GB" sz="2800">
                <a:latin typeface="Segoe UI" panose="020B0502040204020203" pitchFamily="34" charset="0"/>
                <a:cs typeface="Segoe UI" panose="020B0502040204020203" pitchFamily="34" charset="0"/>
              </a:rPr>
              <a:t>Online resources</a:t>
            </a:r>
          </a:p>
        </p:txBody>
      </p:sp>
      <p:sp>
        <p:nvSpPr>
          <p:cNvPr id="7" name="TextBox 6"/>
          <p:cNvSpPr txBox="1"/>
          <p:nvPr userDrawn="1"/>
        </p:nvSpPr>
        <p:spPr>
          <a:xfrm>
            <a:off x="838199" y="4722179"/>
            <a:ext cx="4337149" cy="523220"/>
          </a:xfrm>
          <a:prstGeom prst="rect">
            <a:avLst/>
          </a:prstGeom>
          <a:noFill/>
        </p:spPr>
        <p:txBody>
          <a:bodyPr wrap="none" rtlCol="0">
            <a:spAutoFit/>
          </a:bodyPr>
          <a:lstStyle/>
          <a:p>
            <a:r>
              <a:rPr lang="en-GB" sz="2800">
                <a:latin typeface="Segoe UI" panose="020B0502040204020203" pitchFamily="34" charset="0"/>
                <a:cs typeface="Segoe UI" panose="020B0502040204020203" pitchFamily="34" charset="0"/>
              </a:rPr>
              <a:t>Maths &amp; statistics</a:t>
            </a:r>
            <a:r>
              <a:rPr lang="en-GB" sz="2800" baseline="0">
                <a:latin typeface="Segoe UI" panose="020B0502040204020203" pitchFamily="34" charset="0"/>
                <a:cs typeface="Segoe UI" panose="020B0502040204020203" pitchFamily="34" charset="0"/>
              </a:rPr>
              <a:t> support</a:t>
            </a:r>
            <a:endParaRPr lang="en-GB" sz="2800">
              <a:latin typeface="Segoe UI" panose="020B0502040204020203" pitchFamily="34" charset="0"/>
              <a:cs typeface="Segoe UI" panose="020B0502040204020203" pitchFamily="34" charset="0"/>
            </a:endParaRPr>
          </a:p>
        </p:txBody>
      </p:sp>
      <p:sp>
        <p:nvSpPr>
          <p:cNvPr id="8" name="TextBox 7"/>
          <p:cNvSpPr txBox="1"/>
          <p:nvPr userDrawn="1"/>
        </p:nvSpPr>
        <p:spPr>
          <a:xfrm>
            <a:off x="838198" y="5964957"/>
            <a:ext cx="10644517" cy="523220"/>
          </a:xfrm>
          <a:prstGeom prst="rect">
            <a:avLst/>
          </a:prstGeom>
          <a:noFill/>
        </p:spPr>
        <p:txBody>
          <a:bodyPr wrap="none" rtlCol="0">
            <a:spAutoFit/>
          </a:bodyPr>
          <a:lstStyle/>
          <a:p>
            <a:r>
              <a:rPr lang="en-GB" sz="2800">
                <a:latin typeface="Segoe UI" panose="020B0502040204020203" pitchFamily="34" charset="0"/>
                <a:cs typeface="Segoe UI" panose="020B0502040204020203" pitchFamily="34" charset="0"/>
              </a:rPr>
              <a:t>e:</a:t>
            </a:r>
            <a:r>
              <a:rPr lang="en-GB" sz="2800" baseline="0">
                <a:latin typeface="Segoe UI" panose="020B0502040204020203" pitchFamily="34" charset="0"/>
                <a:cs typeface="Segoe UI" panose="020B0502040204020203" pitchFamily="34" charset="0"/>
              </a:rPr>
              <a:t> skills@library.leeds.ac.uk          w: https://library.leeds.ac.uk/skills</a:t>
            </a:r>
            <a:endParaRPr lang="en-GB" sz="2800">
              <a:latin typeface="Segoe UI" panose="020B0502040204020203" pitchFamily="34" charset="0"/>
              <a:cs typeface="Segoe UI" panose="020B0502040204020203" pitchFamily="34" charset="0"/>
            </a:endParaRPr>
          </a:p>
        </p:txBody>
      </p:sp>
      <p:sp>
        <p:nvSpPr>
          <p:cNvPr id="9" name="TextBox 8"/>
          <p:cNvSpPr txBox="1"/>
          <p:nvPr userDrawn="1"/>
        </p:nvSpPr>
        <p:spPr>
          <a:xfrm>
            <a:off x="838198" y="513325"/>
            <a:ext cx="10515602" cy="1015663"/>
          </a:xfrm>
          <a:prstGeom prst="rect">
            <a:avLst/>
          </a:prstGeom>
          <a:noFill/>
        </p:spPr>
        <p:txBody>
          <a:bodyPr wrap="square" rtlCol="0">
            <a:spAutoFit/>
          </a:bodyPr>
          <a:lstStyle/>
          <a:p>
            <a:r>
              <a:rPr lang="en-GB" sz="6000">
                <a:latin typeface="Segoe UI" panose="020B0502040204020203" pitchFamily="34" charset="0"/>
                <a:cs typeface="Segoe UI" panose="020B0502040204020203" pitchFamily="34" charset="0"/>
              </a:rPr>
              <a:t>About </a:t>
            </a:r>
            <a:r>
              <a:rPr lang="en-GB" sz="6000" err="1">
                <a:latin typeface="Segoe UI" panose="020B0502040204020203" pitchFamily="34" charset="0"/>
                <a:cs typeface="Segoe UI" panose="020B0502040204020203" pitchFamily="34" charset="0"/>
              </a:rPr>
              <a:t>Skills@Library</a:t>
            </a:r>
            <a:endParaRPr lang="en-GB" sz="6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044521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black background with a black square&#10;&#10;Description automatically generated with medium confidence">
            <a:extLst>
              <a:ext uri="{FF2B5EF4-FFF2-40B4-BE49-F238E27FC236}">
                <a16:creationId xmlns:a16="http://schemas.microsoft.com/office/drawing/2014/main" id="{7913541E-E411-411F-8CC3-6D56FF94E516}"/>
              </a:ext>
            </a:extLst>
          </p:cNvPr>
          <p:cNvPicPr>
            <a:picLocks noChangeAspect="1"/>
          </p:cNvPicPr>
          <p:nvPr userDrawn="1"/>
        </p:nvPicPr>
        <p:blipFill>
          <a:blip r:embed="rId16"/>
          <a:stretch>
            <a:fillRect/>
          </a:stretch>
        </p:blipFill>
        <p:spPr>
          <a:xfrm>
            <a:off x="9696480" y="382241"/>
            <a:ext cx="2155160" cy="435352"/>
          </a:xfrm>
          <a:prstGeom prst="rect">
            <a:avLst/>
          </a:prstGeom>
        </p:spPr>
      </p:pic>
      <p:sp>
        <p:nvSpPr>
          <p:cNvPr id="2" name="Title Placeholder 1"/>
          <p:cNvSpPr>
            <a:spLocks noGrp="1"/>
          </p:cNvSpPr>
          <p:nvPr>
            <p:ph type="title"/>
          </p:nvPr>
        </p:nvSpPr>
        <p:spPr>
          <a:xfrm>
            <a:off x="334963" y="1358724"/>
            <a:ext cx="7919720" cy="1429977"/>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334963" y="2881875"/>
            <a:ext cx="7919720" cy="36004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91004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9" r:id="rId4"/>
    <p:sldLayoutId id="2147483651" r:id="rId5"/>
    <p:sldLayoutId id="2147483660" r:id="rId6"/>
    <p:sldLayoutId id="2147483652" r:id="rId7"/>
    <p:sldLayoutId id="2147483653" r:id="rId8"/>
    <p:sldLayoutId id="2147483654" r:id="rId9"/>
    <p:sldLayoutId id="2147483655" r:id="rId10"/>
    <p:sldLayoutId id="2147483656" r:id="rId11"/>
    <p:sldLayoutId id="2147483658" r:id="rId12"/>
    <p:sldLayoutId id="2147483657" r:id="rId13"/>
    <p:sldLayoutId id="2147483662" r:id="rId14"/>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6" userDrawn="1">
          <p15:clr>
            <a:srgbClr val="F26B43"/>
          </p15:clr>
        </p15:guide>
        <p15:guide id="2" pos="21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students.leeds.ac.uk/welcome&#8203;"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hyperlink" Target="https://students.leeds.ac.uk/welcome/doc/welcome-help"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students.leeds.ac.uk/when-you-arrive/doc/international-orientation" TargetMode="Externa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leeds.libguides.com/c.php?g=733991&amp;p=5359001" TargetMode="Externa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hyperlink" Target="https://desystemshelp.leeds.ac.uk/student-guides/assessment/the-academic-integrity-tutorial-and-test/"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hyperlink" Target="https://library.leeds.ac.uk/info/1402/referencing/47/referencing-explained"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hyperlink" Target="https://resources.library.leeds.ac.uk/referencing-made-simple/#/page/67bca49a6dcc1b656c79162f"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library.leeds.ac.uk/info/1401/academic-skills"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mailto:skills@library.leeds.ac.uk" TargetMode="External"/></Relationships>
</file>

<file path=ppt/slides/_rels/slide21.xml.rels><?xml version="1.0" encoding="UTF-8" standalone="yes"?>
<Relationships xmlns="http://schemas.openxmlformats.org/package/2006/relationships"><Relationship Id="rId3" Type="http://schemas.microsoft.com/office/2018/10/relationships/comments" Target="../comments/modernComment_2D2_40757E93.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https://resources.library.leeds.ac.uk/step-up-to-masters/index.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hyperlink" Target="https://resources.library.leeds.ac.uk/flyingstart/"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insessional.leeds.ac.uk/for-students/" TargetMode="External"/><Relationship Id="rId2" Type="http://schemas.microsoft.com/office/2018/10/relationships/comments" Target="../comments/modernComment_2D5_628EE58D.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www.leeds.ac.uk/language-centre-student-life/doc/language-zone"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students.leeds.ac.uk/meet-people/doc/student-events" TargetMode="External"/><Relationship Id="rId2" Type="http://schemas.microsoft.com/office/2018/10/relationships/comments" Target="../comments/modernComment_2D8_8E83A912.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hyperlink" Target="mailto:Disability@leeds.ac.uk"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hyperlink" Target="https://students.leeds.ac.uk/disabledstudents"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students.leeds.ac.uk/welcome/doc/welcome-help"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8.jpeg"/><Relationship Id="rId4" Type="http://schemas.openxmlformats.org/officeDocument/2006/relationships/hyperlink" Target="mailto:studentinfo@leeds.ac.uk"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forms.cloud.microsoft/pages/responsepage.aspx?id=qO3qvR3IzkWGPlIypTW3y5QIHAoV4_lFtMJJyOR9V0FUNEQwVDAyOFU3QUZMOEJDUkNIUkFESkVEVyQlQCN0PWcu&amp;route=shorturl"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5CFA2-FEA6-6DAB-9605-E616574B20B7}"/>
              </a:ext>
            </a:extLst>
          </p:cNvPr>
          <p:cNvSpPr>
            <a:spLocks noGrp="1"/>
          </p:cNvSpPr>
          <p:nvPr>
            <p:ph type="title"/>
          </p:nvPr>
        </p:nvSpPr>
        <p:spPr/>
        <p:txBody>
          <a:bodyPr/>
          <a:lstStyle/>
          <a:p>
            <a:r>
              <a:rPr lang="en-US" sz="4800">
                <a:latin typeface="Arial"/>
                <a:cs typeface="Arial"/>
              </a:rPr>
              <a:t>Bridging academic expectations</a:t>
            </a:r>
            <a:endParaRPr lang="en-US"/>
          </a:p>
          <a:p>
            <a:endParaRPr lang="en-GB"/>
          </a:p>
        </p:txBody>
      </p:sp>
      <p:sp>
        <p:nvSpPr>
          <p:cNvPr id="3" name="Content Placeholder 2">
            <a:extLst>
              <a:ext uri="{FF2B5EF4-FFF2-40B4-BE49-F238E27FC236}">
                <a16:creationId xmlns:a16="http://schemas.microsoft.com/office/drawing/2014/main" id="{1F40C896-47C3-BC4D-5EF5-FA14ADF88C14}"/>
              </a:ext>
            </a:extLst>
          </p:cNvPr>
          <p:cNvSpPr>
            <a:spLocks noGrp="1"/>
          </p:cNvSpPr>
          <p:nvPr>
            <p:ph idx="1"/>
          </p:nvPr>
        </p:nvSpPr>
        <p:spPr>
          <a:xfrm>
            <a:off x="334963" y="3295163"/>
            <a:ext cx="7919720" cy="3187162"/>
          </a:xfrm>
        </p:spPr>
        <p:txBody>
          <a:bodyPr vert="horz" lIns="0" tIns="0" rIns="0" bIns="0" rtlCol="0" anchor="t">
            <a:normAutofit/>
          </a:bodyPr>
          <a:lstStyle/>
          <a:p>
            <a:pPr marL="0" indent="0">
              <a:buNone/>
            </a:pPr>
            <a:r>
              <a:rPr lang="en-GB">
                <a:latin typeface="Arial"/>
                <a:cs typeface="Arial"/>
              </a:rPr>
              <a:t>International orientation</a:t>
            </a:r>
          </a:p>
          <a:p>
            <a:pPr marL="0" indent="0">
              <a:buNone/>
            </a:pPr>
            <a:endParaRPr lang="en-GB">
              <a:latin typeface="Arial"/>
              <a:cs typeface="Arial"/>
            </a:endParaRPr>
          </a:p>
          <a:p>
            <a:pPr marL="0" indent="0">
              <a:lnSpc>
                <a:spcPct val="100000"/>
              </a:lnSpc>
              <a:spcBef>
                <a:spcPts val="0"/>
              </a:spcBef>
              <a:buNone/>
            </a:pPr>
            <a:r>
              <a:rPr lang="en-US" sz="2400">
                <a:latin typeface="Arial"/>
                <a:cs typeface="Arial"/>
              </a:rPr>
              <a:t>Presenter: Amy </a:t>
            </a:r>
            <a:r>
              <a:rPr lang="en-US" sz="2400" err="1">
                <a:latin typeface="Arial"/>
                <a:cs typeface="Arial"/>
              </a:rPr>
              <a:t>Allhouse</a:t>
            </a:r>
            <a:endParaRPr lang="en-US" sz="2400"/>
          </a:p>
          <a:p>
            <a:pPr marL="0" indent="0">
              <a:lnSpc>
                <a:spcPct val="100000"/>
              </a:lnSpc>
              <a:spcBef>
                <a:spcPts val="0"/>
              </a:spcBef>
              <a:buNone/>
            </a:pPr>
            <a:r>
              <a:rPr lang="en-US" sz="2400" err="1">
                <a:latin typeface="Arial"/>
                <a:cs typeface="Arial"/>
              </a:rPr>
              <a:t>Skills@Library</a:t>
            </a:r>
            <a:endParaRPr lang="en-US" sz="2400"/>
          </a:p>
          <a:p>
            <a:pPr marL="0" indent="0" algn="ctr">
              <a:lnSpc>
                <a:spcPct val="100000"/>
              </a:lnSpc>
              <a:spcBef>
                <a:spcPts val="0"/>
              </a:spcBef>
              <a:buNone/>
            </a:pPr>
            <a:endParaRPr lang="en-GB" sz="1800">
              <a:latin typeface="Calibri"/>
              <a:ea typeface="Calibri"/>
              <a:cs typeface="Calibri"/>
            </a:endParaRPr>
          </a:p>
          <a:p>
            <a:pPr marL="0" indent="0">
              <a:buNone/>
            </a:pPr>
            <a:endParaRPr lang="en-GB" sz="2400"/>
          </a:p>
        </p:txBody>
      </p:sp>
      <p:pic>
        <p:nvPicPr>
          <p:cNvPr id="7" name="Picture Placeholder 6" descr="Student using a laptop in a lecture theatre, with a lecturer presenting at the front of the room and other students seated in the background.">
            <a:extLst>
              <a:ext uri="{FF2B5EF4-FFF2-40B4-BE49-F238E27FC236}">
                <a16:creationId xmlns:a16="http://schemas.microsoft.com/office/drawing/2014/main" id="{09CD1D84-A835-3C14-77A0-360D3E542BB5}"/>
              </a:ext>
            </a:extLst>
          </p:cNvPr>
          <p:cNvPicPr>
            <a:picLocks noGrp="1" noChangeAspect="1"/>
          </p:cNvPicPr>
          <p:nvPr>
            <p:ph type="pic" idx="10"/>
          </p:nvPr>
        </p:nvPicPr>
        <p:blipFill>
          <a:blip r:embed="rId2" cstate="print">
            <a:extLst>
              <a:ext uri="{28A0092B-C50C-407E-A947-70E740481C1C}">
                <a14:useLocalDpi xmlns:a14="http://schemas.microsoft.com/office/drawing/2010/main"/>
              </a:ext>
            </a:extLst>
          </a:blip>
          <a:srcRect t="-261"/>
          <a:stretch>
            <a:fillRect/>
          </a:stretch>
        </p:blipFill>
        <p:spPr>
          <a:xfrm>
            <a:off x="8976336" y="1358724"/>
            <a:ext cx="2883333" cy="4963537"/>
          </a:xfrm>
          <a:prstGeom prst="rect">
            <a:avLst/>
          </a:prstGeom>
          <a:solidFill>
            <a:srgbClr val="E7E6E6"/>
          </a:solidFill>
        </p:spPr>
      </p:pic>
    </p:spTree>
    <p:extLst>
      <p:ext uri="{BB962C8B-B14F-4D97-AF65-F5344CB8AC3E}">
        <p14:creationId xmlns:p14="http://schemas.microsoft.com/office/powerpoint/2010/main" val="1755822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E7FAE-9200-E61B-FB63-CF58B55D49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A5DA6-AA31-856B-3F56-FA50121A1EF9}"/>
              </a:ext>
            </a:extLst>
          </p:cNvPr>
          <p:cNvSpPr>
            <a:spLocks noGrp="1"/>
          </p:cNvSpPr>
          <p:nvPr>
            <p:ph type="title"/>
          </p:nvPr>
        </p:nvSpPr>
        <p:spPr/>
        <p:txBody>
          <a:bodyPr anchor="t" anchorCtr="0"/>
          <a:lstStyle/>
          <a:p>
            <a:r>
              <a:rPr lang="en-US">
                <a:latin typeface="Arial"/>
                <a:cs typeface="Arial"/>
              </a:rPr>
              <a:t>Disclaimer</a:t>
            </a:r>
            <a:endParaRPr lang="en-US"/>
          </a:p>
        </p:txBody>
      </p:sp>
      <p:sp>
        <p:nvSpPr>
          <p:cNvPr id="8" name="Rectangle 7">
            <a:extLst>
              <a:ext uri="{FF2B5EF4-FFF2-40B4-BE49-F238E27FC236}">
                <a16:creationId xmlns:a16="http://schemas.microsoft.com/office/drawing/2014/main" id="{F8C2793E-B8AB-B179-6631-0B04411413E8}"/>
              </a:ext>
            </a:extLst>
          </p:cNvPr>
          <p:cNvSpPr/>
          <p:nvPr/>
        </p:nvSpPr>
        <p:spPr>
          <a:xfrm>
            <a:off x="457200" y="3226902"/>
            <a:ext cx="10511715" cy="2217082"/>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GB" sz="3200">
                <a:latin typeface="Arial" panose="020B0604020202020204" pitchFamily="34" charset="0"/>
                <a:cs typeface="Arial" panose="020B0604020202020204" pitchFamily="34" charset="0"/>
              </a:rPr>
              <a:t>All content in this presentation has been prepared for the 2026/27 academic year and is subject to future updates or modifications.​</a:t>
            </a:r>
          </a:p>
        </p:txBody>
      </p:sp>
    </p:spTree>
    <p:extLst>
      <p:ext uri="{BB962C8B-B14F-4D97-AF65-F5344CB8AC3E}">
        <p14:creationId xmlns:p14="http://schemas.microsoft.com/office/powerpoint/2010/main" val="4178866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DBDFA31A-7675-E126-D159-F02470BEDEE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3AC7796-BF93-D311-146A-99194CDED992}"/>
              </a:ext>
            </a:extLst>
          </p:cNvPr>
          <p:cNvSpPr>
            <a:spLocks noGrp="1"/>
          </p:cNvSpPr>
          <p:nvPr>
            <p:ph type="ctrTitle"/>
          </p:nvPr>
        </p:nvSpPr>
        <p:spPr>
          <a:xfrm>
            <a:off x="335328" y="1975330"/>
            <a:ext cx="5760672" cy="2160252"/>
          </a:xfrm>
        </p:spPr>
        <p:txBody>
          <a:bodyPr/>
          <a:lstStyle/>
          <a:p>
            <a:r>
              <a:rPr lang="en-US" sz="6000">
                <a:latin typeface="Arial"/>
                <a:cs typeface="Arial"/>
              </a:rPr>
              <a:t>Useful resources</a:t>
            </a:r>
            <a:endParaRPr lang="en-US"/>
          </a:p>
          <a:p>
            <a:endParaRPr lang="en-US"/>
          </a:p>
        </p:txBody>
      </p:sp>
      <p:sp>
        <p:nvSpPr>
          <p:cNvPr id="5" name="Text Placeholder 4">
            <a:extLst>
              <a:ext uri="{FF2B5EF4-FFF2-40B4-BE49-F238E27FC236}">
                <a16:creationId xmlns:a16="http://schemas.microsoft.com/office/drawing/2014/main" id="{655DD9CB-673B-3485-10AC-B6545584AF01}"/>
              </a:ext>
            </a:extLst>
          </p:cNvPr>
          <p:cNvSpPr>
            <a:spLocks noGrp="1"/>
          </p:cNvSpPr>
          <p:nvPr>
            <p:ph type="subTitle" idx="1"/>
          </p:nvPr>
        </p:nvSpPr>
        <p:spPr>
          <a:xfrm>
            <a:off x="335328" y="4135582"/>
            <a:ext cx="5760672" cy="3060357"/>
          </a:xfrm>
        </p:spPr>
        <p:txBody>
          <a:bodyPr vert="horz" lIns="0" tIns="0" rIns="0" bIns="0" rtlCol="0" anchor="t">
            <a:normAutofit/>
          </a:bodyPr>
          <a:lstStyle/>
          <a:p>
            <a:r>
              <a:rPr lang="en-US" sz="2800">
                <a:latin typeface="Arial"/>
                <a:ea typeface="Arial" charset="0"/>
                <a:cs typeface="Arial"/>
              </a:rPr>
              <a:t>International Orientation</a:t>
            </a:r>
            <a:endParaRPr lang="en-GB" sz="2800">
              <a:solidFill>
                <a:schemeClr val="tx1"/>
              </a:solidFill>
              <a:latin typeface="Arial" charset="0"/>
              <a:ea typeface="Arial" charset="0"/>
              <a:cs typeface="Arial" charset="0"/>
            </a:endParaRPr>
          </a:p>
          <a:p>
            <a:endParaRPr lang="en-GB"/>
          </a:p>
        </p:txBody>
      </p:sp>
      <p:pic>
        <p:nvPicPr>
          <p:cNvPr id="6" name="Picture 5">
            <a:extLst>
              <a:ext uri="{FF2B5EF4-FFF2-40B4-BE49-F238E27FC236}">
                <a16:creationId xmlns:a16="http://schemas.microsoft.com/office/drawing/2014/main" id="{612DD411-E511-A760-5A00-5ECFAA0DB6D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6518564" y="685800"/>
            <a:ext cx="5486400" cy="6858000"/>
          </a:xfrm>
          <a:prstGeom prst="rect">
            <a:avLst/>
          </a:prstGeom>
        </p:spPr>
      </p:pic>
    </p:spTree>
    <p:extLst>
      <p:ext uri="{BB962C8B-B14F-4D97-AF65-F5344CB8AC3E}">
        <p14:creationId xmlns:p14="http://schemas.microsoft.com/office/powerpoint/2010/main" val="3795744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5EF80-E781-7FE0-34E4-22EDE1CB01D6}"/>
              </a:ext>
            </a:extLst>
          </p:cNvPr>
          <p:cNvSpPr>
            <a:spLocks noGrp="1"/>
          </p:cNvSpPr>
          <p:nvPr>
            <p:ph type="title"/>
          </p:nvPr>
        </p:nvSpPr>
        <p:spPr/>
        <p:txBody>
          <a:bodyPr/>
          <a:lstStyle/>
          <a:p>
            <a:r>
              <a:rPr lang="en-GB">
                <a:latin typeface="Arial"/>
                <a:cs typeface="Arial"/>
              </a:rPr>
              <a:t>Welcome guide</a:t>
            </a:r>
            <a:endParaRPr lang="en-US"/>
          </a:p>
        </p:txBody>
      </p:sp>
      <p:sp>
        <p:nvSpPr>
          <p:cNvPr id="3" name="Content Placeholder 2">
            <a:extLst>
              <a:ext uri="{FF2B5EF4-FFF2-40B4-BE49-F238E27FC236}">
                <a16:creationId xmlns:a16="http://schemas.microsoft.com/office/drawing/2014/main" id="{FC297C39-A47D-8BDE-DAE5-18CA51E483D0}"/>
              </a:ext>
            </a:extLst>
          </p:cNvPr>
          <p:cNvSpPr>
            <a:spLocks noGrp="1"/>
          </p:cNvSpPr>
          <p:nvPr>
            <p:ph idx="1"/>
          </p:nvPr>
        </p:nvSpPr>
        <p:spPr>
          <a:xfrm>
            <a:off x="334963" y="2845590"/>
            <a:ext cx="7034349" cy="2983593"/>
          </a:xfrm>
        </p:spPr>
        <p:txBody>
          <a:bodyPr vert="horz" lIns="0" tIns="0" rIns="0" bIns="0" rtlCol="0" anchor="t">
            <a:normAutofit/>
          </a:bodyPr>
          <a:lstStyle/>
          <a:p>
            <a:pPr marL="0" indent="0">
              <a:buNone/>
            </a:pPr>
            <a:r>
              <a:rPr lang="en-GB" sz="2400" b="1">
                <a:latin typeface="Arial"/>
                <a:cs typeface="Arial"/>
              </a:rPr>
              <a:t>Your guide to preparing for life in Leeds.</a:t>
            </a:r>
          </a:p>
          <a:p>
            <a:pPr marL="0" indent="0">
              <a:buNone/>
            </a:pPr>
            <a:endParaRPr lang="en-GB" sz="2400" b="1">
              <a:latin typeface="Arial"/>
              <a:cs typeface="Arial"/>
            </a:endParaRPr>
          </a:p>
          <a:p>
            <a:pPr marL="457200" indent="-457200"/>
            <a:r>
              <a:rPr lang="en-GB" sz="2400">
                <a:latin typeface="Arial"/>
                <a:cs typeface="Arial"/>
              </a:rPr>
              <a:t>Check admin tasks to complete before and when your arrive to ensure you're ready to start your studies</a:t>
            </a:r>
          </a:p>
          <a:p>
            <a:pPr marL="457200" indent="-457200"/>
            <a:r>
              <a:rPr lang="en-GB" sz="2400">
                <a:latin typeface="Arial"/>
                <a:cs typeface="Arial"/>
              </a:rPr>
              <a:t>Browse opportunities to meet people, get involved and start networking</a:t>
            </a:r>
          </a:p>
          <a:p>
            <a:pPr marL="457200" indent="-457200"/>
            <a:endParaRPr lang="en-GB" sz="2400"/>
          </a:p>
          <a:p>
            <a:pPr marL="457200" indent="-457200"/>
            <a:endParaRPr lang="en-GB" sz="2400">
              <a:latin typeface="Arial"/>
              <a:cs typeface="Arial"/>
            </a:endParaRPr>
          </a:p>
          <a:p>
            <a:pPr marL="457200" indent="-457200"/>
            <a:endParaRPr lang="en-GB" sz="2400"/>
          </a:p>
        </p:txBody>
      </p:sp>
      <p:pic>
        <p:nvPicPr>
          <p:cNvPr id="6" name="Picture 5">
            <a:extLst>
              <a:ext uri="{FF2B5EF4-FFF2-40B4-BE49-F238E27FC236}">
                <a16:creationId xmlns:a16="http://schemas.microsoft.com/office/drawing/2014/main" id="{F7A8E554-D8B6-E594-2C82-922DAA0A7E8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72263" y="2075542"/>
            <a:ext cx="4002159" cy="3984172"/>
          </a:xfrm>
          <a:prstGeom prst="rect">
            <a:avLst/>
          </a:prstGeom>
        </p:spPr>
      </p:pic>
      <p:pic>
        <p:nvPicPr>
          <p:cNvPr id="7" name="Picture 6">
            <a:extLst>
              <a:ext uri="{FF2B5EF4-FFF2-40B4-BE49-F238E27FC236}">
                <a16:creationId xmlns:a16="http://schemas.microsoft.com/office/drawing/2014/main" id="{4A3ADEB9-A4DC-435B-F6C8-04653129ABB4}"/>
              </a:ext>
              <a:ext uri="{C183D7F6-B498-43B3-948B-1728B52AA6E4}">
                <adec:decorative xmlns:adec="http://schemas.microsoft.com/office/drawing/2017/decorative" val="1"/>
              </a:ext>
            </a:extLst>
          </p:cNvPr>
          <p:cNvPicPr>
            <a:picLocks noChangeAspect="1"/>
          </p:cNvPicPr>
          <p:nvPr/>
        </p:nvPicPr>
        <p:blipFill>
          <a:blip r:embed="rId4"/>
          <a:srcRect b="294"/>
          <a:stretch>
            <a:fillRect/>
          </a:stretch>
        </p:blipFill>
        <p:spPr>
          <a:xfrm>
            <a:off x="10108156" y="5015583"/>
            <a:ext cx="1630564" cy="1627200"/>
          </a:xfrm>
          <a:prstGeom prst="rect">
            <a:avLst/>
          </a:prstGeom>
        </p:spPr>
      </p:pic>
      <p:sp>
        <p:nvSpPr>
          <p:cNvPr id="8" name="TextBox 7">
            <a:extLst>
              <a:ext uri="{FF2B5EF4-FFF2-40B4-BE49-F238E27FC236}">
                <a16:creationId xmlns:a16="http://schemas.microsoft.com/office/drawing/2014/main" id="{A99D16D8-661A-5F31-CB73-2391E56A6FFA}"/>
              </a:ext>
            </a:extLst>
          </p:cNvPr>
          <p:cNvSpPr txBox="1"/>
          <p:nvPr/>
        </p:nvSpPr>
        <p:spPr>
          <a:xfrm>
            <a:off x="333829" y="6179457"/>
            <a:ext cx="609600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900" b="0" i="0" u="none" strike="noStrike" baseline="0">
                <a:solidFill>
                  <a:srgbClr val="000000"/>
                </a:solidFill>
                <a:latin typeface="Arial"/>
                <a:hlinkClick r:id="rId5"/>
              </a:rPr>
              <a:t>students.leeds.ac.uk/welcome</a:t>
            </a:r>
            <a:r>
              <a:rPr lang="en-GB" sz="1900" b="0" i="0">
                <a:solidFill>
                  <a:srgbClr val="000000"/>
                </a:solidFill>
                <a:latin typeface="Arial"/>
                <a:ea typeface="Arial"/>
                <a:cs typeface="Arial"/>
                <a:hlinkClick r:id="rId5"/>
              </a:rPr>
              <a:t>​</a:t>
            </a:r>
            <a:endParaRPr lang="en-US" sz="1900">
              <a:latin typeface="Arial"/>
              <a:cs typeface="Arial"/>
            </a:endParaRPr>
          </a:p>
          <a:p>
            <a:pPr algn="ctr"/>
            <a:endParaRPr lang="en-GB"/>
          </a:p>
        </p:txBody>
      </p:sp>
    </p:spTree>
    <p:extLst>
      <p:ext uri="{BB962C8B-B14F-4D97-AF65-F5344CB8AC3E}">
        <p14:creationId xmlns:p14="http://schemas.microsoft.com/office/powerpoint/2010/main" val="3719765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0B074-28A8-A6DA-EF36-BA0746BDA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3EFC0-D9E9-4092-490D-32F45BE8B6E8}"/>
              </a:ext>
            </a:extLst>
          </p:cNvPr>
          <p:cNvSpPr>
            <a:spLocks noGrp="1"/>
          </p:cNvSpPr>
          <p:nvPr>
            <p:ph type="title"/>
          </p:nvPr>
        </p:nvSpPr>
        <p:spPr/>
        <p:txBody>
          <a:bodyPr/>
          <a:lstStyle/>
          <a:p>
            <a:r>
              <a:rPr lang="en-GB">
                <a:latin typeface="Arial"/>
                <a:cs typeface="Arial"/>
              </a:rPr>
              <a:t>Welcome Hub</a:t>
            </a:r>
            <a:endParaRPr lang="en-US"/>
          </a:p>
        </p:txBody>
      </p:sp>
      <p:sp>
        <p:nvSpPr>
          <p:cNvPr id="3" name="Content Placeholder 2">
            <a:extLst>
              <a:ext uri="{FF2B5EF4-FFF2-40B4-BE49-F238E27FC236}">
                <a16:creationId xmlns:a16="http://schemas.microsoft.com/office/drawing/2014/main" id="{A767312F-AB93-29A6-E9F5-B8697A20AE13}"/>
              </a:ext>
            </a:extLst>
          </p:cNvPr>
          <p:cNvSpPr>
            <a:spLocks noGrp="1"/>
          </p:cNvSpPr>
          <p:nvPr>
            <p:ph idx="1"/>
          </p:nvPr>
        </p:nvSpPr>
        <p:spPr>
          <a:xfrm>
            <a:off x="334963" y="2497327"/>
            <a:ext cx="6555378" cy="3636735"/>
          </a:xfrm>
        </p:spPr>
        <p:txBody>
          <a:bodyPr vert="horz" lIns="0" tIns="0" rIns="0" bIns="0" rtlCol="0" anchor="t">
            <a:normAutofit/>
          </a:bodyPr>
          <a:lstStyle/>
          <a:p>
            <a:pPr marL="0" indent="0">
              <a:lnSpc>
                <a:spcPct val="110000"/>
              </a:lnSpc>
              <a:spcBef>
                <a:spcPts val="1200"/>
              </a:spcBef>
              <a:buNone/>
            </a:pPr>
            <a:r>
              <a:rPr lang="en-GB" sz="2400" b="1">
                <a:latin typeface="Arial"/>
                <a:cs typeface="Arial"/>
              </a:rPr>
              <a:t>Run by the Student Information Service, the Welcome Hub is your place to ask questions and get help. </a:t>
            </a:r>
            <a:br>
              <a:rPr lang="en-GB" sz="2400" b="1">
                <a:latin typeface="Arial"/>
                <a:cs typeface="Arial"/>
              </a:rPr>
            </a:br>
            <a:endParaRPr lang="en-GB" sz="2400" b="1"/>
          </a:p>
          <a:p>
            <a:pPr marL="0" indent="0">
              <a:lnSpc>
                <a:spcPct val="110000"/>
              </a:lnSpc>
              <a:spcBef>
                <a:spcPts val="1200"/>
              </a:spcBef>
              <a:buNone/>
            </a:pPr>
            <a:r>
              <a:rPr lang="en-GB" sz="2400">
                <a:latin typeface="Arial"/>
                <a:cs typeface="Arial"/>
              </a:rPr>
              <a:t>The team can help with questions on online registration and identity checks, getting a SIM card, IT support, banking and more. </a:t>
            </a:r>
          </a:p>
        </p:txBody>
      </p:sp>
      <p:sp>
        <p:nvSpPr>
          <p:cNvPr id="7" name="TextBox 6">
            <a:extLst>
              <a:ext uri="{FF2B5EF4-FFF2-40B4-BE49-F238E27FC236}">
                <a16:creationId xmlns:a16="http://schemas.microsoft.com/office/drawing/2014/main" id="{036F9E0F-E73B-098B-4DAB-31C622A79B0F}"/>
              </a:ext>
            </a:extLst>
          </p:cNvPr>
          <p:cNvSpPr txBox="1"/>
          <p:nvPr/>
        </p:nvSpPr>
        <p:spPr>
          <a:xfrm>
            <a:off x="273041" y="6295963"/>
            <a:ext cx="6103620" cy="369332"/>
          </a:xfrm>
          <a:prstGeom prst="rect">
            <a:avLst/>
          </a:prstGeom>
          <a:noFill/>
        </p:spPr>
        <p:txBody>
          <a:bodyPr wrap="square">
            <a:spAutoFit/>
          </a:bodyPr>
          <a:lstStyle/>
          <a:p>
            <a:pPr marL="0" indent="0">
              <a:spcBef>
                <a:spcPts val="1200"/>
              </a:spcBef>
              <a:buNone/>
            </a:pPr>
            <a:r>
              <a:rPr lang="en-GB">
                <a:latin typeface="Arial" panose="020B0604020202020204" pitchFamily="34" charset="0"/>
                <a:cs typeface="Arial" panose="020B0604020202020204" pitchFamily="34" charset="0"/>
                <a:hlinkClick r:id="rId3"/>
              </a:rPr>
              <a:t>Getting help - The Student Information Service</a:t>
            </a:r>
            <a:endParaRPr lang="en-GB">
              <a:latin typeface="Arial" panose="020B0604020202020204" pitchFamily="34" charset="0"/>
              <a:cs typeface="Arial" panose="020B0604020202020204" pitchFamily="34" charset="0"/>
            </a:endParaRPr>
          </a:p>
        </p:txBody>
      </p:sp>
      <p:pic>
        <p:nvPicPr>
          <p:cNvPr id="5" name="Picture 4" descr="Two people seated at a desk in a university support or information centre, using laptops and talking across computer workstations. Multiple desktop monitors are visible on the desk, and an information sign related to international orientation can be seen in the background.">
            <a:extLst>
              <a:ext uri="{FF2B5EF4-FFF2-40B4-BE49-F238E27FC236}">
                <a16:creationId xmlns:a16="http://schemas.microsoft.com/office/drawing/2014/main" id="{A5451D9A-3722-824C-50CD-0661F7344A8C}"/>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452360" y="2260917"/>
            <a:ext cx="4466599" cy="4219712"/>
          </a:xfrm>
          <a:prstGeom prst="rect">
            <a:avLst/>
          </a:prstGeom>
        </p:spPr>
      </p:pic>
      <p:pic>
        <p:nvPicPr>
          <p:cNvPr id="6" name="Picture 5">
            <a:extLst>
              <a:ext uri="{FF2B5EF4-FFF2-40B4-BE49-F238E27FC236}">
                <a16:creationId xmlns:a16="http://schemas.microsoft.com/office/drawing/2014/main" id="{28D6DFC7-AD0F-2C9A-A687-45D66CC3FDB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104120" y="4670393"/>
            <a:ext cx="1654470" cy="1627200"/>
          </a:xfrm>
          <a:prstGeom prst="rect">
            <a:avLst/>
          </a:prstGeom>
        </p:spPr>
      </p:pic>
    </p:spTree>
    <p:extLst>
      <p:ext uri="{BB962C8B-B14F-4D97-AF65-F5344CB8AC3E}">
        <p14:creationId xmlns:p14="http://schemas.microsoft.com/office/powerpoint/2010/main" val="1899544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8FBB6-8535-FCA7-1D50-111259B4ED11}"/>
              </a:ext>
            </a:extLst>
          </p:cNvPr>
          <p:cNvSpPr>
            <a:spLocks noGrp="1"/>
          </p:cNvSpPr>
          <p:nvPr>
            <p:ph type="title"/>
          </p:nvPr>
        </p:nvSpPr>
        <p:spPr/>
        <p:txBody>
          <a:bodyPr/>
          <a:lstStyle/>
          <a:p>
            <a:r>
              <a:rPr lang="en-US">
                <a:latin typeface="Arial"/>
                <a:cs typeface="Arial"/>
              </a:rPr>
              <a:t>International orientation </a:t>
            </a:r>
            <a:endParaRPr lang="en-GB" b="0">
              <a:latin typeface="Arial"/>
              <a:cs typeface="Arial"/>
            </a:endParaRPr>
          </a:p>
          <a:p>
            <a:endParaRPr lang="en-GB"/>
          </a:p>
        </p:txBody>
      </p:sp>
      <p:sp>
        <p:nvSpPr>
          <p:cNvPr id="3" name="Content Placeholder 2">
            <a:extLst>
              <a:ext uri="{FF2B5EF4-FFF2-40B4-BE49-F238E27FC236}">
                <a16:creationId xmlns:a16="http://schemas.microsoft.com/office/drawing/2014/main" id="{71C880F0-4FC6-8F9F-C474-885890B35B1A}"/>
              </a:ext>
            </a:extLst>
          </p:cNvPr>
          <p:cNvSpPr>
            <a:spLocks noGrp="1"/>
          </p:cNvSpPr>
          <p:nvPr>
            <p:ph idx="1"/>
          </p:nvPr>
        </p:nvSpPr>
        <p:spPr>
          <a:xfrm>
            <a:off x="334963" y="2421799"/>
            <a:ext cx="7919720" cy="4060526"/>
          </a:xfrm>
        </p:spPr>
        <p:txBody>
          <a:bodyPr vert="horz" lIns="0" tIns="0" rIns="0" bIns="0" rtlCol="0" anchor="t">
            <a:normAutofit/>
          </a:bodyPr>
          <a:lstStyle/>
          <a:p>
            <a:pPr marL="0" indent="0">
              <a:lnSpc>
                <a:spcPct val="150000"/>
              </a:lnSpc>
              <a:spcBef>
                <a:spcPts val="0"/>
              </a:spcBef>
              <a:buNone/>
            </a:pPr>
            <a:r>
              <a:rPr lang="en-GB" sz="2200" b="1" dirty="0">
                <a:latin typeface="Arial"/>
                <a:cs typeface="Arial"/>
                <a:hlinkClick r:id="rId2"/>
              </a:rPr>
              <a:t>Get involved in International orientation!</a:t>
            </a:r>
            <a:endParaRPr lang="en-GB" sz="2200">
              <a:latin typeface="Arial"/>
              <a:ea typeface="Calibri"/>
              <a:cs typeface="Arial"/>
            </a:endParaRPr>
          </a:p>
          <a:p>
            <a:pPr marL="0" indent="0">
              <a:lnSpc>
                <a:spcPct val="150000"/>
              </a:lnSpc>
              <a:spcBef>
                <a:spcPts val="0"/>
              </a:spcBef>
              <a:buNone/>
            </a:pPr>
            <a:endParaRPr lang="en-GB" sz="2200" b="1" dirty="0">
              <a:latin typeface="Arial"/>
              <a:ea typeface="Calibri"/>
              <a:cs typeface="Arial"/>
            </a:endParaRPr>
          </a:p>
          <a:p>
            <a:pPr marL="342900" indent="-342900">
              <a:lnSpc>
                <a:spcPct val="150000"/>
              </a:lnSpc>
              <a:spcBef>
                <a:spcPts val="0"/>
              </a:spcBef>
              <a:buFont typeface="Arial,Sans-Serif"/>
            </a:pPr>
            <a:r>
              <a:rPr lang="en-GB" sz="2200" dirty="0">
                <a:latin typeface="Arial"/>
                <a:cs typeface="Arial"/>
              </a:rPr>
              <a:t>Book on more webinars and sign up for in-person talks – don't miss the</a:t>
            </a:r>
            <a:r>
              <a:rPr lang="en-GB" sz="2200" b="1" dirty="0">
                <a:latin typeface="Arial"/>
                <a:cs typeface="Arial"/>
              </a:rPr>
              <a:t> 'Welcome to </a:t>
            </a:r>
            <a:r>
              <a:rPr lang="en-GB" sz="2200" b="1" dirty="0" err="1">
                <a:latin typeface="Arial"/>
                <a:cs typeface="Arial"/>
              </a:rPr>
              <a:t>Leeds'</a:t>
            </a:r>
            <a:r>
              <a:rPr lang="en-GB" sz="2200" dirty="0">
                <a:latin typeface="Arial"/>
                <a:cs typeface="Arial"/>
              </a:rPr>
              <a:t> talk</a:t>
            </a:r>
          </a:p>
          <a:p>
            <a:pPr marL="342900" indent="-342900">
              <a:lnSpc>
                <a:spcPct val="150000"/>
              </a:lnSpc>
              <a:spcBef>
                <a:spcPts val="0"/>
              </a:spcBef>
              <a:buFont typeface="Arial,Sans-Serif"/>
            </a:pPr>
            <a:r>
              <a:rPr lang="en-GB" sz="2200">
                <a:latin typeface="Arial"/>
                <a:cs typeface="Arial"/>
              </a:rPr>
              <a:t>Book a campus, city chase or Muslim faith</a:t>
            </a:r>
          </a:p>
          <a:p>
            <a:pPr marL="342900" indent="-342900">
              <a:lnSpc>
                <a:spcPct val="150000"/>
              </a:lnSpc>
              <a:spcBef>
                <a:spcPts val="0"/>
              </a:spcBef>
              <a:buFont typeface="Arial,Sans-Serif"/>
            </a:pPr>
            <a:r>
              <a:rPr lang="en-GB" sz="2200">
                <a:latin typeface="Arial"/>
                <a:cs typeface="Arial"/>
              </a:rPr>
              <a:t>Browse events on campus and in the Leeds University Union</a:t>
            </a:r>
          </a:p>
          <a:p>
            <a:endParaRPr lang="en-GB"/>
          </a:p>
        </p:txBody>
      </p:sp>
      <p:pic>
        <p:nvPicPr>
          <p:cNvPr id="9" name="Picture Placeholder 8" descr="Students chatting and laughing outdoors on campus in front of colourful decorative banners, with other students and campus buildings blurred in the background.">
            <a:extLst>
              <a:ext uri="{FF2B5EF4-FFF2-40B4-BE49-F238E27FC236}">
                <a16:creationId xmlns:a16="http://schemas.microsoft.com/office/drawing/2014/main" id="{6764DF36-0295-F4FA-E34F-932AEF847E3A}"/>
              </a:ext>
            </a:extLst>
          </p:cNvPr>
          <p:cNvPicPr>
            <a:picLocks noGrp="1" noChangeAspect="1"/>
          </p:cNvPicPr>
          <p:nvPr>
            <p:ph type="pic" idx="10"/>
          </p:nvPr>
        </p:nvPicPr>
        <p:blipFill>
          <a:blip r:embed="rId3" cstate="print">
            <a:extLst>
              <a:ext uri="{28A0092B-C50C-407E-A947-70E740481C1C}">
                <a14:useLocalDpi xmlns:a14="http://schemas.microsoft.com/office/drawing/2010/main"/>
              </a:ext>
            </a:extLst>
          </a:blip>
          <a:srcRect t="-880"/>
          <a:stretch>
            <a:fillRect/>
          </a:stretch>
        </p:blipFill>
        <p:spPr>
          <a:xfrm>
            <a:off x="8976336" y="1358724"/>
            <a:ext cx="2875117" cy="4950622"/>
          </a:xfrm>
          <a:prstGeom prst="rect">
            <a:avLst/>
          </a:prstGeom>
          <a:solidFill>
            <a:srgbClr val="E7E6E6"/>
          </a:solidFill>
        </p:spPr>
      </p:pic>
      <p:pic>
        <p:nvPicPr>
          <p:cNvPr id="10" name="Picture 9">
            <a:extLst>
              <a:ext uri="{FF2B5EF4-FFF2-40B4-BE49-F238E27FC236}">
                <a16:creationId xmlns:a16="http://schemas.microsoft.com/office/drawing/2014/main" id="{072898B0-B938-0C74-26BF-388511917A9D}"/>
              </a:ext>
              <a:ext uri="{C183D7F6-B498-43B3-948B-1728B52AA6E4}">
                <adec:decorative xmlns:adec="http://schemas.microsoft.com/office/drawing/2017/decorative" val="1"/>
              </a:ext>
            </a:extLst>
          </p:cNvPr>
          <p:cNvPicPr>
            <a:picLocks noChangeAspect="1"/>
          </p:cNvPicPr>
          <p:nvPr/>
        </p:nvPicPr>
        <p:blipFill>
          <a:blip r:embed="rId4"/>
          <a:srcRect r="-800"/>
          <a:stretch>
            <a:fillRect/>
          </a:stretch>
        </p:blipFill>
        <p:spPr>
          <a:xfrm>
            <a:off x="10074035" y="4454915"/>
            <a:ext cx="1632203" cy="1628775"/>
          </a:xfrm>
          <a:prstGeom prst="rect">
            <a:avLst/>
          </a:prstGeom>
        </p:spPr>
      </p:pic>
    </p:spTree>
    <p:extLst>
      <p:ext uri="{BB962C8B-B14F-4D97-AF65-F5344CB8AC3E}">
        <p14:creationId xmlns:p14="http://schemas.microsoft.com/office/powerpoint/2010/main" val="252070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B84F9-2AF3-5F65-3F8B-0671E1A87A78}"/>
              </a:ext>
            </a:extLst>
          </p:cNvPr>
          <p:cNvSpPr>
            <a:spLocks noGrp="1"/>
          </p:cNvSpPr>
          <p:nvPr>
            <p:ph type="title"/>
          </p:nvPr>
        </p:nvSpPr>
        <p:spPr/>
        <p:txBody>
          <a:bodyPr/>
          <a:lstStyle/>
          <a:p>
            <a:r>
              <a:rPr lang="en-US">
                <a:latin typeface="Arial"/>
                <a:cs typeface="Arial"/>
              </a:rPr>
              <a:t>Today, we will talk about:</a:t>
            </a:r>
            <a:endParaRPr lang="en-GB"/>
          </a:p>
        </p:txBody>
      </p:sp>
      <p:sp>
        <p:nvSpPr>
          <p:cNvPr id="3" name="Content Placeholder 2">
            <a:extLst>
              <a:ext uri="{FF2B5EF4-FFF2-40B4-BE49-F238E27FC236}">
                <a16:creationId xmlns:a16="http://schemas.microsoft.com/office/drawing/2014/main" id="{AAC72192-255C-DB41-5A6A-57BA835C76B6}"/>
              </a:ext>
            </a:extLst>
          </p:cNvPr>
          <p:cNvSpPr>
            <a:spLocks noGrp="1"/>
          </p:cNvSpPr>
          <p:nvPr>
            <p:ph idx="1"/>
          </p:nvPr>
        </p:nvSpPr>
        <p:spPr/>
        <p:txBody>
          <a:bodyPr/>
          <a:lstStyle/>
          <a:p>
            <a:pPr>
              <a:lnSpc>
                <a:spcPct val="100000"/>
              </a:lnSpc>
              <a:spcBef>
                <a:spcPts val="600"/>
              </a:spcBef>
              <a:spcAft>
                <a:spcPts val="600"/>
              </a:spcAft>
            </a:pPr>
            <a:r>
              <a:rPr lang="en-GB">
                <a:latin typeface="Arial"/>
                <a:cs typeface="Arial"/>
              </a:rPr>
              <a:t>What studying at university involves</a:t>
            </a:r>
            <a:endParaRPr lang="en-US">
              <a:latin typeface="Arial"/>
              <a:cs typeface="Arial"/>
            </a:endParaRPr>
          </a:p>
          <a:p>
            <a:pPr>
              <a:lnSpc>
                <a:spcPct val="100000"/>
              </a:lnSpc>
              <a:spcBef>
                <a:spcPts val="600"/>
              </a:spcBef>
              <a:spcAft>
                <a:spcPts val="600"/>
              </a:spcAft>
            </a:pPr>
            <a:r>
              <a:rPr lang="en-GB">
                <a:latin typeface="Arial"/>
                <a:cs typeface="Arial"/>
              </a:rPr>
              <a:t>Key expectations in UK higher education</a:t>
            </a:r>
            <a:endParaRPr lang="en-US">
              <a:latin typeface="Arial"/>
              <a:cs typeface="Arial"/>
            </a:endParaRPr>
          </a:p>
          <a:p>
            <a:pPr>
              <a:lnSpc>
                <a:spcPct val="100000"/>
              </a:lnSpc>
              <a:spcBef>
                <a:spcPts val="600"/>
              </a:spcBef>
              <a:spcAft>
                <a:spcPts val="600"/>
              </a:spcAft>
            </a:pPr>
            <a:r>
              <a:rPr lang="en-GB">
                <a:latin typeface="Arial"/>
                <a:cs typeface="Arial"/>
              </a:rPr>
              <a:t>Skills for success in your studies</a:t>
            </a:r>
            <a:endParaRPr lang="en-US">
              <a:latin typeface="Arial"/>
              <a:cs typeface="Arial"/>
            </a:endParaRPr>
          </a:p>
          <a:p>
            <a:endParaRPr lang="en-GB"/>
          </a:p>
        </p:txBody>
      </p:sp>
      <p:pic>
        <p:nvPicPr>
          <p:cNvPr id="6" name="Picture Placeholder 5" descr="Students sit in tiered lecture theatre seating, working on laptops and tablets during a teaching session.">
            <a:extLst>
              <a:ext uri="{FF2B5EF4-FFF2-40B4-BE49-F238E27FC236}">
                <a16:creationId xmlns:a16="http://schemas.microsoft.com/office/drawing/2014/main" id="{0D15994C-0B3F-6890-E388-BE93C89B0D8F}"/>
              </a:ext>
            </a:extLst>
          </p:cNvPr>
          <p:cNvPicPr>
            <a:picLocks noGrp="1" noChangeAspect="1"/>
          </p:cNvPicPr>
          <p:nvPr>
            <p:ph type="pic" idx="10"/>
          </p:nvPr>
        </p:nvPicPr>
        <p:blipFill>
          <a:blip r:embed="rId2" cstate="print">
            <a:extLst>
              <a:ext uri="{28A0092B-C50C-407E-A947-70E740481C1C}">
                <a14:useLocalDpi xmlns:a14="http://schemas.microsoft.com/office/drawing/2010/main"/>
              </a:ext>
            </a:extLst>
          </a:blip>
          <a:srcRect/>
          <a:stretch>
            <a:fillRect/>
          </a:stretch>
        </p:blipFill>
        <p:spPr>
          <a:xfrm>
            <a:off x="8981733" y="1358724"/>
            <a:ext cx="2875304" cy="4950612"/>
          </a:xfrm>
          <a:prstGeom prst="rect">
            <a:avLst/>
          </a:prstGeom>
          <a:solidFill>
            <a:srgbClr val="E7E6E6"/>
          </a:solidFill>
        </p:spPr>
      </p:pic>
    </p:spTree>
    <p:extLst>
      <p:ext uri="{BB962C8B-B14F-4D97-AF65-F5344CB8AC3E}">
        <p14:creationId xmlns:p14="http://schemas.microsoft.com/office/powerpoint/2010/main" val="4228736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E0CE1D73-8EC1-E024-4C8E-CDB59B9396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DB961E-B135-94B4-54D4-FEF86BFD6BC4}"/>
              </a:ext>
            </a:extLst>
          </p:cNvPr>
          <p:cNvSpPr>
            <a:spLocks noGrp="1"/>
          </p:cNvSpPr>
          <p:nvPr>
            <p:ph type="title"/>
          </p:nvPr>
        </p:nvSpPr>
        <p:spPr/>
        <p:txBody>
          <a:bodyPr/>
          <a:lstStyle/>
          <a:p>
            <a:r>
              <a:rPr lang="en-US" sz="4800">
                <a:latin typeface="Arial"/>
                <a:cs typeface="Arial"/>
              </a:rPr>
              <a:t>Academic culture quiz</a:t>
            </a:r>
            <a:endParaRPr lang="en-US"/>
          </a:p>
          <a:p>
            <a:endParaRPr lang="en-GB"/>
          </a:p>
        </p:txBody>
      </p:sp>
      <p:pic>
        <p:nvPicPr>
          <p:cNvPr id="9" name="Picture 8" descr="An illustration containing a laptop, someone writing a paper, a globe and icons to indicate translation.">
            <a:extLst>
              <a:ext uri="{FF2B5EF4-FFF2-40B4-BE49-F238E27FC236}">
                <a16:creationId xmlns:a16="http://schemas.microsoft.com/office/drawing/2014/main" id="{F6B96E8B-C45F-B49C-A462-B09F9AF2D8E2}"/>
              </a:ext>
            </a:extLst>
          </p:cNvPr>
          <p:cNvPicPr>
            <a:picLocks noChangeAspect="1"/>
          </p:cNvPicPr>
          <p:nvPr/>
        </p:nvPicPr>
        <p:blipFill>
          <a:blip r:embed="rId2"/>
          <a:srcRect/>
          <a:stretch>
            <a:fillRect/>
          </a:stretch>
        </p:blipFill>
        <p:spPr>
          <a:xfrm>
            <a:off x="339187" y="2568844"/>
            <a:ext cx="10687050" cy="3657600"/>
          </a:xfrm>
          <a:prstGeom prst="rect">
            <a:avLst/>
          </a:prstGeom>
        </p:spPr>
      </p:pic>
    </p:spTree>
    <p:extLst>
      <p:ext uri="{BB962C8B-B14F-4D97-AF65-F5344CB8AC3E}">
        <p14:creationId xmlns:p14="http://schemas.microsoft.com/office/powerpoint/2010/main" val="2718482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12C6290-98CC-650B-28BE-16F3CB90B1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BD78E5-D1F1-4B3C-A9E7-98C86B2125CE}"/>
              </a:ext>
            </a:extLst>
          </p:cNvPr>
          <p:cNvSpPr>
            <a:spLocks noGrp="1"/>
          </p:cNvSpPr>
          <p:nvPr>
            <p:ph type="ctrTitle"/>
          </p:nvPr>
        </p:nvSpPr>
        <p:spPr>
          <a:xfrm>
            <a:off x="642267" y="1514085"/>
            <a:ext cx="7988057" cy="2160252"/>
          </a:xfrm>
        </p:spPr>
        <p:txBody>
          <a:bodyPr>
            <a:normAutofit/>
          </a:bodyPr>
          <a:lstStyle/>
          <a:p>
            <a:r>
              <a:rPr lang="en-US">
                <a:latin typeface="Arial"/>
                <a:cs typeface="Arial"/>
              </a:rPr>
              <a:t>Question 1</a:t>
            </a:r>
            <a:endParaRPr lang="en-US"/>
          </a:p>
        </p:txBody>
      </p:sp>
      <p:sp>
        <p:nvSpPr>
          <p:cNvPr id="7" name="TextBox 6">
            <a:extLst>
              <a:ext uri="{FF2B5EF4-FFF2-40B4-BE49-F238E27FC236}">
                <a16:creationId xmlns:a16="http://schemas.microsoft.com/office/drawing/2014/main" id="{2E38860B-B270-8ECE-DA2B-420B92C4B6EB}"/>
              </a:ext>
            </a:extLst>
          </p:cNvPr>
          <p:cNvSpPr txBox="1"/>
          <p:nvPr/>
        </p:nvSpPr>
        <p:spPr>
          <a:xfrm>
            <a:off x="639144" y="2597750"/>
            <a:ext cx="6114856" cy="4702826"/>
          </a:xfrm>
          <a:prstGeom prst="rect">
            <a:avLst/>
          </a:prstGeom>
          <a:noFill/>
        </p:spPr>
        <p:txBody>
          <a:bodyPr wrap="square" lIns="91440" tIns="45720" rIns="91440" bIns="45720" rtlCol="0" anchor="t">
            <a:spAutoFit/>
          </a:bodyPr>
          <a:lstStyle/>
          <a:p>
            <a:r>
              <a:rPr lang="en-GB" sz="2400" b="1">
                <a:latin typeface="Arial"/>
                <a:cs typeface="Arial"/>
              </a:rPr>
              <a:t>What is likely to be the biggest demand on your time for successful study?</a:t>
            </a:r>
            <a:endParaRPr lang="en-GB" sz="2400">
              <a:latin typeface="Arial"/>
              <a:cs typeface="Arial"/>
            </a:endParaRPr>
          </a:p>
          <a:p>
            <a:endParaRPr lang="en-GB" sz="2400" b="1">
              <a:latin typeface="Arial"/>
              <a:cs typeface="Arial"/>
            </a:endParaRPr>
          </a:p>
          <a:p>
            <a:pPr marL="457200" indent="-457200">
              <a:lnSpc>
                <a:spcPct val="90000"/>
              </a:lnSpc>
              <a:spcBef>
                <a:spcPts val="1000"/>
              </a:spcBef>
              <a:buAutoNum type="alphaLcPeriod"/>
            </a:pPr>
            <a:r>
              <a:rPr lang="en-GB" sz="2400">
                <a:latin typeface="Arial"/>
                <a:cs typeface="Arial"/>
              </a:rPr>
              <a:t>Group-work with others</a:t>
            </a:r>
            <a:endParaRPr lang="en-US" sz="2400">
              <a:latin typeface="Arial"/>
              <a:cs typeface="Arial"/>
            </a:endParaRPr>
          </a:p>
          <a:p>
            <a:pPr marL="514350" indent="-514350">
              <a:lnSpc>
                <a:spcPct val="90000"/>
              </a:lnSpc>
              <a:spcBef>
                <a:spcPts val="1000"/>
              </a:spcBef>
              <a:buAutoNum type="alphaLcPeriod"/>
            </a:pPr>
            <a:r>
              <a:rPr lang="en-GB" sz="2400">
                <a:latin typeface="Arial"/>
                <a:cs typeface="Arial"/>
              </a:rPr>
              <a:t>Socialising</a:t>
            </a:r>
            <a:endParaRPr lang="en-US" sz="2400">
              <a:latin typeface="Arial"/>
              <a:cs typeface="Arial"/>
            </a:endParaRPr>
          </a:p>
          <a:p>
            <a:pPr marL="514350" indent="-514350">
              <a:lnSpc>
                <a:spcPct val="90000"/>
              </a:lnSpc>
              <a:spcBef>
                <a:spcPts val="1000"/>
              </a:spcBef>
              <a:buAutoNum type="alphaLcPeriod"/>
            </a:pPr>
            <a:r>
              <a:rPr lang="en-GB" sz="2400" b="1">
                <a:solidFill>
                  <a:srgbClr val="000000"/>
                </a:solidFill>
                <a:latin typeface="Arial"/>
                <a:cs typeface="Arial"/>
              </a:rPr>
              <a:t>Academic reading</a:t>
            </a:r>
            <a:endParaRPr lang="en-US" sz="2400" b="1">
              <a:solidFill>
                <a:srgbClr val="000000"/>
              </a:solidFill>
              <a:latin typeface="Arial"/>
              <a:cs typeface="Arial"/>
            </a:endParaRPr>
          </a:p>
          <a:p>
            <a:pPr marL="514350" indent="-514350">
              <a:lnSpc>
                <a:spcPct val="90000"/>
              </a:lnSpc>
              <a:spcBef>
                <a:spcPts val="1000"/>
              </a:spcBef>
              <a:buAutoNum type="alphaLcPeriod"/>
            </a:pPr>
            <a:r>
              <a:rPr lang="en-GB" sz="2400">
                <a:latin typeface="Arial"/>
                <a:cs typeface="Arial"/>
              </a:rPr>
              <a:t>Preparing for and attending classes </a:t>
            </a:r>
            <a:endParaRPr lang="en-US" sz="2400">
              <a:latin typeface="Arial"/>
              <a:cs typeface="Arial"/>
            </a:endParaRPr>
          </a:p>
          <a:p>
            <a:pPr>
              <a:lnSpc>
                <a:spcPct val="90000"/>
              </a:lnSpc>
              <a:spcBef>
                <a:spcPts val="1000"/>
              </a:spcBef>
            </a:pPr>
            <a:r>
              <a:rPr lang="en-GB" sz="2400" dirty="0">
                <a:latin typeface="Arial"/>
                <a:cs typeface="Arial"/>
              </a:rPr>
              <a:t>       </a:t>
            </a:r>
            <a:endParaRPr lang="en-US" sz="2400" dirty="0">
              <a:latin typeface="Arial"/>
              <a:cs typeface="Arial"/>
            </a:endParaRPr>
          </a:p>
          <a:p>
            <a:pPr>
              <a:lnSpc>
                <a:spcPct val="90000"/>
              </a:lnSpc>
              <a:spcBef>
                <a:spcPts val="1000"/>
              </a:spcBef>
            </a:pPr>
            <a:endParaRPr lang="en-GB" sz="2400">
              <a:latin typeface="Arial"/>
              <a:cs typeface="Arial"/>
            </a:endParaRPr>
          </a:p>
          <a:p>
            <a:endParaRPr lang="en-GB" sz="2400" b="1">
              <a:latin typeface="Arial"/>
              <a:cs typeface="Arial"/>
            </a:endParaRPr>
          </a:p>
          <a:p>
            <a:endParaRPr lang="en-GB" sz="2400" b="1">
              <a:latin typeface="Arial"/>
              <a:cs typeface="Arial"/>
            </a:endParaRPr>
          </a:p>
        </p:txBody>
      </p:sp>
      <p:pic>
        <p:nvPicPr>
          <p:cNvPr id="6" name="Picture 5">
            <a:extLst>
              <a:ext uri="{FF2B5EF4-FFF2-40B4-BE49-F238E27FC236}">
                <a16:creationId xmlns:a16="http://schemas.microsoft.com/office/drawing/2014/main" id="{D0AFF4CC-526E-A772-9925-C915CAE3943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622223" y="2479729"/>
            <a:ext cx="3290807" cy="4094136"/>
          </a:xfrm>
          <a:prstGeom prst="rect">
            <a:avLst/>
          </a:prstGeom>
        </p:spPr>
      </p:pic>
    </p:spTree>
    <p:extLst>
      <p:ext uri="{BB962C8B-B14F-4D97-AF65-F5344CB8AC3E}">
        <p14:creationId xmlns:p14="http://schemas.microsoft.com/office/powerpoint/2010/main" val="3692450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8B03CA9B-B4B1-B681-5E16-3D109274D30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4131628-4AE6-458C-CBD5-6837E5C23EB3}"/>
              </a:ext>
            </a:extLst>
          </p:cNvPr>
          <p:cNvSpPr>
            <a:spLocks noGrp="1"/>
          </p:cNvSpPr>
          <p:nvPr>
            <p:ph type="ctrTitle"/>
          </p:nvPr>
        </p:nvSpPr>
        <p:spPr>
          <a:xfrm>
            <a:off x="642267" y="1514085"/>
            <a:ext cx="7988057" cy="2160252"/>
          </a:xfrm>
        </p:spPr>
        <p:txBody>
          <a:bodyPr>
            <a:normAutofit/>
          </a:bodyPr>
          <a:lstStyle/>
          <a:p>
            <a:r>
              <a:rPr lang="en-US">
                <a:latin typeface="Arial"/>
                <a:cs typeface="Arial"/>
              </a:rPr>
              <a:t>Question 2</a:t>
            </a:r>
            <a:endParaRPr lang="en-US"/>
          </a:p>
        </p:txBody>
      </p:sp>
      <p:sp>
        <p:nvSpPr>
          <p:cNvPr id="7" name="TextBox 6">
            <a:extLst>
              <a:ext uri="{FF2B5EF4-FFF2-40B4-BE49-F238E27FC236}">
                <a16:creationId xmlns:a16="http://schemas.microsoft.com/office/drawing/2014/main" id="{99677415-98C7-4A0A-E206-ACD909257724}"/>
              </a:ext>
            </a:extLst>
          </p:cNvPr>
          <p:cNvSpPr txBox="1"/>
          <p:nvPr/>
        </p:nvSpPr>
        <p:spPr>
          <a:xfrm>
            <a:off x="639144" y="2597750"/>
            <a:ext cx="6114856" cy="5773888"/>
          </a:xfrm>
          <a:prstGeom prst="rect">
            <a:avLst/>
          </a:prstGeom>
          <a:noFill/>
        </p:spPr>
        <p:txBody>
          <a:bodyPr wrap="square" lIns="91440" tIns="45720" rIns="91440" bIns="45720" rtlCol="0" anchor="t">
            <a:spAutoFit/>
          </a:bodyPr>
          <a:lstStyle/>
          <a:p>
            <a:r>
              <a:rPr lang="en-GB" sz="2400" b="1">
                <a:latin typeface="Arial"/>
                <a:cs typeface="Arial"/>
              </a:rPr>
              <a:t>What kind of texts will you be reading? </a:t>
            </a:r>
            <a:r>
              <a:rPr lang="en-GB" sz="2400">
                <a:latin typeface="Arial"/>
                <a:cs typeface="Arial"/>
              </a:rPr>
              <a:t>(multiple answers) </a:t>
            </a:r>
          </a:p>
          <a:p>
            <a:endParaRPr lang="en-GB" sz="2400" b="1">
              <a:latin typeface="Arial"/>
              <a:cs typeface="Arial"/>
            </a:endParaRPr>
          </a:p>
          <a:p>
            <a:pPr marL="457200" indent="-457200">
              <a:lnSpc>
                <a:spcPct val="90000"/>
              </a:lnSpc>
              <a:spcBef>
                <a:spcPts val="1000"/>
              </a:spcBef>
              <a:buAutoNum type="alphaLcPeriod"/>
            </a:pPr>
            <a:r>
              <a:rPr lang="en-GB" sz="2400" b="1">
                <a:latin typeface="Arial"/>
                <a:cs typeface="Arial"/>
              </a:rPr>
              <a:t>Books</a:t>
            </a:r>
            <a:endParaRPr lang="en-US" sz="2400" b="1">
              <a:latin typeface="Arial"/>
              <a:cs typeface="Arial"/>
            </a:endParaRPr>
          </a:p>
          <a:p>
            <a:pPr marL="514350" indent="-514350">
              <a:lnSpc>
                <a:spcPct val="90000"/>
              </a:lnSpc>
              <a:spcBef>
                <a:spcPts val="1000"/>
              </a:spcBef>
              <a:buAutoNum type="alphaLcPeriod"/>
            </a:pPr>
            <a:r>
              <a:rPr lang="en-GB" sz="2400" b="1">
                <a:latin typeface="Arial"/>
                <a:cs typeface="Arial"/>
              </a:rPr>
              <a:t>Academic journal articles</a:t>
            </a:r>
            <a:endParaRPr lang="en-US" sz="2400" b="1">
              <a:latin typeface="Arial"/>
              <a:cs typeface="Arial"/>
            </a:endParaRPr>
          </a:p>
          <a:p>
            <a:pPr marL="514350" indent="-514350">
              <a:lnSpc>
                <a:spcPct val="90000"/>
              </a:lnSpc>
              <a:spcBef>
                <a:spcPts val="1000"/>
              </a:spcBef>
              <a:buAutoNum type="alphaLcPeriod"/>
            </a:pPr>
            <a:r>
              <a:rPr lang="en-GB" sz="2400" b="1">
                <a:latin typeface="Arial"/>
                <a:cs typeface="Arial"/>
              </a:rPr>
              <a:t>Government reports and papers </a:t>
            </a:r>
            <a:endParaRPr lang="en-US" sz="2400" b="1">
              <a:latin typeface="Arial"/>
              <a:cs typeface="Arial"/>
            </a:endParaRPr>
          </a:p>
          <a:p>
            <a:pPr marL="514350" indent="-514350">
              <a:lnSpc>
                <a:spcPct val="90000"/>
              </a:lnSpc>
              <a:spcBef>
                <a:spcPts val="1000"/>
              </a:spcBef>
              <a:buAutoNum type="alphaLcPeriod"/>
            </a:pPr>
            <a:r>
              <a:rPr lang="en-GB" sz="2400" b="1">
                <a:latin typeface="Arial"/>
                <a:cs typeface="Arial"/>
              </a:rPr>
              <a:t>Websites and other internet resources</a:t>
            </a:r>
            <a:endParaRPr lang="en-US" sz="2400" b="1">
              <a:latin typeface="Arial"/>
              <a:cs typeface="Arial"/>
            </a:endParaRPr>
          </a:p>
          <a:p>
            <a:endParaRPr lang="en-GB" sz="2400" b="1">
              <a:latin typeface="Arial"/>
              <a:cs typeface="Arial"/>
            </a:endParaRPr>
          </a:p>
          <a:p>
            <a:r>
              <a:rPr lang="en-GB" sz="2400" dirty="0">
                <a:latin typeface="Arial"/>
                <a:cs typeface="Arial"/>
              </a:rPr>
              <a:t>All of </a:t>
            </a:r>
            <a:r>
              <a:rPr lang="en-GB" sz="2400">
                <a:latin typeface="Arial"/>
                <a:cs typeface="Arial"/>
              </a:rPr>
              <a:t>them are right!</a:t>
            </a:r>
            <a:endParaRPr lang="en-GB" sz="2400" dirty="0">
              <a:latin typeface="Arial"/>
              <a:cs typeface="Arial"/>
            </a:endParaRPr>
          </a:p>
          <a:p>
            <a:pPr>
              <a:lnSpc>
                <a:spcPct val="90000"/>
              </a:lnSpc>
              <a:spcBef>
                <a:spcPts val="1000"/>
              </a:spcBef>
            </a:pPr>
            <a:endParaRPr lang="en-US" sz="2400">
              <a:latin typeface="Arial"/>
              <a:cs typeface="Arial"/>
            </a:endParaRPr>
          </a:p>
          <a:p>
            <a:pPr>
              <a:lnSpc>
                <a:spcPct val="90000"/>
              </a:lnSpc>
              <a:spcBef>
                <a:spcPts val="1000"/>
              </a:spcBef>
            </a:pPr>
            <a:endParaRPr lang="en-GB" sz="2400">
              <a:latin typeface="Arial"/>
              <a:cs typeface="Arial"/>
            </a:endParaRPr>
          </a:p>
          <a:p>
            <a:endParaRPr lang="en-GB" sz="2400" b="1">
              <a:latin typeface="Arial"/>
              <a:cs typeface="Arial"/>
            </a:endParaRPr>
          </a:p>
          <a:p>
            <a:endParaRPr lang="en-GB" sz="2400" b="1">
              <a:latin typeface="Arial"/>
              <a:cs typeface="Arial"/>
            </a:endParaRPr>
          </a:p>
        </p:txBody>
      </p:sp>
      <p:pic>
        <p:nvPicPr>
          <p:cNvPr id="5" name="Picture 4">
            <a:extLst>
              <a:ext uri="{FF2B5EF4-FFF2-40B4-BE49-F238E27FC236}">
                <a16:creationId xmlns:a16="http://schemas.microsoft.com/office/drawing/2014/main" id="{A8A5B7ED-3041-865E-9634-35E4D80A26A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99342" y="1885627"/>
            <a:ext cx="3897824" cy="4869051"/>
          </a:xfrm>
          <a:prstGeom prst="rect">
            <a:avLst/>
          </a:prstGeom>
        </p:spPr>
      </p:pic>
    </p:spTree>
    <p:extLst>
      <p:ext uri="{BB962C8B-B14F-4D97-AF65-F5344CB8AC3E}">
        <p14:creationId xmlns:p14="http://schemas.microsoft.com/office/powerpoint/2010/main" val="524119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242B9C2-AC05-38C6-61AF-82EE2C9FF0B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BB0729-08C6-0117-D76D-78BE76120AF2}"/>
              </a:ext>
            </a:extLst>
          </p:cNvPr>
          <p:cNvSpPr>
            <a:spLocks noGrp="1"/>
          </p:cNvSpPr>
          <p:nvPr>
            <p:ph type="ctrTitle"/>
          </p:nvPr>
        </p:nvSpPr>
        <p:spPr>
          <a:xfrm>
            <a:off x="642267" y="1514085"/>
            <a:ext cx="7988057" cy="2160252"/>
          </a:xfrm>
        </p:spPr>
        <p:txBody>
          <a:bodyPr>
            <a:normAutofit/>
          </a:bodyPr>
          <a:lstStyle/>
          <a:p>
            <a:r>
              <a:rPr lang="en-US">
                <a:latin typeface="Arial"/>
                <a:cs typeface="Arial"/>
              </a:rPr>
              <a:t>Question 3</a:t>
            </a:r>
            <a:endParaRPr lang="en-US"/>
          </a:p>
        </p:txBody>
      </p:sp>
      <p:sp>
        <p:nvSpPr>
          <p:cNvPr id="7" name="TextBox 6">
            <a:extLst>
              <a:ext uri="{FF2B5EF4-FFF2-40B4-BE49-F238E27FC236}">
                <a16:creationId xmlns:a16="http://schemas.microsoft.com/office/drawing/2014/main" id="{250EE814-ACBB-E867-E61F-6089760B6C79}"/>
              </a:ext>
            </a:extLst>
          </p:cNvPr>
          <p:cNvSpPr txBox="1"/>
          <p:nvPr/>
        </p:nvSpPr>
        <p:spPr>
          <a:xfrm>
            <a:off x="639144" y="2597750"/>
            <a:ext cx="6114856" cy="4440190"/>
          </a:xfrm>
          <a:prstGeom prst="rect">
            <a:avLst/>
          </a:prstGeom>
          <a:noFill/>
        </p:spPr>
        <p:txBody>
          <a:bodyPr wrap="square" lIns="91440" tIns="45720" rIns="91440" bIns="45720" rtlCol="0" anchor="t">
            <a:spAutoFit/>
          </a:bodyPr>
          <a:lstStyle/>
          <a:p>
            <a:r>
              <a:rPr lang="en-GB" sz="2400" b="1">
                <a:latin typeface="Arial"/>
                <a:cs typeface="Arial"/>
              </a:rPr>
              <a:t>What is the likely ratio of independent study to classroom study? </a:t>
            </a:r>
          </a:p>
          <a:p>
            <a:endParaRPr lang="en-GB" sz="2800">
              <a:latin typeface="Arial"/>
              <a:cs typeface="Arial"/>
            </a:endParaRPr>
          </a:p>
          <a:p>
            <a:pPr marL="514350" indent="-514350">
              <a:buAutoNum type="alphaLcPeriod"/>
            </a:pPr>
            <a:r>
              <a:rPr lang="en-GB" sz="2800">
                <a:latin typeface="Arial"/>
                <a:cs typeface="Arial"/>
              </a:rPr>
              <a:t>1:2</a:t>
            </a:r>
            <a:endParaRPr lang="en-US" sz="2800">
              <a:latin typeface="Arial"/>
              <a:cs typeface="Arial"/>
            </a:endParaRPr>
          </a:p>
          <a:p>
            <a:pPr marL="514350" indent="-514350">
              <a:lnSpc>
                <a:spcPct val="90000"/>
              </a:lnSpc>
              <a:spcBef>
                <a:spcPts val="1000"/>
              </a:spcBef>
              <a:buAutoNum type="alphaLcPeriod"/>
            </a:pPr>
            <a:r>
              <a:rPr lang="en-GB" sz="2800">
                <a:latin typeface="Arial"/>
                <a:cs typeface="Arial"/>
              </a:rPr>
              <a:t>3:1</a:t>
            </a:r>
            <a:endParaRPr lang="en-US" sz="2800">
              <a:latin typeface="Arial"/>
              <a:cs typeface="Arial"/>
            </a:endParaRPr>
          </a:p>
          <a:p>
            <a:pPr marL="514350" indent="-514350">
              <a:lnSpc>
                <a:spcPct val="90000"/>
              </a:lnSpc>
              <a:spcBef>
                <a:spcPts val="1000"/>
              </a:spcBef>
              <a:buAutoNum type="alphaLcPeriod"/>
            </a:pPr>
            <a:r>
              <a:rPr lang="en-GB" sz="2800">
                <a:latin typeface="Arial"/>
                <a:cs typeface="Arial"/>
              </a:rPr>
              <a:t>1:3 </a:t>
            </a:r>
            <a:endParaRPr lang="en-US" sz="2800">
              <a:latin typeface="Arial"/>
              <a:cs typeface="Arial"/>
            </a:endParaRPr>
          </a:p>
          <a:p>
            <a:pPr marL="514350" indent="-514350">
              <a:lnSpc>
                <a:spcPct val="90000"/>
              </a:lnSpc>
              <a:spcBef>
                <a:spcPts val="1000"/>
              </a:spcBef>
              <a:buAutoNum type="alphaLcPeriod"/>
            </a:pPr>
            <a:r>
              <a:rPr lang="en-GB" sz="2800" b="1">
                <a:latin typeface="Arial"/>
                <a:cs typeface="Arial"/>
              </a:rPr>
              <a:t>2:1</a:t>
            </a:r>
            <a:endParaRPr lang="en-US" sz="2800" b="1">
              <a:latin typeface="Arial"/>
              <a:cs typeface="Arial"/>
            </a:endParaRPr>
          </a:p>
          <a:p>
            <a:pPr>
              <a:lnSpc>
                <a:spcPct val="90000"/>
              </a:lnSpc>
              <a:spcBef>
                <a:spcPts val="1000"/>
              </a:spcBef>
            </a:pPr>
            <a:endParaRPr lang="en-GB" sz="2400">
              <a:latin typeface="Arial"/>
              <a:cs typeface="Arial"/>
            </a:endParaRPr>
          </a:p>
          <a:p>
            <a:endParaRPr lang="en-GB" sz="2400" b="1">
              <a:latin typeface="Arial"/>
              <a:cs typeface="Arial"/>
            </a:endParaRPr>
          </a:p>
          <a:p>
            <a:endParaRPr lang="en-GB" sz="2400" b="1">
              <a:latin typeface="Arial"/>
              <a:cs typeface="Arial"/>
            </a:endParaRPr>
          </a:p>
        </p:txBody>
      </p:sp>
      <p:pic>
        <p:nvPicPr>
          <p:cNvPr id="8" name="Picture 7">
            <a:extLst>
              <a:ext uri="{FF2B5EF4-FFF2-40B4-BE49-F238E27FC236}">
                <a16:creationId xmlns:a16="http://schemas.microsoft.com/office/drawing/2014/main" id="{AE9C9D10-5661-140E-C6B3-8629DD0E4BB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60596" y="2247254"/>
            <a:ext cx="3691180" cy="4610746"/>
          </a:xfrm>
          <a:prstGeom prst="rect">
            <a:avLst/>
          </a:prstGeom>
        </p:spPr>
      </p:pic>
    </p:spTree>
    <p:extLst>
      <p:ext uri="{BB962C8B-B14F-4D97-AF65-F5344CB8AC3E}">
        <p14:creationId xmlns:p14="http://schemas.microsoft.com/office/powerpoint/2010/main" val="3293292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6081A1F5-CE6C-A2DE-F2F2-8C982E5EEAC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109EB0-2D79-3838-32A0-5DD38DC33CA5}"/>
              </a:ext>
            </a:extLst>
          </p:cNvPr>
          <p:cNvSpPr>
            <a:spLocks noGrp="1"/>
          </p:cNvSpPr>
          <p:nvPr>
            <p:ph type="ctrTitle"/>
          </p:nvPr>
        </p:nvSpPr>
        <p:spPr>
          <a:xfrm>
            <a:off x="642267" y="1514085"/>
            <a:ext cx="7988057" cy="2160252"/>
          </a:xfrm>
        </p:spPr>
        <p:txBody>
          <a:bodyPr>
            <a:normAutofit/>
          </a:bodyPr>
          <a:lstStyle/>
          <a:p>
            <a:r>
              <a:rPr lang="en-US">
                <a:latin typeface="Arial"/>
                <a:cs typeface="Arial"/>
              </a:rPr>
              <a:t>Question 4</a:t>
            </a:r>
            <a:endParaRPr lang="en-US"/>
          </a:p>
        </p:txBody>
      </p:sp>
      <p:sp>
        <p:nvSpPr>
          <p:cNvPr id="7" name="TextBox 6">
            <a:extLst>
              <a:ext uri="{FF2B5EF4-FFF2-40B4-BE49-F238E27FC236}">
                <a16:creationId xmlns:a16="http://schemas.microsoft.com/office/drawing/2014/main" id="{2B9BC630-5EAD-7BD2-1A7A-5FE056D5E753}"/>
              </a:ext>
            </a:extLst>
          </p:cNvPr>
          <p:cNvSpPr txBox="1"/>
          <p:nvPr/>
        </p:nvSpPr>
        <p:spPr>
          <a:xfrm>
            <a:off x="639144" y="2597750"/>
            <a:ext cx="7483872" cy="5723618"/>
          </a:xfrm>
          <a:prstGeom prst="rect">
            <a:avLst/>
          </a:prstGeom>
          <a:noFill/>
        </p:spPr>
        <p:txBody>
          <a:bodyPr wrap="square" lIns="91440" tIns="45720" rIns="91440" bIns="45720" rtlCol="0" anchor="t">
            <a:spAutoFit/>
          </a:bodyPr>
          <a:lstStyle/>
          <a:p>
            <a:r>
              <a:rPr lang="en-GB" sz="2400" b="1">
                <a:latin typeface="Arial"/>
                <a:cs typeface="Arial"/>
              </a:rPr>
              <a:t>What activities are considered as ‘independent study’? </a:t>
            </a:r>
            <a:r>
              <a:rPr lang="en-GB" sz="2400">
                <a:latin typeface="Arial"/>
                <a:cs typeface="Arial"/>
              </a:rPr>
              <a:t>(multiple answers) </a:t>
            </a:r>
          </a:p>
          <a:p>
            <a:endParaRPr lang="en-GB" sz="2400">
              <a:latin typeface="Arial"/>
              <a:ea typeface="+mn-lt"/>
              <a:cs typeface="Arial"/>
            </a:endParaRPr>
          </a:p>
          <a:p>
            <a:pPr marL="457200" indent="-457200">
              <a:buAutoNum type="alphaLcPeriod"/>
            </a:pPr>
            <a:r>
              <a:rPr lang="en-GB" sz="2400" b="1">
                <a:latin typeface="Arial"/>
                <a:ea typeface="+mn-lt"/>
                <a:cs typeface="Arial"/>
              </a:rPr>
              <a:t>Reading and writing assignments</a:t>
            </a:r>
            <a:endParaRPr lang="en-GB" sz="2400" b="1" dirty="0">
              <a:latin typeface="Arial"/>
              <a:ea typeface="+mn-lt"/>
              <a:cs typeface="Arial"/>
            </a:endParaRPr>
          </a:p>
          <a:p>
            <a:pPr marL="457200" indent="-457200">
              <a:buAutoNum type="alphaLcPeriod"/>
            </a:pPr>
            <a:r>
              <a:rPr lang="en-GB" sz="2400" b="1">
                <a:latin typeface="Arial"/>
                <a:ea typeface="+mn-lt"/>
                <a:cs typeface="Arial"/>
              </a:rPr>
              <a:t>Meeting module leaders in office hours</a:t>
            </a:r>
            <a:endParaRPr lang="en-GB" b="1">
              <a:latin typeface="Calibri" panose="020F0502020204030204"/>
              <a:ea typeface="+mn-lt"/>
              <a:cs typeface="Calibri" panose="020F0502020204030204"/>
            </a:endParaRPr>
          </a:p>
          <a:p>
            <a:pPr marL="457200" indent="-457200">
              <a:buAutoNum type="alphaLcPeriod"/>
            </a:pPr>
            <a:r>
              <a:rPr lang="en-GB" sz="2400" b="1">
                <a:latin typeface="Arial"/>
                <a:ea typeface="+mn-lt"/>
                <a:cs typeface="Arial"/>
              </a:rPr>
              <a:t>Discussions with fellow students</a:t>
            </a:r>
            <a:endParaRPr lang="en-GB" b="1">
              <a:latin typeface="Calibri" panose="020F0502020204030204"/>
              <a:ea typeface="+mn-lt"/>
              <a:cs typeface="Calibri" panose="020F0502020204030204"/>
            </a:endParaRPr>
          </a:p>
          <a:p>
            <a:pPr marL="457200" indent="-457200">
              <a:buAutoNum type="alphaLcPeriod"/>
            </a:pPr>
            <a:r>
              <a:rPr lang="en-GB" sz="2400" b="1" dirty="0">
                <a:latin typeface="Arial"/>
                <a:ea typeface="+mn-lt"/>
                <a:cs typeface="Arial"/>
              </a:rPr>
              <a:t>Meeting a Learning Advisor from </a:t>
            </a:r>
            <a:r>
              <a:rPr lang="en-GB" sz="2400" b="1" dirty="0" err="1">
                <a:latin typeface="Arial"/>
                <a:ea typeface="+mn-lt"/>
                <a:cs typeface="Arial"/>
              </a:rPr>
              <a:t>Skills@Library</a:t>
            </a:r>
            <a:endParaRPr lang="en-GB" sz="2400" dirty="0" err="1">
              <a:latin typeface="Arial"/>
              <a:ea typeface="+mn-lt"/>
              <a:cs typeface="Arial"/>
            </a:endParaRPr>
          </a:p>
          <a:p>
            <a:endParaRPr lang="en-GB" sz="2400" dirty="0">
              <a:latin typeface="Arial"/>
              <a:ea typeface="Calibri"/>
              <a:cs typeface="Arial"/>
            </a:endParaRPr>
          </a:p>
          <a:p>
            <a:r>
              <a:rPr lang="en-GB" sz="2400">
                <a:latin typeface="Arial"/>
                <a:ea typeface="Calibri"/>
                <a:cs typeface="Arial"/>
              </a:rPr>
              <a:t>All of them are right!  </a:t>
            </a:r>
            <a:br>
              <a:rPr lang="en-GB" sz="2400" dirty="0">
                <a:latin typeface="Arial"/>
                <a:ea typeface="Calibri"/>
                <a:cs typeface="Arial"/>
              </a:rPr>
            </a:br>
            <a:r>
              <a:rPr lang="en-GB" sz="2400" dirty="0">
                <a:latin typeface="Arial"/>
                <a:cs typeface="Arial"/>
              </a:rPr>
              <a:t>      </a:t>
            </a:r>
            <a:br>
              <a:rPr lang="en-GB" sz="2400" dirty="0">
                <a:latin typeface="Arial"/>
                <a:cs typeface="Arial"/>
              </a:rPr>
            </a:br>
            <a:endParaRPr lang="en-GB" sz="2400" dirty="0">
              <a:latin typeface="Arial"/>
              <a:cs typeface="Arial"/>
            </a:endParaRPr>
          </a:p>
          <a:p>
            <a:pPr>
              <a:lnSpc>
                <a:spcPct val="90000"/>
              </a:lnSpc>
              <a:spcBef>
                <a:spcPts val="1000"/>
              </a:spcBef>
            </a:pPr>
            <a:endParaRPr lang="en-GB" sz="2400">
              <a:latin typeface="Arial"/>
              <a:cs typeface="Arial"/>
            </a:endParaRPr>
          </a:p>
          <a:p>
            <a:endParaRPr lang="en-GB" sz="2400" b="1">
              <a:latin typeface="Arial"/>
              <a:cs typeface="Arial"/>
            </a:endParaRPr>
          </a:p>
          <a:p>
            <a:endParaRPr lang="en-GB" sz="2400" b="1">
              <a:latin typeface="Arial"/>
              <a:cs typeface="Arial"/>
            </a:endParaRPr>
          </a:p>
        </p:txBody>
      </p:sp>
      <p:pic>
        <p:nvPicPr>
          <p:cNvPr id="4" name="Picture 3">
            <a:extLst>
              <a:ext uri="{FF2B5EF4-FFF2-40B4-BE49-F238E27FC236}">
                <a16:creationId xmlns:a16="http://schemas.microsoft.com/office/drawing/2014/main" id="{C00AB7E8-E21F-F423-2506-E69AB03C349F}"/>
              </a:ext>
              <a:ext uri="{C183D7F6-B498-43B3-948B-1728B52AA6E4}">
                <adec:decorative xmlns:adec="http://schemas.microsoft.com/office/drawing/2017/decorative" val="1"/>
              </a:ext>
            </a:extLst>
          </p:cNvPr>
          <p:cNvPicPr>
            <a:picLocks noChangeAspect="1"/>
          </p:cNvPicPr>
          <p:nvPr/>
        </p:nvPicPr>
        <p:blipFill>
          <a:blip r:embed="rId3"/>
          <a:srcRect t="10133" r="-402" b="29867"/>
          <a:stretch>
            <a:fillRect/>
          </a:stretch>
        </p:blipFill>
        <p:spPr>
          <a:xfrm>
            <a:off x="8764535" y="2482850"/>
            <a:ext cx="3207780" cy="2887015"/>
          </a:xfrm>
          <a:prstGeom prst="rect">
            <a:avLst/>
          </a:prstGeom>
        </p:spPr>
      </p:pic>
    </p:spTree>
    <p:extLst>
      <p:ext uri="{BB962C8B-B14F-4D97-AF65-F5344CB8AC3E}">
        <p14:creationId xmlns:p14="http://schemas.microsoft.com/office/powerpoint/2010/main" val="2453513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49632C60-ACCF-F60E-2A91-1F32B8C8C6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0A64FF-F5F5-CA3E-83B0-005D634F8391}"/>
              </a:ext>
            </a:extLst>
          </p:cNvPr>
          <p:cNvSpPr>
            <a:spLocks noGrp="1"/>
          </p:cNvSpPr>
          <p:nvPr>
            <p:ph type="ctrTitle"/>
          </p:nvPr>
        </p:nvSpPr>
        <p:spPr>
          <a:xfrm>
            <a:off x="642267" y="1514085"/>
            <a:ext cx="7988057" cy="2160252"/>
          </a:xfrm>
        </p:spPr>
        <p:txBody>
          <a:bodyPr>
            <a:normAutofit/>
          </a:bodyPr>
          <a:lstStyle/>
          <a:p>
            <a:r>
              <a:rPr lang="en-US">
                <a:latin typeface="Arial"/>
                <a:cs typeface="Arial"/>
              </a:rPr>
              <a:t>Question 5</a:t>
            </a:r>
            <a:endParaRPr lang="en-US"/>
          </a:p>
        </p:txBody>
      </p:sp>
      <p:sp>
        <p:nvSpPr>
          <p:cNvPr id="7" name="TextBox 6">
            <a:extLst>
              <a:ext uri="{FF2B5EF4-FFF2-40B4-BE49-F238E27FC236}">
                <a16:creationId xmlns:a16="http://schemas.microsoft.com/office/drawing/2014/main" id="{CF0EDA17-C76D-1962-5E4C-104F506D7326}"/>
              </a:ext>
            </a:extLst>
          </p:cNvPr>
          <p:cNvSpPr txBox="1"/>
          <p:nvPr/>
        </p:nvSpPr>
        <p:spPr>
          <a:xfrm>
            <a:off x="639144" y="2597750"/>
            <a:ext cx="7483872" cy="4943918"/>
          </a:xfrm>
          <a:prstGeom prst="rect">
            <a:avLst/>
          </a:prstGeom>
          <a:noFill/>
        </p:spPr>
        <p:txBody>
          <a:bodyPr wrap="square" lIns="91440" tIns="45720" rIns="91440" bIns="45720" rtlCol="0" anchor="t">
            <a:spAutoFit/>
          </a:bodyPr>
          <a:lstStyle/>
          <a:p>
            <a:r>
              <a:rPr lang="en-GB" sz="2400" b="1">
                <a:latin typeface="Arial"/>
                <a:cs typeface="Arial"/>
              </a:rPr>
              <a:t>What is the most important skill to develop for good marks in assignments?</a:t>
            </a:r>
            <a:endParaRPr lang="en-US" b="1">
              <a:ea typeface="Calibri"/>
              <a:cs typeface="Calibri"/>
            </a:endParaRPr>
          </a:p>
          <a:p>
            <a:endParaRPr lang="en-GB" sz="2400" b="1">
              <a:latin typeface="Arial"/>
              <a:cs typeface="Arial"/>
            </a:endParaRPr>
          </a:p>
          <a:p>
            <a:pPr marL="457200" indent="-457200">
              <a:lnSpc>
                <a:spcPct val="90000"/>
              </a:lnSpc>
              <a:spcBef>
                <a:spcPts val="1000"/>
              </a:spcBef>
              <a:buAutoNum type="alphaLcPeriod"/>
            </a:pPr>
            <a:r>
              <a:rPr lang="en-GB" sz="2400">
                <a:latin typeface="Arial"/>
                <a:cs typeface="Arial"/>
              </a:rPr>
              <a:t>Referencing </a:t>
            </a:r>
            <a:endParaRPr lang="en-US" sz="2400">
              <a:latin typeface="Arial"/>
              <a:cs typeface="Arial"/>
            </a:endParaRPr>
          </a:p>
          <a:p>
            <a:pPr marL="514350" indent="-514350">
              <a:lnSpc>
                <a:spcPct val="90000"/>
              </a:lnSpc>
              <a:spcBef>
                <a:spcPts val="1000"/>
              </a:spcBef>
              <a:buAutoNum type="alphaLcPeriod"/>
            </a:pPr>
            <a:r>
              <a:rPr lang="en-GB" sz="2400" b="1">
                <a:latin typeface="Arial"/>
                <a:cs typeface="Arial"/>
              </a:rPr>
              <a:t>Critical analysis </a:t>
            </a:r>
            <a:endParaRPr lang="en-US" sz="2400" b="1">
              <a:latin typeface="Arial"/>
              <a:cs typeface="Arial"/>
            </a:endParaRPr>
          </a:p>
          <a:p>
            <a:pPr marL="514350" indent="-514350">
              <a:lnSpc>
                <a:spcPct val="90000"/>
              </a:lnSpc>
              <a:spcBef>
                <a:spcPts val="1000"/>
              </a:spcBef>
              <a:buAutoNum type="alphaLcPeriod"/>
            </a:pPr>
            <a:r>
              <a:rPr lang="en-GB" sz="2400" dirty="0">
                <a:latin typeface="Arial"/>
                <a:cs typeface="Arial"/>
              </a:rPr>
              <a:t>Research skills (</a:t>
            </a:r>
            <a:r>
              <a:rPr lang="en-GB" sz="2400" dirty="0" err="1">
                <a:latin typeface="Arial"/>
                <a:cs typeface="Arial"/>
              </a:rPr>
              <a:t>ie</a:t>
            </a:r>
            <a:r>
              <a:rPr lang="en-GB" sz="2400" dirty="0">
                <a:latin typeface="Arial"/>
                <a:cs typeface="Arial"/>
              </a:rPr>
              <a:t> finding information)</a:t>
            </a:r>
            <a:endParaRPr lang="en-US" sz="2400" dirty="0">
              <a:latin typeface="Arial"/>
              <a:cs typeface="Arial"/>
            </a:endParaRPr>
          </a:p>
          <a:p>
            <a:pPr marL="514350" indent="-514350">
              <a:lnSpc>
                <a:spcPct val="90000"/>
              </a:lnSpc>
              <a:spcBef>
                <a:spcPts val="1000"/>
              </a:spcBef>
              <a:buAutoNum type="alphaLcPeriod"/>
            </a:pPr>
            <a:r>
              <a:rPr lang="en-GB" sz="2400">
                <a:latin typeface="Arial"/>
                <a:cs typeface="Arial"/>
              </a:rPr>
              <a:t>Academic writing   </a:t>
            </a:r>
            <a:br>
              <a:rPr lang="en-GB" sz="2400" dirty="0">
                <a:latin typeface="Arial"/>
                <a:cs typeface="Arial"/>
              </a:rPr>
            </a:br>
            <a:endParaRPr lang="en-GB" sz="2400">
              <a:latin typeface="Arial"/>
              <a:cs typeface="Arial"/>
            </a:endParaRPr>
          </a:p>
          <a:p>
            <a:pPr marL="457200" indent="-457200">
              <a:buAutoNum type="alphaLcPeriod"/>
            </a:pPr>
            <a:endParaRPr lang="en-GB" sz="2400">
              <a:latin typeface="Arial"/>
              <a:cs typeface="Arial"/>
            </a:endParaRPr>
          </a:p>
          <a:p>
            <a:pPr>
              <a:lnSpc>
                <a:spcPct val="90000"/>
              </a:lnSpc>
              <a:spcBef>
                <a:spcPts val="1000"/>
              </a:spcBef>
            </a:pPr>
            <a:endParaRPr lang="en-GB" sz="2400">
              <a:latin typeface="Arial"/>
              <a:cs typeface="Arial"/>
            </a:endParaRPr>
          </a:p>
          <a:p>
            <a:endParaRPr lang="en-GB" sz="2400" b="1">
              <a:latin typeface="Arial"/>
              <a:cs typeface="Arial"/>
            </a:endParaRPr>
          </a:p>
          <a:p>
            <a:endParaRPr lang="en-GB" sz="2400" b="1">
              <a:latin typeface="Arial"/>
              <a:cs typeface="Arial"/>
            </a:endParaRPr>
          </a:p>
        </p:txBody>
      </p:sp>
      <p:pic>
        <p:nvPicPr>
          <p:cNvPr id="5" name="Picture 4">
            <a:extLst>
              <a:ext uri="{FF2B5EF4-FFF2-40B4-BE49-F238E27FC236}">
                <a16:creationId xmlns:a16="http://schemas.microsoft.com/office/drawing/2014/main" id="{95813746-C1DF-0D5B-18A9-1E3FE29FE091}"/>
              </a:ext>
              <a:ext uri="{C183D7F6-B498-43B3-948B-1728B52AA6E4}">
                <adec:decorative xmlns:adec="http://schemas.microsoft.com/office/drawing/2017/decorative" val="1"/>
              </a:ext>
            </a:extLst>
          </p:cNvPr>
          <p:cNvPicPr>
            <a:picLocks noChangeAspect="1"/>
          </p:cNvPicPr>
          <p:nvPr/>
        </p:nvPicPr>
        <p:blipFill>
          <a:blip r:embed="rId3"/>
          <a:srcRect t="12806" r="235" b="12994"/>
          <a:stretch>
            <a:fillRect/>
          </a:stretch>
        </p:blipFill>
        <p:spPr>
          <a:xfrm>
            <a:off x="8131443" y="3099660"/>
            <a:ext cx="3884920" cy="3616278"/>
          </a:xfrm>
          <a:prstGeom prst="rect">
            <a:avLst/>
          </a:prstGeom>
        </p:spPr>
      </p:pic>
    </p:spTree>
    <p:extLst>
      <p:ext uri="{BB962C8B-B14F-4D97-AF65-F5344CB8AC3E}">
        <p14:creationId xmlns:p14="http://schemas.microsoft.com/office/powerpoint/2010/main" val="1721431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ECED-BD5C-F589-20C6-A7520BCC078A}"/>
              </a:ext>
            </a:extLst>
          </p:cNvPr>
          <p:cNvSpPr>
            <a:spLocks noGrp="1"/>
          </p:cNvSpPr>
          <p:nvPr>
            <p:ph type="title"/>
          </p:nvPr>
        </p:nvSpPr>
        <p:spPr/>
        <p:txBody>
          <a:bodyPr/>
          <a:lstStyle/>
          <a:p>
            <a:r>
              <a:rPr lang="en-GB">
                <a:latin typeface="Arial"/>
                <a:cs typeface="Arial"/>
              </a:rPr>
              <a:t>Academic expectations</a:t>
            </a:r>
            <a:endParaRPr lang="en-US"/>
          </a:p>
        </p:txBody>
      </p:sp>
      <p:sp>
        <p:nvSpPr>
          <p:cNvPr id="3" name="Text Placeholder 2">
            <a:extLst>
              <a:ext uri="{FF2B5EF4-FFF2-40B4-BE49-F238E27FC236}">
                <a16:creationId xmlns:a16="http://schemas.microsoft.com/office/drawing/2014/main" id="{A2CB5079-8A0A-8E30-6465-8CC47ACCC159}"/>
              </a:ext>
            </a:extLst>
          </p:cNvPr>
          <p:cNvSpPr>
            <a:spLocks noGrp="1"/>
          </p:cNvSpPr>
          <p:nvPr>
            <p:ph type="body" idx="1"/>
          </p:nvPr>
        </p:nvSpPr>
        <p:spPr>
          <a:xfrm>
            <a:off x="335776" y="3735693"/>
            <a:ext cx="7213388" cy="2573643"/>
          </a:xfrm>
        </p:spPr>
        <p:txBody>
          <a:bodyPr vert="horz" lIns="0" tIns="0" rIns="0" bIns="0" rtlCol="0" anchor="t">
            <a:normAutofit/>
          </a:bodyPr>
          <a:lstStyle/>
          <a:p>
            <a:pPr marL="342900" indent="-342900">
              <a:buFont typeface="Arial,Sans-Serif"/>
              <a:buChar char="•"/>
            </a:pPr>
            <a:r>
              <a:rPr lang="en-GB">
                <a:solidFill>
                  <a:srgbClr val="000000"/>
                </a:solidFill>
                <a:latin typeface="Arial"/>
                <a:cs typeface="Arial"/>
              </a:rPr>
              <a:t>Critical thinking</a:t>
            </a:r>
            <a:endParaRPr lang="en-US">
              <a:solidFill>
                <a:srgbClr val="000000"/>
              </a:solidFill>
            </a:endParaRPr>
          </a:p>
          <a:p>
            <a:pPr marL="342900" indent="-342900">
              <a:buFont typeface="Arial,Sans-Serif"/>
              <a:buChar char="•"/>
            </a:pPr>
            <a:r>
              <a:rPr lang="en-GB">
                <a:solidFill>
                  <a:srgbClr val="000000"/>
                </a:solidFill>
                <a:latin typeface="Arial"/>
                <a:cs typeface="Arial"/>
              </a:rPr>
              <a:t>Understanding academic terms</a:t>
            </a:r>
            <a:endParaRPr lang="en-GB">
              <a:solidFill>
                <a:srgbClr val="000000"/>
              </a:solidFill>
            </a:endParaRPr>
          </a:p>
          <a:p>
            <a:pPr marL="342900" indent="-342900">
              <a:buFont typeface="Arial,Sans-Serif"/>
              <a:buChar char="•"/>
            </a:pPr>
            <a:r>
              <a:rPr lang="en-GB">
                <a:solidFill>
                  <a:srgbClr val="000000"/>
                </a:solidFill>
                <a:latin typeface="Arial"/>
                <a:cs typeface="Arial"/>
              </a:rPr>
              <a:t>Understanding academic integrity and applying adequate referencing</a:t>
            </a:r>
            <a:endParaRPr lang="en-GB">
              <a:solidFill>
                <a:srgbClr val="000000"/>
              </a:solidFill>
            </a:endParaRPr>
          </a:p>
          <a:p>
            <a:endParaRPr lang="en-GB">
              <a:solidFill>
                <a:srgbClr val="898989"/>
              </a:solidFill>
            </a:endParaRPr>
          </a:p>
        </p:txBody>
      </p:sp>
      <p:pic>
        <p:nvPicPr>
          <p:cNvPr id="7" name="Picture Placeholder 6" descr="Students sit at tiered desks in a lecture theatre, using laptops during a class. Several open laptops, a water bottle and a mobile phone are visible on the desks, with students working independently in a university learning environment.">
            <a:extLst>
              <a:ext uri="{FF2B5EF4-FFF2-40B4-BE49-F238E27FC236}">
                <a16:creationId xmlns:a16="http://schemas.microsoft.com/office/drawing/2014/main" id="{24E6A3E9-C062-E91C-E8E9-2B87CC4DD075}"/>
              </a:ext>
            </a:extLst>
          </p:cNvPr>
          <p:cNvPicPr>
            <a:picLocks noGrp="1" noChangeAspect="1"/>
          </p:cNvPicPr>
          <p:nvPr>
            <p:ph type="pic" idx="11"/>
          </p:nvPr>
        </p:nvPicPr>
        <p:blipFill>
          <a:blip r:embed="rId2" cstate="print">
            <a:extLst>
              <a:ext uri="{28A0092B-C50C-407E-A947-70E740481C1C}">
                <a14:useLocalDpi xmlns:a14="http://schemas.microsoft.com/office/drawing/2010/main"/>
              </a:ext>
            </a:extLst>
          </a:blip>
          <a:srcRect/>
          <a:stretch/>
        </p:blipFill>
        <p:spPr>
          <a:prstGeom prst="rect">
            <a:avLst/>
          </a:prstGeom>
          <a:solidFill>
            <a:srgbClr val="E7E6E6"/>
          </a:solidFill>
        </p:spPr>
      </p:pic>
    </p:spTree>
    <p:extLst>
      <p:ext uri="{BB962C8B-B14F-4D97-AF65-F5344CB8AC3E}">
        <p14:creationId xmlns:p14="http://schemas.microsoft.com/office/powerpoint/2010/main" val="1958404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4B6F6E46-8A63-8605-96F1-FF0BADD7021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D29B119-8D13-45BA-100A-8311E6189843}"/>
              </a:ext>
            </a:extLst>
          </p:cNvPr>
          <p:cNvSpPr>
            <a:spLocks noGrp="1"/>
          </p:cNvSpPr>
          <p:nvPr>
            <p:ph type="title"/>
          </p:nvPr>
        </p:nvSpPr>
        <p:spPr>
          <a:xfrm>
            <a:off x="782833" y="1435640"/>
            <a:ext cx="10626334" cy="1429977"/>
          </a:xfrm>
        </p:spPr>
        <p:txBody>
          <a:bodyPr anchor="t" anchorCtr="0">
            <a:normAutofit/>
          </a:bodyPr>
          <a:lstStyle/>
          <a:p>
            <a:r>
              <a:rPr lang="en-US" sz="4800">
                <a:latin typeface="Arial"/>
                <a:cs typeface="Arial"/>
              </a:rPr>
              <a:t>Critical thinking </a:t>
            </a:r>
            <a:br>
              <a:rPr lang="en-US" sz="4800">
                <a:latin typeface="Arial"/>
                <a:cs typeface="Arial"/>
              </a:rPr>
            </a:br>
            <a:r>
              <a:rPr lang="en-US" sz="4800">
                <a:latin typeface="Arial"/>
                <a:cs typeface="Arial"/>
              </a:rPr>
              <a:t>in your studies</a:t>
            </a:r>
            <a:endParaRPr lang="en-US" sz="4800"/>
          </a:p>
        </p:txBody>
      </p:sp>
      <p:sp>
        <p:nvSpPr>
          <p:cNvPr id="3" name="Content Placeholder 2">
            <a:extLst>
              <a:ext uri="{FF2B5EF4-FFF2-40B4-BE49-F238E27FC236}">
                <a16:creationId xmlns:a16="http://schemas.microsoft.com/office/drawing/2014/main" id="{87CBDA94-ABE9-35D3-37FD-618ED96EC50F}"/>
              </a:ext>
            </a:extLst>
          </p:cNvPr>
          <p:cNvSpPr>
            <a:spLocks noGrp="1"/>
          </p:cNvSpPr>
          <p:nvPr>
            <p:ph idx="1"/>
          </p:nvPr>
        </p:nvSpPr>
        <p:spPr>
          <a:xfrm>
            <a:off x="782833" y="3255816"/>
            <a:ext cx="7389887" cy="3174247"/>
          </a:xfrm>
        </p:spPr>
        <p:txBody>
          <a:bodyPr vert="horz" lIns="0" tIns="0" rIns="0" bIns="0" rtlCol="0" anchor="t">
            <a:normAutofit fontScale="85000" lnSpcReduction="20000"/>
          </a:bodyPr>
          <a:lstStyle/>
          <a:p>
            <a:pPr marL="0" indent="0">
              <a:lnSpc>
                <a:spcPct val="150000"/>
              </a:lnSpc>
              <a:buNone/>
            </a:pPr>
            <a:r>
              <a:rPr lang="en-GB" sz="2400" b="1">
                <a:solidFill>
                  <a:srgbClr val="000000"/>
                </a:solidFill>
                <a:latin typeface="Arial"/>
                <a:cs typeface="Arial"/>
              </a:rPr>
              <a:t>Being critical involves more than simply agreeing or disagreeing.</a:t>
            </a:r>
            <a:r>
              <a:rPr lang="en-GB" sz="2400">
                <a:solidFill>
                  <a:srgbClr val="000000"/>
                </a:solidFill>
                <a:latin typeface="Arial"/>
                <a:cs typeface="Arial"/>
              </a:rPr>
              <a:t> </a:t>
            </a:r>
            <a:endParaRPr lang="en-GB" sz="2400">
              <a:solidFill>
                <a:srgbClr val="000000"/>
              </a:solidFill>
            </a:endParaRPr>
          </a:p>
          <a:p>
            <a:pPr>
              <a:lnSpc>
                <a:spcPct val="140000"/>
              </a:lnSpc>
              <a:spcBef>
                <a:spcPts val="0"/>
              </a:spcBef>
            </a:pPr>
            <a:r>
              <a:rPr lang="en-GB" sz="2400">
                <a:latin typeface="Arial"/>
                <a:cs typeface="Arial"/>
              </a:rPr>
              <a:t>Question information </a:t>
            </a:r>
            <a:endParaRPr lang="en-US" sz="2400">
              <a:latin typeface="Arial"/>
              <a:cs typeface="Arial"/>
            </a:endParaRPr>
          </a:p>
          <a:p>
            <a:pPr>
              <a:lnSpc>
                <a:spcPct val="140000"/>
              </a:lnSpc>
              <a:spcBef>
                <a:spcPts val="0"/>
              </a:spcBef>
            </a:pPr>
            <a:r>
              <a:rPr lang="en-GB" sz="2400">
                <a:latin typeface="Arial"/>
                <a:cs typeface="Arial"/>
              </a:rPr>
              <a:t>Reflect on your own ideas and assumptions</a:t>
            </a:r>
            <a:endParaRPr lang="en-US" sz="2400">
              <a:latin typeface="Arial"/>
              <a:cs typeface="Arial"/>
            </a:endParaRPr>
          </a:p>
          <a:p>
            <a:pPr>
              <a:lnSpc>
                <a:spcPct val="140000"/>
              </a:lnSpc>
              <a:spcBef>
                <a:spcPts val="0"/>
              </a:spcBef>
            </a:pPr>
            <a:r>
              <a:rPr lang="en-GB" sz="2400">
                <a:latin typeface="Arial"/>
                <a:cs typeface="Arial"/>
              </a:rPr>
              <a:t>Look beyond simply agreeing or disagreeing</a:t>
            </a:r>
            <a:endParaRPr lang="en-US" sz="2400">
              <a:latin typeface="Arial"/>
              <a:cs typeface="Arial"/>
            </a:endParaRPr>
          </a:p>
          <a:p>
            <a:pPr>
              <a:lnSpc>
                <a:spcPct val="140000"/>
              </a:lnSpc>
              <a:spcBef>
                <a:spcPts val="0"/>
              </a:spcBef>
            </a:pPr>
            <a:r>
              <a:rPr lang="en-GB" sz="2400">
                <a:latin typeface="Arial"/>
                <a:cs typeface="Arial"/>
              </a:rPr>
              <a:t>Make connections between ideas</a:t>
            </a:r>
            <a:endParaRPr lang="en-US" sz="2400">
              <a:latin typeface="Arial"/>
              <a:cs typeface="Arial"/>
            </a:endParaRPr>
          </a:p>
          <a:p>
            <a:pPr>
              <a:lnSpc>
                <a:spcPct val="140000"/>
              </a:lnSpc>
              <a:spcBef>
                <a:spcPts val="0"/>
              </a:spcBef>
            </a:pPr>
            <a:r>
              <a:rPr lang="en-GB" sz="2400">
                <a:latin typeface="Arial"/>
                <a:cs typeface="Arial"/>
              </a:rPr>
              <a:t>Consider different perspectives </a:t>
            </a:r>
            <a:endParaRPr lang="en-US" sz="2400">
              <a:latin typeface="Arial"/>
              <a:cs typeface="Arial"/>
            </a:endParaRPr>
          </a:p>
          <a:p>
            <a:pPr>
              <a:lnSpc>
                <a:spcPct val="140000"/>
              </a:lnSpc>
              <a:spcBef>
                <a:spcPts val="0"/>
              </a:spcBef>
            </a:pPr>
            <a:r>
              <a:rPr lang="en-GB" sz="2400">
                <a:latin typeface="Arial"/>
                <a:cs typeface="Arial"/>
              </a:rPr>
              <a:t>Recognise limitations and gaps</a:t>
            </a:r>
            <a:endParaRPr lang="en-US" sz="2400">
              <a:latin typeface="Arial"/>
              <a:cs typeface="Arial"/>
            </a:endParaRPr>
          </a:p>
          <a:p>
            <a:pPr marL="0" indent="0">
              <a:lnSpc>
                <a:spcPct val="150000"/>
              </a:lnSpc>
              <a:buNone/>
            </a:pPr>
            <a:endParaRPr lang="en-GB" sz="2400"/>
          </a:p>
          <a:p>
            <a:pPr marL="0" indent="0">
              <a:buNone/>
            </a:pPr>
            <a:endParaRPr lang="en-GB" sz="2000">
              <a:latin typeface="Arial"/>
              <a:cs typeface="Arial"/>
            </a:endParaRPr>
          </a:p>
          <a:p>
            <a:pPr marL="0" indent="0">
              <a:buNone/>
            </a:pPr>
            <a:endParaRPr lang="en-GB" sz="2000"/>
          </a:p>
          <a:p>
            <a:pPr marL="0" indent="0">
              <a:buNone/>
            </a:pPr>
            <a:endParaRPr lang="en-GB" sz="2000"/>
          </a:p>
        </p:txBody>
      </p:sp>
      <p:pic>
        <p:nvPicPr>
          <p:cNvPr id="4" name="Picture 3" descr="Illustration of a human head silhouette containing a red gear, a yellow light bulb, and a blue speech bubble with upward-pointing arrows.">
            <a:extLst>
              <a:ext uri="{FF2B5EF4-FFF2-40B4-BE49-F238E27FC236}">
                <a16:creationId xmlns:a16="http://schemas.microsoft.com/office/drawing/2014/main" id="{D54224F9-20FE-8890-3B7C-9DB5AF4DBE7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673883" y="2647626"/>
            <a:ext cx="3329554" cy="4107052"/>
          </a:xfrm>
          <a:prstGeom prst="rect">
            <a:avLst/>
          </a:prstGeom>
        </p:spPr>
      </p:pic>
    </p:spTree>
    <p:extLst>
      <p:ext uri="{BB962C8B-B14F-4D97-AF65-F5344CB8AC3E}">
        <p14:creationId xmlns:p14="http://schemas.microsoft.com/office/powerpoint/2010/main" val="3543774362"/>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69648-ABC4-AC57-5DAB-33FDFC00FC7F}"/>
              </a:ext>
            </a:extLst>
          </p:cNvPr>
          <p:cNvSpPr>
            <a:spLocks noGrp="1"/>
          </p:cNvSpPr>
          <p:nvPr>
            <p:ph type="title"/>
          </p:nvPr>
        </p:nvSpPr>
        <p:spPr/>
        <p:txBody>
          <a:bodyPr/>
          <a:lstStyle/>
          <a:p>
            <a:r>
              <a:rPr lang="en-US" sz="4800">
                <a:latin typeface="Arial"/>
                <a:cs typeface="Arial"/>
              </a:rPr>
              <a:t>Student Education glossary</a:t>
            </a:r>
            <a:endParaRPr lang="en-US" sz="4800"/>
          </a:p>
          <a:p>
            <a:endParaRPr lang="en-GB"/>
          </a:p>
        </p:txBody>
      </p:sp>
      <p:sp>
        <p:nvSpPr>
          <p:cNvPr id="3" name="Content Placeholder 2">
            <a:extLst>
              <a:ext uri="{FF2B5EF4-FFF2-40B4-BE49-F238E27FC236}">
                <a16:creationId xmlns:a16="http://schemas.microsoft.com/office/drawing/2014/main" id="{4C8F17F2-8B25-8081-6EE9-D714CA70CA6C}"/>
              </a:ext>
            </a:extLst>
          </p:cNvPr>
          <p:cNvSpPr>
            <a:spLocks noGrp="1"/>
          </p:cNvSpPr>
          <p:nvPr>
            <p:ph idx="1"/>
          </p:nvPr>
        </p:nvSpPr>
        <p:spPr>
          <a:xfrm>
            <a:off x="334963" y="3204756"/>
            <a:ext cx="7919720" cy="3277569"/>
          </a:xfrm>
        </p:spPr>
        <p:txBody>
          <a:bodyPr vert="horz" lIns="0" tIns="0" rIns="0" bIns="0" rtlCol="0" anchor="t">
            <a:normAutofit fontScale="92500" lnSpcReduction="20000"/>
          </a:bodyPr>
          <a:lstStyle/>
          <a:p>
            <a:pPr marL="0" indent="0">
              <a:lnSpc>
                <a:spcPct val="100000"/>
              </a:lnSpc>
              <a:buNone/>
            </a:pPr>
            <a:r>
              <a:rPr lang="en-GB" sz="2400" b="1">
                <a:latin typeface="Arial"/>
                <a:cs typeface="Arial"/>
              </a:rPr>
              <a:t>Learn the language of university life with the Student Education Glossary, your guide to understanding key terms, systems and processes at Leeds.</a:t>
            </a:r>
            <a:endParaRPr lang="en-US"/>
          </a:p>
          <a:p>
            <a:pPr marL="0" indent="0">
              <a:lnSpc>
                <a:spcPct val="100000"/>
              </a:lnSpc>
              <a:buNone/>
            </a:pPr>
            <a:endParaRPr lang="en-GB" sz="2400" b="1">
              <a:latin typeface="Arial"/>
              <a:cs typeface="Arial"/>
            </a:endParaRPr>
          </a:p>
          <a:p>
            <a:pPr marL="0" indent="0">
              <a:buNone/>
            </a:pPr>
            <a:r>
              <a:rPr lang="en-GB" sz="2400">
                <a:solidFill>
                  <a:srgbClr val="0037FB"/>
                </a:solidFill>
                <a:latin typeface="Arial"/>
                <a:cs typeface="Arial"/>
                <a:hlinkClick r:id="rId2">
                  <a:extLst>
                    <a:ext uri="{A12FA001-AC4F-418D-AE19-62706E023703}">
                      <ahyp:hlinkClr xmlns:ahyp="http://schemas.microsoft.com/office/drawing/2018/hyperlinkcolor" val="tx"/>
                    </a:ext>
                  </a:extLst>
                </a:hlinkClick>
              </a:rPr>
              <a:t>Explore the Student Education Glossary</a:t>
            </a:r>
            <a:r>
              <a:rPr lang="en-GB" sz="2400">
                <a:latin typeface="Arial"/>
                <a:cs typeface="Arial"/>
              </a:rPr>
              <a:t>:</a:t>
            </a:r>
          </a:p>
          <a:p>
            <a:pPr marL="0" indent="0">
              <a:buNone/>
            </a:pPr>
            <a:endParaRPr lang="en-GB">
              <a:latin typeface="Arial"/>
              <a:cs typeface="Arial"/>
            </a:endParaRPr>
          </a:p>
          <a:p>
            <a:r>
              <a:rPr lang="en-GB" sz="2400">
                <a:latin typeface="Arial"/>
                <a:cs typeface="Arial"/>
              </a:rPr>
              <a:t>Learn about common university terms and jargon</a:t>
            </a:r>
          </a:p>
          <a:p>
            <a:r>
              <a:rPr lang="en-GB" sz="2400">
                <a:latin typeface="Arial"/>
                <a:cs typeface="Arial"/>
              </a:rPr>
              <a:t>Understand Leeds systems and processes </a:t>
            </a:r>
          </a:p>
          <a:p>
            <a:r>
              <a:rPr lang="en-GB" sz="2400">
                <a:latin typeface="Arial"/>
                <a:cs typeface="Arial"/>
              </a:rPr>
              <a:t>Build confidence in navigating university life</a:t>
            </a:r>
          </a:p>
          <a:p>
            <a:endParaRPr lang="en-GB"/>
          </a:p>
          <a:p>
            <a:pPr>
              <a:buFont typeface="Arial"/>
              <a:buChar char="•"/>
            </a:pPr>
            <a:endParaRPr lang="en-GB"/>
          </a:p>
        </p:txBody>
      </p:sp>
      <p:pic>
        <p:nvPicPr>
          <p:cNvPr id="7" name="Picture Placeholder 6" descr="A lecturer stands at the front of a lecture theatre delivering a presentation, with a slide displayed on a screen behind them. Audience members are visible in the foreground, and the teaching space includes a whiteboard, lectern and presentation equipment.">
            <a:extLst>
              <a:ext uri="{FF2B5EF4-FFF2-40B4-BE49-F238E27FC236}">
                <a16:creationId xmlns:a16="http://schemas.microsoft.com/office/drawing/2014/main" id="{BEB4FB9B-3603-7E0F-A211-5D3384621CE3}"/>
              </a:ext>
            </a:extLst>
          </p:cNvPr>
          <p:cNvPicPr>
            <a:picLocks noGrp="1" noChangeAspect="1"/>
          </p:cNvPicPr>
          <p:nvPr>
            <p:ph type="pic" idx="10"/>
          </p:nvPr>
        </p:nvPicPr>
        <p:blipFill>
          <a:blip r:embed="rId3"/>
          <a:srcRect l="30613" r="30613"/>
          <a:stretch/>
        </p:blipFill>
        <p:spPr>
          <a:prstGeom prst="rect">
            <a:avLst/>
          </a:prstGeom>
          <a:solidFill>
            <a:srgbClr val="E7E6E6"/>
          </a:solidFill>
        </p:spPr>
      </p:pic>
      <p:pic>
        <p:nvPicPr>
          <p:cNvPr id="9" name="Picture 8">
            <a:extLst>
              <a:ext uri="{FF2B5EF4-FFF2-40B4-BE49-F238E27FC236}">
                <a16:creationId xmlns:a16="http://schemas.microsoft.com/office/drawing/2014/main" id="{FF48371D-9AEB-14E2-54DC-167E11172F3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11690" y="4849091"/>
            <a:ext cx="1316183" cy="1330037"/>
          </a:xfrm>
          <a:prstGeom prst="rect">
            <a:avLst/>
          </a:prstGeom>
        </p:spPr>
      </p:pic>
    </p:spTree>
    <p:extLst>
      <p:ext uri="{BB962C8B-B14F-4D97-AF65-F5344CB8AC3E}">
        <p14:creationId xmlns:p14="http://schemas.microsoft.com/office/powerpoint/2010/main" val="2373384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08F5A042-2B6C-4853-F9D8-F30E63E9ED9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FD5C1E7-32BD-9BDB-5227-4A9363CBD805}"/>
              </a:ext>
            </a:extLst>
          </p:cNvPr>
          <p:cNvSpPr>
            <a:spLocks noGrp="1"/>
          </p:cNvSpPr>
          <p:nvPr>
            <p:ph type="title"/>
          </p:nvPr>
        </p:nvSpPr>
        <p:spPr>
          <a:xfrm>
            <a:off x="633871" y="1714862"/>
            <a:ext cx="7919720" cy="1429977"/>
          </a:xfrm>
        </p:spPr>
        <p:txBody>
          <a:bodyPr anchor="t" anchorCtr="0"/>
          <a:lstStyle/>
          <a:p>
            <a:r>
              <a:rPr lang="en-US">
                <a:latin typeface="Arial"/>
                <a:cs typeface="Arial"/>
              </a:rPr>
              <a:t>Academic integrity</a:t>
            </a:r>
            <a:endParaRPr lang="en-US"/>
          </a:p>
        </p:txBody>
      </p:sp>
      <p:sp>
        <p:nvSpPr>
          <p:cNvPr id="4" name="TextBox 3">
            <a:extLst>
              <a:ext uri="{FF2B5EF4-FFF2-40B4-BE49-F238E27FC236}">
                <a16:creationId xmlns:a16="http://schemas.microsoft.com/office/drawing/2014/main" id="{02F8263A-18B0-5EFD-4469-BB7B19751D12}"/>
              </a:ext>
            </a:extLst>
          </p:cNvPr>
          <p:cNvSpPr txBox="1"/>
          <p:nvPr/>
        </p:nvSpPr>
        <p:spPr>
          <a:xfrm>
            <a:off x="508027" y="2758059"/>
            <a:ext cx="8468309" cy="3347840"/>
          </a:xfrm>
          <a:prstGeom prst="rect">
            <a:avLst/>
          </a:prstGeom>
          <a:noFill/>
        </p:spPr>
        <p:txBody>
          <a:bodyPr wrap="square" lIns="91440" tIns="45720" rIns="91440" bIns="45720" anchor="t">
            <a:spAutoFit/>
          </a:bodyPr>
          <a:lstStyle/>
          <a:p>
            <a:pPr marL="342900" indent="-342900" fontAlgn="t">
              <a:lnSpc>
                <a:spcPct val="150000"/>
              </a:lnSpc>
              <a:buFont typeface="Arial" panose="020B0604020202020204" pitchFamily="34" charset="0"/>
              <a:buChar char="•"/>
            </a:pPr>
            <a:r>
              <a:rPr lang="en-GB" sz="2400">
                <a:solidFill>
                  <a:srgbClr val="000000"/>
                </a:solidFill>
                <a:latin typeface="Arial"/>
                <a:cs typeface="Arial"/>
              </a:rPr>
              <a:t>Be honest and responsible </a:t>
            </a:r>
            <a:endParaRPr lang="en-US"/>
          </a:p>
          <a:p>
            <a:pPr marL="342900" indent="-342900" fontAlgn="t">
              <a:lnSpc>
                <a:spcPct val="150000"/>
              </a:lnSpc>
              <a:buFont typeface="Arial" panose="020B0604020202020204" pitchFamily="34" charset="0"/>
              <a:buChar char="•"/>
            </a:pPr>
            <a:r>
              <a:rPr lang="en-GB" sz="2400">
                <a:solidFill>
                  <a:srgbClr val="000000"/>
                </a:solidFill>
                <a:latin typeface="Arial"/>
                <a:cs typeface="Arial"/>
              </a:rPr>
              <a:t>Do your own work</a:t>
            </a:r>
            <a:endParaRPr lang="en-GB" sz="2400">
              <a:solidFill>
                <a:srgbClr val="000000"/>
              </a:solidFill>
              <a:latin typeface="Arial"/>
              <a:ea typeface="Calibri" panose="020F0502020204030204"/>
              <a:cs typeface="Arial"/>
            </a:endParaRPr>
          </a:p>
          <a:p>
            <a:pPr marL="342900" indent="-342900">
              <a:lnSpc>
                <a:spcPct val="150000"/>
              </a:lnSpc>
              <a:buFont typeface="Arial" panose="020B0604020202020204" pitchFamily="34" charset="0"/>
              <a:buChar char="•"/>
            </a:pPr>
            <a:r>
              <a:rPr lang="en-GB" sz="2400">
                <a:solidFill>
                  <a:srgbClr val="000000"/>
                </a:solidFill>
                <a:latin typeface="Arial"/>
                <a:cs typeface="Arial"/>
              </a:rPr>
              <a:t>Credit sources properly</a:t>
            </a:r>
            <a:endParaRPr lang="en-GB" sz="2400">
              <a:solidFill>
                <a:srgbClr val="000000"/>
              </a:solidFill>
              <a:latin typeface="Arial"/>
              <a:ea typeface="Calibri" panose="020F0502020204030204"/>
              <a:cs typeface="Arial"/>
            </a:endParaRPr>
          </a:p>
          <a:p>
            <a:pPr marL="342900" indent="-342900">
              <a:lnSpc>
                <a:spcPct val="150000"/>
              </a:lnSpc>
              <a:buFont typeface="Arial" panose="020B0604020202020204" pitchFamily="34" charset="0"/>
              <a:buChar char="•"/>
            </a:pPr>
            <a:r>
              <a:rPr lang="en-GB" sz="2400">
                <a:solidFill>
                  <a:srgbClr val="000000"/>
                </a:solidFill>
                <a:latin typeface="Arial"/>
                <a:cs typeface="Arial"/>
              </a:rPr>
              <a:t>Show respect for learning </a:t>
            </a:r>
            <a:endParaRPr lang="en-GB" sz="2400">
              <a:solidFill>
                <a:srgbClr val="000000"/>
              </a:solidFill>
              <a:latin typeface="Arial"/>
              <a:ea typeface="Calibri" panose="020F0502020204030204"/>
              <a:cs typeface="Arial"/>
            </a:endParaRPr>
          </a:p>
          <a:p>
            <a:pPr marL="342900" indent="-342900">
              <a:lnSpc>
                <a:spcPct val="150000"/>
              </a:lnSpc>
              <a:buFont typeface="Arial" panose="020B0604020202020204" pitchFamily="34" charset="0"/>
              <a:buChar char="•"/>
            </a:pPr>
            <a:r>
              <a:rPr lang="en-GB" sz="2400">
                <a:solidFill>
                  <a:srgbClr val="000000"/>
                </a:solidFill>
                <a:latin typeface="Arial"/>
                <a:cs typeface="Arial"/>
              </a:rPr>
              <a:t>Use technology responsibly, such as generative AI tools</a:t>
            </a:r>
            <a:endParaRPr lang="en-GB" sz="2400">
              <a:solidFill>
                <a:srgbClr val="000000"/>
              </a:solidFill>
              <a:latin typeface="Arial"/>
              <a:ea typeface="Calibri" panose="020F0502020204030204"/>
              <a:cs typeface="Arial"/>
            </a:endParaRPr>
          </a:p>
          <a:p>
            <a:pPr>
              <a:lnSpc>
                <a:spcPct val="150000"/>
              </a:lnSpc>
            </a:pPr>
            <a:r>
              <a:rPr lang="en-GB" sz="2400" u="sng">
                <a:solidFill>
                  <a:srgbClr val="0563C1"/>
                </a:solidFill>
                <a:latin typeface="Arial"/>
                <a:ea typeface="Segoe UI"/>
                <a:cs typeface="Arial"/>
                <a:hlinkClick r:id="rId3"/>
              </a:rPr>
              <a:t>Take</a:t>
            </a:r>
            <a:r>
              <a:rPr lang="en-GB" sz="2400" u="sng">
                <a:solidFill>
                  <a:srgbClr val="0563C1"/>
                </a:solidFill>
                <a:latin typeface="Arial"/>
                <a:ea typeface="Segoe UI"/>
                <a:cs typeface="Arial"/>
                <a:hlinkClick r:id="rId3">
                  <a:extLst>
                    <a:ext uri="{A12FA001-AC4F-418D-AE19-62706E023703}">
                      <ahyp:hlinkClr xmlns:ahyp="http://schemas.microsoft.com/office/drawing/2018/hyperlinkcolor" val="tx"/>
                    </a:ext>
                  </a:extLst>
                </a:hlinkClick>
              </a:rPr>
              <a:t> the </a:t>
            </a:r>
            <a:r>
              <a:rPr lang="en-GB" sz="2400" b="0" i="0" u="sng" strike="noStrike" baseline="0">
                <a:solidFill>
                  <a:srgbClr val="0563C1"/>
                </a:solidFill>
                <a:latin typeface="Arial"/>
                <a:ea typeface="Segoe UI"/>
                <a:cs typeface="Arial"/>
                <a:hlinkClick r:id="rId3">
                  <a:extLst>
                    <a:ext uri="{A12FA001-AC4F-418D-AE19-62706E023703}">
                      <ahyp:hlinkClr xmlns:ahyp="http://schemas.microsoft.com/office/drawing/2018/hyperlinkcolor" val="tx"/>
                    </a:ext>
                  </a:extLst>
                </a:hlinkClick>
              </a:rPr>
              <a:t>Academic Integrity tutorial and test - Student Guide</a:t>
            </a:r>
            <a:endParaRPr lang="en-GB" sz="2400">
              <a:latin typeface="Arial"/>
              <a:ea typeface="Calibri" panose="020F0502020204030204"/>
              <a:cs typeface="Arial"/>
            </a:endParaRPr>
          </a:p>
        </p:txBody>
      </p:sp>
      <p:pic>
        <p:nvPicPr>
          <p:cNvPr id="8" name="Picture Placeholder 7" descr="A student sits at a desk in a library, reading handwritten notes in a notebook. Another student is seated in the background with an open book.">
            <a:extLst>
              <a:ext uri="{FF2B5EF4-FFF2-40B4-BE49-F238E27FC236}">
                <a16:creationId xmlns:a16="http://schemas.microsoft.com/office/drawing/2014/main" id="{C6464EDA-650F-A41F-DF9C-2277843F0527}"/>
              </a:ext>
            </a:extLst>
          </p:cNvPr>
          <p:cNvPicPr>
            <a:picLocks noGrp="1" noChangeAspect="1"/>
          </p:cNvPicPr>
          <p:nvPr>
            <p:ph type="pic" idx="10"/>
          </p:nvPr>
        </p:nvPicPr>
        <p:blipFill>
          <a:blip r:embed="rId4" cstate="print">
            <a:extLst>
              <a:ext uri="{28A0092B-C50C-407E-A947-70E740481C1C}">
                <a14:useLocalDpi xmlns:a14="http://schemas.microsoft.com/office/drawing/2010/main"/>
              </a:ext>
            </a:extLst>
          </a:blip>
          <a:srcRect b="-292"/>
          <a:stretch>
            <a:fillRect/>
          </a:stretch>
        </p:blipFill>
        <p:spPr>
          <a:xfrm>
            <a:off x="8976336" y="1358724"/>
            <a:ext cx="2874243" cy="4950617"/>
          </a:xfrm>
          <a:prstGeom prst="rect">
            <a:avLst/>
          </a:prstGeom>
          <a:solidFill>
            <a:srgbClr val="E7E6E6"/>
          </a:solidFill>
        </p:spPr>
      </p:pic>
    </p:spTree>
    <p:extLst>
      <p:ext uri="{BB962C8B-B14F-4D97-AF65-F5344CB8AC3E}">
        <p14:creationId xmlns:p14="http://schemas.microsoft.com/office/powerpoint/2010/main" val="1936799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EF979515-925E-BE27-469E-79EB3B30D29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A4D281B-9A11-FEBD-3AA1-73E68BFF17B7}"/>
              </a:ext>
            </a:extLst>
          </p:cNvPr>
          <p:cNvSpPr>
            <a:spLocks noGrp="1"/>
          </p:cNvSpPr>
          <p:nvPr>
            <p:ph type="title"/>
          </p:nvPr>
        </p:nvSpPr>
        <p:spPr>
          <a:xfrm>
            <a:off x="633871" y="1714862"/>
            <a:ext cx="7919720" cy="1429977"/>
          </a:xfrm>
        </p:spPr>
        <p:txBody>
          <a:bodyPr anchor="t" anchorCtr="0"/>
          <a:lstStyle/>
          <a:p>
            <a:r>
              <a:rPr lang="en-US">
                <a:latin typeface="Arial"/>
                <a:cs typeface="Arial"/>
              </a:rPr>
              <a:t>Referencing</a:t>
            </a:r>
            <a:endParaRPr lang="en-US"/>
          </a:p>
        </p:txBody>
      </p:sp>
      <p:sp>
        <p:nvSpPr>
          <p:cNvPr id="4" name="TextBox 3">
            <a:extLst>
              <a:ext uri="{FF2B5EF4-FFF2-40B4-BE49-F238E27FC236}">
                <a16:creationId xmlns:a16="http://schemas.microsoft.com/office/drawing/2014/main" id="{48709CFC-E5E5-1D16-552A-80EFD4A406C3}"/>
              </a:ext>
            </a:extLst>
          </p:cNvPr>
          <p:cNvSpPr txBox="1"/>
          <p:nvPr/>
        </p:nvSpPr>
        <p:spPr>
          <a:xfrm>
            <a:off x="632718" y="2618711"/>
            <a:ext cx="7678600" cy="4394280"/>
          </a:xfrm>
          <a:prstGeom prst="rect">
            <a:avLst/>
          </a:prstGeom>
          <a:noFill/>
        </p:spPr>
        <p:txBody>
          <a:bodyPr wrap="square" lIns="91440" tIns="45720" rIns="91440" bIns="45720" anchor="t">
            <a:spAutoFit/>
          </a:bodyPr>
          <a:lstStyle/>
          <a:p>
            <a:pPr marL="285750" indent="-285750">
              <a:lnSpc>
                <a:spcPct val="90000"/>
              </a:lnSpc>
              <a:spcBef>
                <a:spcPts val="1000"/>
              </a:spcBef>
              <a:buFont typeface="Arial" panose="020B0604020202020204" pitchFamily="34" charset="0"/>
              <a:buChar char="•"/>
            </a:pPr>
            <a:r>
              <a:rPr lang="en-GB" sz="2200" b="1">
                <a:solidFill>
                  <a:srgbClr val="000000"/>
                </a:solidFill>
                <a:latin typeface="Arial"/>
                <a:cs typeface="Arial"/>
              </a:rPr>
              <a:t>Citation: </a:t>
            </a:r>
            <a:r>
              <a:rPr lang="en-GB" sz="2200">
                <a:solidFill>
                  <a:srgbClr val="000000"/>
                </a:solidFill>
                <a:latin typeface="Arial"/>
                <a:cs typeface="Arial"/>
              </a:rPr>
              <a:t>where you indicate within the body of your work where you have made use of someone else's work. </a:t>
            </a:r>
            <a:endParaRPr lang="en-US" sz="2200">
              <a:solidFill>
                <a:srgbClr val="000000"/>
              </a:solidFill>
              <a:latin typeface="Arial"/>
              <a:ea typeface="Calibri" panose="020F0502020204030204"/>
              <a:cs typeface="Arial"/>
            </a:endParaRPr>
          </a:p>
          <a:p>
            <a:pPr marL="285750" indent="-285750">
              <a:lnSpc>
                <a:spcPct val="90000"/>
              </a:lnSpc>
              <a:spcBef>
                <a:spcPts val="1000"/>
              </a:spcBef>
              <a:buFont typeface="Arial" panose="020B0604020202020204" pitchFamily="34" charset="0"/>
              <a:buChar char="•"/>
            </a:pPr>
            <a:endParaRPr lang="en-GB" sz="2200">
              <a:solidFill>
                <a:srgbClr val="000000"/>
              </a:solidFill>
              <a:latin typeface="Arial"/>
              <a:ea typeface="Calibri" panose="020F0502020204030204"/>
              <a:cs typeface="Arial"/>
            </a:endParaRPr>
          </a:p>
          <a:p>
            <a:pPr marL="285750" indent="-285750">
              <a:lnSpc>
                <a:spcPct val="90000"/>
              </a:lnSpc>
              <a:spcBef>
                <a:spcPts val="1000"/>
              </a:spcBef>
              <a:buFont typeface="Arial" panose="020B0604020202020204" pitchFamily="34" charset="0"/>
              <a:buChar char="•"/>
            </a:pPr>
            <a:r>
              <a:rPr lang="en-GB" sz="2200" b="1">
                <a:solidFill>
                  <a:srgbClr val="000000"/>
                </a:solidFill>
                <a:latin typeface="Arial"/>
                <a:cs typeface="Arial"/>
              </a:rPr>
              <a:t>Reference: </a:t>
            </a:r>
            <a:r>
              <a:rPr lang="en-GB" sz="2200">
                <a:solidFill>
                  <a:srgbClr val="000000"/>
                </a:solidFill>
                <a:latin typeface="Arial"/>
                <a:cs typeface="Arial"/>
              </a:rPr>
              <a:t>includes the full details of the source, </a:t>
            </a:r>
            <a:r>
              <a:rPr lang="en-GB" sz="2200" b="0" i="0" strike="noStrike" baseline="0">
                <a:solidFill>
                  <a:srgbClr val="000000"/>
                </a:solidFill>
                <a:latin typeface="Arial"/>
                <a:ea typeface="Segoe UI"/>
                <a:cs typeface="Arial"/>
              </a:rPr>
              <a:t>and </a:t>
            </a:r>
            <a:r>
              <a:rPr lang="en-GB" sz="2200">
                <a:solidFill>
                  <a:srgbClr val="000000"/>
                </a:solidFill>
                <a:latin typeface="Arial"/>
                <a:ea typeface="Segoe UI"/>
                <a:cs typeface="Arial"/>
              </a:rPr>
              <a:t>is normally listed at the end of your assignment in the “reference list” or “bibliography”.</a:t>
            </a:r>
            <a:endParaRPr lang="en-US" sz="2200">
              <a:solidFill>
                <a:srgbClr val="000000"/>
              </a:solidFill>
              <a:latin typeface="Arial"/>
              <a:ea typeface="Segoe UI"/>
              <a:cs typeface="Arial"/>
            </a:endParaRPr>
          </a:p>
          <a:p>
            <a:pPr marL="285750" indent="-285750">
              <a:lnSpc>
                <a:spcPct val="90000"/>
              </a:lnSpc>
              <a:spcBef>
                <a:spcPts val="1000"/>
              </a:spcBef>
              <a:buFont typeface="Arial" panose="020B0604020202020204" pitchFamily="34" charset="0"/>
              <a:buChar char="•"/>
            </a:pPr>
            <a:endParaRPr lang="en-GB" sz="2200">
              <a:solidFill>
                <a:srgbClr val="000000"/>
              </a:solidFill>
              <a:latin typeface="Arial"/>
              <a:ea typeface="Segoe UI"/>
              <a:cs typeface="Arial"/>
            </a:endParaRPr>
          </a:p>
          <a:p>
            <a:pPr>
              <a:lnSpc>
                <a:spcPct val="90000"/>
              </a:lnSpc>
              <a:spcBef>
                <a:spcPts val="1000"/>
              </a:spcBef>
            </a:pPr>
            <a:r>
              <a:rPr lang="en-GB" sz="2200">
                <a:solidFill>
                  <a:srgbClr val="000000"/>
                </a:solidFill>
                <a:latin typeface="Arial"/>
                <a:ea typeface="Segoe UI"/>
                <a:cs typeface="Arial"/>
              </a:rPr>
              <a:t>Find out more about referencing:</a:t>
            </a:r>
          </a:p>
          <a:p>
            <a:pPr marL="342900" indent="-342900">
              <a:lnSpc>
                <a:spcPct val="90000"/>
              </a:lnSpc>
              <a:spcBef>
                <a:spcPts val="1000"/>
              </a:spcBef>
              <a:buFont typeface="Arial" panose="020B0604020202020204" pitchFamily="34" charset="0"/>
              <a:buChar char="•"/>
            </a:pPr>
            <a:r>
              <a:rPr lang="en-GB" sz="2200">
                <a:solidFill>
                  <a:srgbClr val="000000"/>
                </a:solidFill>
                <a:latin typeface="Arial"/>
                <a:ea typeface="Segoe UI"/>
                <a:cs typeface="Arial"/>
                <a:hlinkClick r:id="rId3"/>
              </a:rPr>
              <a:t>Referencing explained</a:t>
            </a:r>
            <a:r>
              <a:rPr lang="en-GB" sz="2200">
                <a:solidFill>
                  <a:srgbClr val="000000"/>
                </a:solidFill>
                <a:latin typeface="Arial"/>
                <a:ea typeface="Segoe UI"/>
                <a:cs typeface="Arial"/>
              </a:rPr>
              <a:t> </a:t>
            </a:r>
          </a:p>
          <a:p>
            <a:pPr marL="342900" indent="-342900">
              <a:lnSpc>
                <a:spcPct val="90000"/>
              </a:lnSpc>
              <a:spcBef>
                <a:spcPts val="1000"/>
              </a:spcBef>
              <a:buFont typeface="Arial" panose="020B0604020202020204" pitchFamily="34" charset="0"/>
              <a:buChar char="•"/>
            </a:pPr>
            <a:r>
              <a:rPr lang="en-GB" sz="2200">
                <a:solidFill>
                  <a:srgbClr val="000000"/>
                </a:solidFill>
                <a:latin typeface="Arial"/>
                <a:ea typeface="Segoe UI"/>
                <a:cs typeface="Arial"/>
                <a:hlinkClick r:id="rId4"/>
              </a:rPr>
              <a:t>Referencing made simple </a:t>
            </a:r>
            <a:r>
              <a:rPr lang="en-GB" sz="2200" b="0" i="0" strike="noStrike" baseline="0">
                <a:solidFill>
                  <a:srgbClr val="000000"/>
                </a:solidFill>
                <a:latin typeface="Arial"/>
                <a:ea typeface="Segoe UI"/>
                <a:cs typeface="Arial"/>
                <a:hlinkClick r:id="rId4"/>
              </a:rPr>
              <a:t>- </a:t>
            </a:r>
            <a:r>
              <a:rPr lang="en-GB" sz="2200">
                <a:solidFill>
                  <a:srgbClr val="000000"/>
                </a:solidFill>
                <a:latin typeface="Arial"/>
                <a:ea typeface="Segoe UI"/>
                <a:cs typeface="Arial"/>
                <a:hlinkClick r:id="rId4"/>
              </a:rPr>
              <a:t>Tutorial</a:t>
            </a:r>
            <a:endParaRPr lang="en-US" sz="2200">
              <a:solidFill>
                <a:srgbClr val="000000"/>
              </a:solidFill>
              <a:latin typeface="Calibri"/>
              <a:ea typeface="Calibri"/>
              <a:cs typeface="Calibri"/>
            </a:endParaRPr>
          </a:p>
          <a:p>
            <a:pPr marL="342900" indent="-342900">
              <a:lnSpc>
                <a:spcPct val="150000"/>
              </a:lnSpc>
              <a:buFont typeface="Arial" panose="020B0604020202020204" pitchFamily="34" charset="0"/>
              <a:buChar char="•"/>
            </a:pPr>
            <a:endParaRPr lang="en-GB" sz="2400">
              <a:latin typeface="Arial"/>
              <a:ea typeface="Calibri" panose="020F0502020204030204"/>
              <a:cs typeface="Arial"/>
            </a:endParaRPr>
          </a:p>
        </p:txBody>
      </p:sp>
      <p:pic>
        <p:nvPicPr>
          <p:cNvPr id="8" name="Picture Placeholder 7" descr="A student works on a laptop in a modern study space, seated in a high-backed booth with striped upholstery. Blurred laptop screens are visible in the foreground, and the bright indoor environment features light wood finishes and contemporary study facilities.">
            <a:extLst>
              <a:ext uri="{FF2B5EF4-FFF2-40B4-BE49-F238E27FC236}">
                <a16:creationId xmlns:a16="http://schemas.microsoft.com/office/drawing/2014/main" id="{39DED0E6-0470-A489-C06C-772CDE6F34B7}"/>
              </a:ext>
            </a:extLst>
          </p:cNvPr>
          <p:cNvPicPr>
            <a:picLocks noGrp="1" noChangeAspect="1"/>
          </p:cNvPicPr>
          <p:nvPr>
            <p:ph type="pic" idx="10"/>
          </p:nvPr>
        </p:nvPicPr>
        <p:blipFill>
          <a:blip r:embed="rId5" cstate="print">
            <a:extLst>
              <a:ext uri="{28A0092B-C50C-407E-A947-70E740481C1C}">
                <a14:useLocalDpi xmlns:a14="http://schemas.microsoft.com/office/drawing/2010/main"/>
              </a:ext>
            </a:extLst>
          </a:blip>
          <a:srcRect/>
          <a:stretch>
            <a:fillRect/>
          </a:stretch>
        </p:blipFill>
        <p:spPr>
          <a:xfrm>
            <a:off x="8865500" y="1358724"/>
            <a:ext cx="2874243" cy="4950617"/>
          </a:xfrm>
          <a:prstGeom prst="rect">
            <a:avLst/>
          </a:prstGeom>
          <a:solidFill>
            <a:srgbClr val="E7E6E6"/>
          </a:solidFill>
        </p:spPr>
      </p:pic>
    </p:spTree>
    <p:extLst>
      <p:ext uri="{BB962C8B-B14F-4D97-AF65-F5344CB8AC3E}">
        <p14:creationId xmlns:p14="http://schemas.microsoft.com/office/powerpoint/2010/main" val="3340782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69648-ABC4-AC57-5DAB-33FDFC00FC7F}"/>
              </a:ext>
            </a:extLst>
          </p:cNvPr>
          <p:cNvSpPr>
            <a:spLocks noGrp="1"/>
          </p:cNvSpPr>
          <p:nvPr>
            <p:ph type="title"/>
          </p:nvPr>
        </p:nvSpPr>
        <p:spPr/>
        <p:txBody>
          <a:bodyPr/>
          <a:lstStyle/>
          <a:p>
            <a:r>
              <a:rPr lang="en-US" sz="4800">
                <a:latin typeface="Arial"/>
                <a:cs typeface="Arial"/>
              </a:rPr>
              <a:t>Good study habits</a:t>
            </a:r>
            <a:endParaRPr lang="en-GB" sz="4800" b="0">
              <a:latin typeface="Arial"/>
              <a:cs typeface="Arial"/>
            </a:endParaRPr>
          </a:p>
          <a:p>
            <a:endParaRPr lang="en-GB"/>
          </a:p>
        </p:txBody>
      </p:sp>
      <p:sp>
        <p:nvSpPr>
          <p:cNvPr id="3" name="Content Placeholder 2">
            <a:extLst>
              <a:ext uri="{FF2B5EF4-FFF2-40B4-BE49-F238E27FC236}">
                <a16:creationId xmlns:a16="http://schemas.microsoft.com/office/drawing/2014/main" id="{4C8F17F2-8B25-8081-6EE9-D714CA70CA6C}"/>
              </a:ext>
            </a:extLst>
          </p:cNvPr>
          <p:cNvSpPr>
            <a:spLocks noGrp="1"/>
          </p:cNvSpPr>
          <p:nvPr>
            <p:ph idx="1"/>
          </p:nvPr>
        </p:nvSpPr>
        <p:spPr/>
        <p:txBody>
          <a:bodyPr vert="horz" lIns="0" tIns="0" rIns="0" bIns="0" rtlCol="0" anchor="t">
            <a:normAutofit fontScale="92500"/>
          </a:bodyPr>
          <a:lstStyle/>
          <a:p>
            <a:pPr marL="0" indent="0">
              <a:lnSpc>
                <a:spcPct val="110000"/>
              </a:lnSpc>
              <a:buNone/>
            </a:pPr>
            <a:r>
              <a:rPr lang="en-GB" sz="2400" b="1">
                <a:latin typeface="Arial"/>
                <a:cs typeface="Arial"/>
              </a:rPr>
              <a:t>Tips for making a good start to your academic journey:</a:t>
            </a:r>
          </a:p>
          <a:p>
            <a:pPr marL="0" indent="0">
              <a:lnSpc>
                <a:spcPct val="110000"/>
              </a:lnSpc>
              <a:buNone/>
            </a:pPr>
            <a:endParaRPr lang="en-GB" sz="2400" b="1">
              <a:latin typeface="Arial"/>
              <a:cs typeface="Arial"/>
            </a:endParaRPr>
          </a:p>
          <a:p>
            <a:pPr>
              <a:lnSpc>
                <a:spcPct val="110000"/>
              </a:lnSpc>
              <a:buFont typeface="Arial" panose="020B0604020202020204" pitchFamily="34" charset="0"/>
              <a:buChar char="•"/>
            </a:pPr>
            <a:r>
              <a:rPr lang="en-GB" sz="2400">
                <a:latin typeface="Arial"/>
                <a:cs typeface="Arial"/>
              </a:rPr>
              <a:t>Reading and note making  </a:t>
            </a:r>
            <a:endParaRPr lang="en-US">
              <a:latin typeface="Arial"/>
              <a:cs typeface="Arial"/>
            </a:endParaRPr>
          </a:p>
          <a:p>
            <a:pPr>
              <a:lnSpc>
                <a:spcPct val="110000"/>
              </a:lnSpc>
              <a:buFont typeface="Arial" panose="020B0604020202020204" pitchFamily="34" charset="0"/>
              <a:buChar char="•"/>
            </a:pPr>
            <a:r>
              <a:rPr lang="en-GB" sz="2400"/>
              <a:t>Critical thinking  </a:t>
            </a:r>
          </a:p>
          <a:p>
            <a:pPr>
              <a:lnSpc>
                <a:spcPct val="110000"/>
              </a:lnSpc>
              <a:buFont typeface="Arial" panose="020B0604020202020204" pitchFamily="34" charset="0"/>
              <a:buChar char="•"/>
            </a:pPr>
            <a:r>
              <a:rPr lang="en-GB" sz="2400"/>
              <a:t>Creating and writing to express your understanding  </a:t>
            </a:r>
            <a:endParaRPr lang="en-GB"/>
          </a:p>
          <a:p>
            <a:pPr>
              <a:lnSpc>
                <a:spcPct val="110000"/>
              </a:lnSpc>
              <a:buFont typeface="Arial" panose="020B0604020202020204" pitchFamily="34" charset="0"/>
              <a:buChar char="•"/>
            </a:pPr>
            <a:r>
              <a:rPr lang="en-GB" sz="2400"/>
              <a:t>Citing and referencing  </a:t>
            </a:r>
          </a:p>
          <a:p>
            <a:pPr>
              <a:lnSpc>
                <a:spcPct val="110000"/>
              </a:lnSpc>
              <a:buFont typeface="Arial" panose="020B0604020202020204" pitchFamily="34" charset="0"/>
              <a:buChar char="•"/>
            </a:pPr>
            <a:r>
              <a:rPr lang="en-GB" sz="2400"/>
              <a:t>Working together and working independently.</a:t>
            </a:r>
            <a:endParaRPr lang="en-GB"/>
          </a:p>
          <a:p>
            <a:pPr marL="342900" indent="-342900">
              <a:lnSpc>
                <a:spcPct val="150000"/>
              </a:lnSpc>
              <a:buFont typeface="Wingdings,sans-serif"/>
              <a:buChar char="§"/>
            </a:pPr>
            <a:endParaRPr lang="en-GB" sz="2000"/>
          </a:p>
          <a:p>
            <a:endParaRPr lang="en-GB"/>
          </a:p>
        </p:txBody>
      </p:sp>
      <p:pic>
        <p:nvPicPr>
          <p:cNvPr id="5" name="Picture Placeholder 4" descr="Students work independently at wooden study desks in the Brotherthon library. One student is taking notes while looking at a mobile phone, and another is studying at a nearby desk.">
            <a:extLst>
              <a:ext uri="{FF2B5EF4-FFF2-40B4-BE49-F238E27FC236}">
                <a16:creationId xmlns:a16="http://schemas.microsoft.com/office/drawing/2014/main" id="{B1CD546A-572E-C5BE-5DB2-F3CFDED65C03}"/>
              </a:ext>
            </a:extLst>
          </p:cNvPr>
          <p:cNvPicPr>
            <a:picLocks noGrp="1" noChangeAspect="1"/>
          </p:cNvPicPr>
          <p:nvPr>
            <p:ph type="pic" idx="10"/>
          </p:nvPr>
        </p:nvPicPr>
        <p:blipFill>
          <a:blip r:embed="rId2"/>
          <a:srcRect l="23643" r="37597"/>
          <a:stretch>
            <a:fillRect/>
          </a:stretch>
        </p:blipFill>
        <p:spPr>
          <a:xfrm>
            <a:off x="8976336" y="1358724"/>
            <a:ext cx="2874212" cy="4950626"/>
          </a:xfrm>
          <a:prstGeom prst="rect">
            <a:avLst/>
          </a:prstGeom>
          <a:solidFill>
            <a:srgbClr val="E7E6E6"/>
          </a:solidFill>
        </p:spPr>
      </p:pic>
    </p:spTree>
    <p:extLst>
      <p:ext uri="{BB962C8B-B14F-4D97-AF65-F5344CB8AC3E}">
        <p14:creationId xmlns:p14="http://schemas.microsoft.com/office/powerpoint/2010/main" val="3471978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D5D524CE-E6AD-DA15-BCAF-228086D8066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AB986C5-1CF4-7093-06BC-F0556F42F377}"/>
              </a:ext>
            </a:extLst>
          </p:cNvPr>
          <p:cNvSpPr>
            <a:spLocks noGrp="1"/>
          </p:cNvSpPr>
          <p:nvPr>
            <p:ph type="title"/>
          </p:nvPr>
        </p:nvSpPr>
        <p:spPr>
          <a:xfrm>
            <a:off x="633871" y="1355428"/>
            <a:ext cx="7919720" cy="1429977"/>
          </a:xfrm>
        </p:spPr>
        <p:txBody>
          <a:bodyPr anchor="t" anchorCtr="0"/>
          <a:lstStyle/>
          <a:p>
            <a:r>
              <a:rPr lang="en-US" err="1">
                <a:latin typeface="Arial"/>
                <a:cs typeface="Arial"/>
              </a:rPr>
              <a:t>Skills@Library</a:t>
            </a:r>
            <a:endParaRPr lang="en-US" err="1"/>
          </a:p>
        </p:txBody>
      </p:sp>
      <p:sp>
        <p:nvSpPr>
          <p:cNvPr id="4" name="TextBox 3">
            <a:extLst>
              <a:ext uri="{FF2B5EF4-FFF2-40B4-BE49-F238E27FC236}">
                <a16:creationId xmlns:a16="http://schemas.microsoft.com/office/drawing/2014/main" id="{A1D2329F-3168-2EE0-688E-2E36F5ECADBF}"/>
              </a:ext>
            </a:extLst>
          </p:cNvPr>
          <p:cNvSpPr txBox="1"/>
          <p:nvPr/>
        </p:nvSpPr>
        <p:spPr>
          <a:xfrm>
            <a:off x="632718" y="2472845"/>
            <a:ext cx="8077049" cy="3753656"/>
          </a:xfrm>
          <a:prstGeom prst="rect">
            <a:avLst/>
          </a:prstGeom>
          <a:noFill/>
        </p:spPr>
        <p:txBody>
          <a:bodyPr wrap="square" lIns="91440" tIns="45720" rIns="91440" bIns="45720" anchor="t">
            <a:spAutoFit/>
          </a:bodyPr>
          <a:lstStyle/>
          <a:p>
            <a:r>
              <a:rPr lang="en-GB" sz="2200" b="1" err="1">
                <a:latin typeface="Arial"/>
                <a:ea typeface="Calibri" panose="020F0502020204030204"/>
                <a:cs typeface="Arial"/>
              </a:rPr>
              <a:t>Skills@library</a:t>
            </a:r>
            <a:r>
              <a:rPr lang="en-GB" sz="2200" b="1">
                <a:latin typeface="Arial"/>
                <a:ea typeface="Calibri" panose="020F0502020204030204"/>
                <a:cs typeface="Arial"/>
              </a:rPr>
              <a:t> supports your academic success through expert guidance. We offer:</a:t>
            </a:r>
          </a:p>
          <a:p>
            <a:pPr marL="342900" indent="-342900">
              <a:lnSpc>
                <a:spcPct val="150000"/>
              </a:lnSpc>
              <a:buFont typeface="Arial"/>
              <a:buChar char="•"/>
            </a:pPr>
            <a:r>
              <a:rPr lang="en-GB" sz="2200">
                <a:latin typeface="Arial"/>
                <a:ea typeface="Calibri" panose="020F0502020204030204"/>
                <a:cs typeface="Arial"/>
              </a:rPr>
              <a:t>Academic skills workshops</a:t>
            </a:r>
          </a:p>
          <a:p>
            <a:pPr marL="342900" indent="-342900">
              <a:lnSpc>
                <a:spcPct val="150000"/>
              </a:lnSpc>
              <a:buFont typeface="Arial"/>
              <a:buChar char="•"/>
            </a:pPr>
            <a:r>
              <a:rPr lang="en-GB" sz="2200">
                <a:latin typeface="Arial"/>
                <a:ea typeface="Calibri" panose="020F0502020204030204"/>
                <a:cs typeface="Arial"/>
              </a:rPr>
              <a:t>One-to-one academic skills appointments</a:t>
            </a:r>
          </a:p>
          <a:p>
            <a:pPr marL="342900" indent="-342900">
              <a:lnSpc>
                <a:spcPct val="150000"/>
              </a:lnSpc>
              <a:buFont typeface="Arial"/>
              <a:buChar char="•"/>
            </a:pPr>
            <a:r>
              <a:rPr lang="en-GB" sz="2200">
                <a:latin typeface="Arial"/>
                <a:ea typeface="Calibri" panose="020F0502020204030204"/>
                <a:cs typeface="Arial"/>
              </a:rPr>
              <a:t>Online resources</a:t>
            </a:r>
          </a:p>
          <a:p>
            <a:pPr marL="342900" indent="-342900">
              <a:lnSpc>
                <a:spcPct val="150000"/>
              </a:lnSpc>
              <a:buFont typeface="Arial"/>
              <a:buChar char="•"/>
            </a:pPr>
            <a:r>
              <a:rPr lang="en-GB" sz="2200">
                <a:latin typeface="Arial"/>
                <a:ea typeface="Calibri" panose="020F0502020204030204"/>
                <a:cs typeface="Arial"/>
              </a:rPr>
              <a:t>Maths and statistics support</a:t>
            </a:r>
          </a:p>
          <a:p>
            <a:pPr>
              <a:lnSpc>
                <a:spcPct val="150000"/>
              </a:lnSpc>
            </a:pPr>
            <a:r>
              <a:rPr lang="en-GB" sz="2200">
                <a:latin typeface="Arial"/>
                <a:ea typeface="Calibri" panose="020F0502020204030204"/>
                <a:cs typeface="Arial"/>
                <a:hlinkClick r:id="rId3"/>
              </a:rPr>
              <a:t>Find out more about Skills@library</a:t>
            </a:r>
            <a:endParaRPr lang="en-GB" sz="2200">
              <a:latin typeface="Arial"/>
              <a:ea typeface="Calibri" panose="020F0502020204030204"/>
              <a:cs typeface="Arial"/>
            </a:endParaRPr>
          </a:p>
          <a:p>
            <a:pPr>
              <a:lnSpc>
                <a:spcPct val="150000"/>
              </a:lnSpc>
            </a:pPr>
            <a:r>
              <a:rPr lang="en-GB" sz="2200">
                <a:latin typeface="Arial"/>
                <a:ea typeface="Calibri" panose="020F0502020204030204"/>
                <a:cs typeface="Arial"/>
                <a:hlinkClick r:id="rId4"/>
              </a:rPr>
              <a:t>Contact the team at skills@library.leeds.ac.uk</a:t>
            </a:r>
            <a:endParaRPr lang="en-GB" sz="2200">
              <a:latin typeface="Arial"/>
              <a:ea typeface="Calibri" panose="020F0502020204030204"/>
              <a:cs typeface="Arial"/>
            </a:endParaRPr>
          </a:p>
        </p:txBody>
      </p:sp>
      <p:pic>
        <p:nvPicPr>
          <p:cNvPr id="3" name="Picture 2" descr="Two people sit together at a desk in a library support setting, reviewing documents. One person wears a green lanyard displaying the text “Library Support.”">
            <a:extLst>
              <a:ext uri="{FF2B5EF4-FFF2-40B4-BE49-F238E27FC236}">
                <a16:creationId xmlns:a16="http://schemas.microsoft.com/office/drawing/2014/main" id="{43197CF2-FB63-7C23-C2B6-1EC4631FB661}"/>
              </a:ext>
            </a:extLst>
          </p:cNvPr>
          <p:cNvPicPr>
            <a:picLocks noChangeAspect="1"/>
          </p:cNvPicPr>
          <p:nvPr/>
        </p:nvPicPr>
        <p:blipFill>
          <a:blip r:embed="rId5"/>
          <a:stretch>
            <a:fillRect/>
          </a:stretch>
        </p:blipFill>
        <p:spPr>
          <a:xfrm>
            <a:off x="9922598" y="4186947"/>
            <a:ext cx="1828801" cy="1911928"/>
          </a:xfrm>
          <a:prstGeom prst="rect">
            <a:avLst/>
          </a:prstGeom>
        </p:spPr>
      </p:pic>
      <p:pic>
        <p:nvPicPr>
          <p:cNvPr id="11" name="Picture Placeholder 10" descr="Two people sit together at a desk in a library support setting, reviewing documents. One person wears a green lanyard displaying the text “Library Support.”">
            <a:extLst>
              <a:ext uri="{FF2B5EF4-FFF2-40B4-BE49-F238E27FC236}">
                <a16:creationId xmlns:a16="http://schemas.microsoft.com/office/drawing/2014/main" id="{AAB36463-A2AD-ADBF-A764-C8027B231486}"/>
              </a:ext>
            </a:extLst>
          </p:cNvPr>
          <p:cNvPicPr>
            <a:picLocks noGrp="1" noChangeAspect="1"/>
          </p:cNvPicPr>
          <p:nvPr>
            <p:ph type="pic" idx="10"/>
          </p:nvPr>
        </p:nvPicPr>
        <p:blipFill>
          <a:blip r:embed="rId6"/>
          <a:srcRect l="44364" t="581" r="26734" b="-581"/>
          <a:stretch>
            <a:fillRect/>
          </a:stretch>
        </p:blipFill>
        <p:spPr>
          <a:xfrm>
            <a:off x="8976336" y="1358724"/>
            <a:ext cx="2876278" cy="4950617"/>
          </a:xfrm>
          <a:prstGeom prst="rect">
            <a:avLst/>
          </a:prstGeom>
          <a:solidFill>
            <a:srgbClr val="E7E6E6"/>
          </a:solidFill>
        </p:spPr>
      </p:pic>
    </p:spTree>
    <p:extLst>
      <p:ext uri="{BB962C8B-B14F-4D97-AF65-F5344CB8AC3E}">
        <p14:creationId xmlns:p14="http://schemas.microsoft.com/office/powerpoint/2010/main" val="176243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FA7ABFA7-98D4-BC5F-F459-E5F0D362780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4964352-1EB5-0786-5DB3-9F46F3AFD6AF}"/>
              </a:ext>
            </a:extLst>
          </p:cNvPr>
          <p:cNvSpPr>
            <a:spLocks noGrp="1"/>
          </p:cNvSpPr>
          <p:nvPr>
            <p:ph type="title"/>
          </p:nvPr>
        </p:nvSpPr>
        <p:spPr>
          <a:xfrm>
            <a:off x="735879" y="1395959"/>
            <a:ext cx="10610532" cy="633174"/>
          </a:xfrm>
        </p:spPr>
        <p:txBody>
          <a:bodyPr>
            <a:normAutofit fontScale="90000"/>
          </a:bodyPr>
          <a:lstStyle/>
          <a:p>
            <a:r>
              <a:rPr lang="en-US">
                <a:latin typeface="Arial"/>
                <a:cs typeface="Arial"/>
              </a:rPr>
              <a:t>Step up to Master – for Masters students</a:t>
            </a:r>
            <a:endParaRPr lang="en-US"/>
          </a:p>
          <a:p>
            <a:endParaRPr lang="en-US"/>
          </a:p>
        </p:txBody>
      </p:sp>
      <p:sp>
        <p:nvSpPr>
          <p:cNvPr id="10" name="Content Placeholder 2">
            <a:extLst>
              <a:ext uri="{FF2B5EF4-FFF2-40B4-BE49-F238E27FC236}">
                <a16:creationId xmlns:a16="http://schemas.microsoft.com/office/drawing/2014/main" id="{491D6E4B-138C-653E-4B0F-9DA020739AB1}"/>
              </a:ext>
            </a:extLst>
          </p:cNvPr>
          <p:cNvSpPr txBox="1">
            <a:spLocks/>
          </p:cNvSpPr>
          <p:nvPr/>
        </p:nvSpPr>
        <p:spPr>
          <a:xfrm>
            <a:off x="554672" y="2591322"/>
            <a:ext cx="6018426" cy="3766616"/>
          </a:xfrm>
          <a:prstGeom prst="rect">
            <a:avLst/>
          </a:prstGeom>
        </p:spPr>
        <p:txBody>
          <a:bodyPr vert="horz" lIns="0" tIns="0" rIns="0" bIns="0" rtlCol="0" anchor="t">
            <a:normAutofit fontScale="925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10000"/>
              </a:lnSpc>
              <a:buNone/>
            </a:pPr>
            <a:r>
              <a:rPr lang="en-GB" sz="2400" b="1">
                <a:latin typeface="Arial"/>
                <a:cs typeface="Arial"/>
              </a:rPr>
              <a:t>Step Up to Masters is designed to help you develop the skills, confidence and strategies needed to succeed in postgraduate study at the University of Leeds.</a:t>
            </a:r>
            <a:endParaRPr lang="en-US" b="1"/>
          </a:p>
          <a:p>
            <a:pPr>
              <a:lnSpc>
                <a:spcPct val="110000"/>
              </a:lnSpc>
            </a:pPr>
            <a:r>
              <a:rPr lang="en-GB" sz="2400">
                <a:latin typeface="Arial"/>
                <a:cs typeface="Arial"/>
              </a:rPr>
              <a:t>Covers topics such as academic expectations, pro-active learning, developing academic voice, and many more.</a:t>
            </a:r>
            <a:endParaRPr lang="en-US" sz="2400">
              <a:latin typeface="Arial"/>
              <a:cs typeface="Arial"/>
            </a:endParaRPr>
          </a:p>
          <a:p>
            <a:pPr>
              <a:lnSpc>
                <a:spcPct val="110000"/>
              </a:lnSpc>
            </a:pPr>
            <a:r>
              <a:rPr lang="en-GB" sz="2400">
                <a:latin typeface="Arial"/>
                <a:cs typeface="Arial"/>
              </a:rPr>
              <a:t>Helps you learn strategies and tips from other postgraduate students. </a:t>
            </a:r>
            <a:endParaRPr lang="en-US" sz="2400">
              <a:latin typeface="Arial"/>
              <a:cs typeface="Arial"/>
            </a:endParaRPr>
          </a:p>
          <a:p>
            <a:pPr marL="0" indent="0">
              <a:lnSpc>
                <a:spcPct val="110000"/>
              </a:lnSpc>
              <a:buNone/>
            </a:pPr>
            <a:endParaRPr lang="en-GB" sz="2400" b="1"/>
          </a:p>
        </p:txBody>
      </p:sp>
      <p:sp>
        <p:nvSpPr>
          <p:cNvPr id="3" name="Content Placeholder 2">
            <a:extLst>
              <a:ext uri="{FF2B5EF4-FFF2-40B4-BE49-F238E27FC236}">
                <a16:creationId xmlns:a16="http://schemas.microsoft.com/office/drawing/2014/main" id="{6137BF7F-7354-DF18-C93A-2EC9F7CFA322}"/>
              </a:ext>
            </a:extLst>
          </p:cNvPr>
          <p:cNvSpPr>
            <a:spLocks noGrp="1"/>
          </p:cNvSpPr>
          <p:nvPr>
            <p:ph sz="half" idx="1"/>
          </p:nvPr>
        </p:nvSpPr>
        <p:spPr>
          <a:xfrm>
            <a:off x="9034991" y="6182104"/>
            <a:ext cx="5035556" cy="890495"/>
          </a:xfrm>
        </p:spPr>
        <p:txBody>
          <a:bodyPr vert="horz" lIns="0" tIns="0" rIns="0" bIns="0" rtlCol="0" anchor="t">
            <a:normAutofit/>
          </a:bodyPr>
          <a:lstStyle/>
          <a:p>
            <a:pPr marL="0" indent="0">
              <a:lnSpc>
                <a:spcPct val="120000"/>
              </a:lnSpc>
              <a:buNone/>
            </a:pPr>
            <a:r>
              <a:rPr lang="en-GB" sz="2000">
                <a:latin typeface="Arial"/>
                <a:cs typeface="Arial"/>
                <a:hlinkClick r:id="rId4"/>
              </a:rPr>
              <a:t>Step up to Master website</a:t>
            </a:r>
            <a:endParaRPr lang="en-US" sz="2000">
              <a:hlinkClick r:id="rId4"/>
            </a:endParaRPr>
          </a:p>
        </p:txBody>
      </p:sp>
      <p:pic>
        <p:nvPicPr>
          <p:cNvPr id="11" name="Content Placeholder 10" descr="Four students walk together along a university campus pathway, talking as they pass between campus buildings. Colourful bunting is strung overhead, and overlaid text reads “Welcome to STEP UP TO MASTERS” with a “GET STARTED” button in the centre of the image.">
            <a:extLst>
              <a:ext uri="{FF2B5EF4-FFF2-40B4-BE49-F238E27FC236}">
                <a16:creationId xmlns:a16="http://schemas.microsoft.com/office/drawing/2014/main" id="{859B8016-AD09-5D4B-359D-FB1B92BD388C}"/>
              </a:ext>
            </a:extLst>
          </p:cNvPr>
          <p:cNvPicPr>
            <a:picLocks noGrp="1" noChangeAspect="1"/>
          </p:cNvPicPr>
          <p:nvPr>
            <p:ph sz="half" idx="2"/>
          </p:nvPr>
        </p:nvPicPr>
        <p:blipFill>
          <a:blip r:embed="rId5" cstate="print">
            <a:extLst>
              <a:ext uri="{28A0092B-C50C-407E-A947-70E740481C1C}">
                <a14:useLocalDpi xmlns:a14="http://schemas.microsoft.com/office/drawing/2010/main"/>
              </a:ext>
            </a:extLst>
          </a:blip>
          <a:stretch>
            <a:fillRect/>
          </a:stretch>
        </p:blipFill>
        <p:spPr>
          <a:xfrm>
            <a:off x="7038109" y="2589657"/>
            <a:ext cx="5035556" cy="1770366"/>
          </a:xfrm>
          <a:prstGeom prst="rect">
            <a:avLst/>
          </a:prstGeom>
        </p:spPr>
      </p:pic>
      <p:pic>
        <p:nvPicPr>
          <p:cNvPr id="12" name="Picture 11">
            <a:extLst>
              <a:ext uri="{FF2B5EF4-FFF2-40B4-BE49-F238E27FC236}">
                <a16:creationId xmlns:a16="http://schemas.microsoft.com/office/drawing/2014/main" id="{0CD26114-1531-49EF-8290-62B6F5B73E0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968345" y="3810000"/>
            <a:ext cx="1814946" cy="1773382"/>
          </a:xfrm>
          <a:prstGeom prst="rect">
            <a:avLst/>
          </a:prstGeom>
        </p:spPr>
      </p:pic>
    </p:spTree>
    <p:extLst>
      <p:ext uri="{BB962C8B-B14F-4D97-AF65-F5344CB8AC3E}">
        <p14:creationId xmlns:p14="http://schemas.microsoft.com/office/powerpoint/2010/main" val="1081441939"/>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FA7ABFA7-98D4-BC5F-F459-E5F0D362780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4964352-1EB5-0786-5DB3-9F46F3AFD6AF}"/>
              </a:ext>
            </a:extLst>
          </p:cNvPr>
          <p:cNvSpPr>
            <a:spLocks noGrp="1"/>
          </p:cNvSpPr>
          <p:nvPr>
            <p:ph type="title"/>
          </p:nvPr>
        </p:nvSpPr>
        <p:spPr>
          <a:xfrm>
            <a:off x="735879" y="1395959"/>
            <a:ext cx="10110469" cy="633174"/>
          </a:xfrm>
        </p:spPr>
        <p:txBody>
          <a:bodyPr>
            <a:normAutofit fontScale="90000"/>
          </a:bodyPr>
          <a:lstStyle/>
          <a:p>
            <a:r>
              <a:rPr lang="en-US">
                <a:latin typeface="Arial"/>
                <a:cs typeface="Arial"/>
              </a:rPr>
              <a:t>Flying Start – for undergraduate students</a:t>
            </a:r>
            <a:endParaRPr lang="en-US"/>
          </a:p>
          <a:p>
            <a:endParaRPr lang="en-US"/>
          </a:p>
        </p:txBody>
      </p:sp>
      <p:sp>
        <p:nvSpPr>
          <p:cNvPr id="10" name="Content Placeholder 2">
            <a:extLst>
              <a:ext uri="{FF2B5EF4-FFF2-40B4-BE49-F238E27FC236}">
                <a16:creationId xmlns:a16="http://schemas.microsoft.com/office/drawing/2014/main" id="{491D6E4B-138C-653E-4B0F-9DA020739AB1}"/>
              </a:ext>
            </a:extLst>
          </p:cNvPr>
          <p:cNvSpPr txBox="1">
            <a:spLocks/>
          </p:cNvSpPr>
          <p:nvPr/>
        </p:nvSpPr>
        <p:spPr>
          <a:xfrm>
            <a:off x="554672" y="2591322"/>
            <a:ext cx="6018426" cy="3766616"/>
          </a:xfrm>
          <a:prstGeom prst="rect">
            <a:avLst/>
          </a:prstGeom>
        </p:spPr>
        <p:txBody>
          <a:bodyPr vert="horz" lIns="0" tIns="0" rIns="0" bIns="0" rtlCol="0" anchor="t">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10000"/>
              </a:lnSpc>
              <a:buNone/>
            </a:pPr>
            <a:r>
              <a:rPr lang="en-GB" sz="2400" b="1">
                <a:latin typeface="Arial"/>
                <a:cs typeface="Arial"/>
              </a:rPr>
              <a:t>Flying Start is your introduction to studying at the University of Leeds. </a:t>
            </a:r>
            <a:endParaRPr lang="en-US" b="1"/>
          </a:p>
          <a:p>
            <a:pPr>
              <a:lnSpc>
                <a:spcPct val="110000"/>
              </a:lnSpc>
            </a:pPr>
            <a:r>
              <a:rPr lang="en-GB" sz="2400">
                <a:latin typeface="Arial"/>
                <a:cs typeface="Arial"/>
              </a:rPr>
              <a:t>Learn about independent learning and academic expectations </a:t>
            </a:r>
            <a:endParaRPr lang="en-US" sz="2400">
              <a:latin typeface="Arial"/>
              <a:cs typeface="Arial"/>
            </a:endParaRPr>
          </a:p>
          <a:p>
            <a:pPr>
              <a:lnSpc>
                <a:spcPct val="110000"/>
              </a:lnSpc>
            </a:pPr>
            <a:r>
              <a:rPr lang="en-GB" sz="2400">
                <a:latin typeface="Arial"/>
                <a:cs typeface="Arial"/>
              </a:rPr>
              <a:t>Develop study skills and time management strategies </a:t>
            </a:r>
            <a:endParaRPr lang="en-US" sz="2400">
              <a:latin typeface="Arial"/>
              <a:cs typeface="Arial"/>
            </a:endParaRPr>
          </a:p>
          <a:p>
            <a:pPr>
              <a:lnSpc>
                <a:spcPct val="110000"/>
              </a:lnSpc>
            </a:pPr>
            <a:r>
              <a:rPr lang="en-GB" sz="2400">
                <a:latin typeface="Arial"/>
                <a:cs typeface="Arial"/>
              </a:rPr>
              <a:t>Explore four key areas for first-year success </a:t>
            </a:r>
            <a:endParaRPr lang="en-US" sz="2400">
              <a:latin typeface="Arial"/>
              <a:cs typeface="Arial"/>
            </a:endParaRPr>
          </a:p>
          <a:p>
            <a:pPr>
              <a:lnSpc>
                <a:spcPct val="110000"/>
              </a:lnSpc>
            </a:pPr>
            <a:r>
              <a:rPr lang="en-GB" sz="2400">
                <a:latin typeface="Arial"/>
                <a:cs typeface="Arial"/>
              </a:rPr>
              <a:t>Build confidence for your transition to university life</a:t>
            </a:r>
            <a:endParaRPr lang="en-US" sz="2400">
              <a:latin typeface="Arial"/>
              <a:cs typeface="Arial"/>
            </a:endParaRPr>
          </a:p>
          <a:p>
            <a:pPr marL="0" indent="0">
              <a:lnSpc>
                <a:spcPct val="110000"/>
              </a:lnSpc>
              <a:buNone/>
            </a:pPr>
            <a:endParaRPr lang="en-GB" sz="2400"/>
          </a:p>
          <a:p>
            <a:pPr>
              <a:lnSpc>
                <a:spcPct val="110000"/>
              </a:lnSpc>
            </a:pPr>
            <a:endParaRPr lang="en-GB" sz="2400"/>
          </a:p>
        </p:txBody>
      </p:sp>
      <p:pic>
        <p:nvPicPr>
          <p:cNvPr id="7" name="Content Placeholder 6" descr="A screenshot of the Flyinh Start webpage&#10;&#10;">
            <a:extLst>
              <a:ext uri="{FF2B5EF4-FFF2-40B4-BE49-F238E27FC236}">
                <a16:creationId xmlns:a16="http://schemas.microsoft.com/office/drawing/2014/main" id="{D78E8C58-D500-4B21-D75A-22038B67A01B}"/>
              </a:ext>
            </a:extLst>
          </p:cNvPr>
          <p:cNvPicPr>
            <a:picLocks noGrp="1" noChangeAspect="1"/>
          </p:cNvPicPr>
          <p:nvPr>
            <p:ph sz="half" idx="2"/>
          </p:nvPr>
        </p:nvPicPr>
        <p:blipFill>
          <a:blip r:embed="rId3"/>
          <a:srcRect l="4427" t="12551" r="1476" b="8642"/>
          <a:stretch>
            <a:fillRect/>
          </a:stretch>
        </p:blipFill>
        <p:spPr>
          <a:xfrm>
            <a:off x="7231765" y="2592827"/>
            <a:ext cx="4780847" cy="2219967"/>
          </a:xfrm>
          <a:prstGeom prst="rect">
            <a:avLst/>
          </a:prstGeom>
        </p:spPr>
      </p:pic>
      <p:sp>
        <p:nvSpPr>
          <p:cNvPr id="3" name="Content Placeholder 2">
            <a:extLst>
              <a:ext uri="{FF2B5EF4-FFF2-40B4-BE49-F238E27FC236}">
                <a16:creationId xmlns:a16="http://schemas.microsoft.com/office/drawing/2014/main" id="{6137BF7F-7354-DF18-C93A-2EC9F7CFA322}"/>
              </a:ext>
            </a:extLst>
          </p:cNvPr>
          <p:cNvSpPr>
            <a:spLocks noGrp="1"/>
          </p:cNvSpPr>
          <p:nvPr>
            <p:ph sz="half" idx="1"/>
          </p:nvPr>
        </p:nvSpPr>
        <p:spPr>
          <a:xfrm>
            <a:off x="9616882" y="6223668"/>
            <a:ext cx="5035556" cy="890495"/>
          </a:xfrm>
        </p:spPr>
        <p:txBody>
          <a:bodyPr vert="horz" lIns="0" tIns="0" rIns="0" bIns="0" rtlCol="0" anchor="t">
            <a:normAutofit/>
          </a:bodyPr>
          <a:lstStyle/>
          <a:p>
            <a:pPr marL="0" indent="0">
              <a:lnSpc>
                <a:spcPct val="120000"/>
              </a:lnSpc>
              <a:buNone/>
            </a:pPr>
            <a:r>
              <a:rPr lang="en-GB" sz="2000">
                <a:latin typeface="Arial"/>
                <a:cs typeface="Arial"/>
                <a:hlinkClick r:id="rId4"/>
              </a:rPr>
              <a:t>Flying Start website</a:t>
            </a:r>
            <a:endParaRPr lang="en-US" sz="2000">
              <a:hlinkClick r:id="" action="ppaction://noaction"/>
            </a:endParaRPr>
          </a:p>
        </p:txBody>
      </p:sp>
      <p:pic>
        <p:nvPicPr>
          <p:cNvPr id="2" name="Picture 1">
            <a:extLst>
              <a:ext uri="{FF2B5EF4-FFF2-40B4-BE49-F238E27FC236}">
                <a16:creationId xmlns:a16="http://schemas.microsoft.com/office/drawing/2014/main" id="{CBEEB519-932F-5933-BE4D-C1DE511D2E5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245435" y="4322617"/>
            <a:ext cx="1565564" cy="1496292"/>
          </a:xfrm>
          <a:prstGeom prst="rect">
            <a:avLst/>
          </a:prstGeom>
        </p:spPr>
      </p:pic>
    </p:spTree>
    <p:extLst>
      <p:ext uri="{BB962C8B-B14F-4D97-AF65-F5344CB8AC3E}">
        <p14:creationId xmlns:p14="http://schemas.microsoft.com/office/powerpoint/2010/main" val="74915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0F96889B-6ECA-0136-C7E4-3779D23589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0BE31A-E7B6-A707-4C21-1499CA3E6888}"/>
              </a:ext>
            </a:extLst>
          </p:cNvPr>
          <p:cNvSpPr>
            <a:spLocks noGrp="1"/>
          </p:cNvSpPr>
          <p:nvPr>
            <p:ph type="title"/>
          </p:nvPr>
        </p:nvSpPr>
        <p:spPr/>
        <p:txBody>
          <a:bodyPr/>
          <a:lstStyle/>
          <a:p>
            <a:r>
              <a:rPr lang="en-GB">
                <a:latin typeface="Arial"/>
                <a:cs typeface="Arial"/>
              </a:rPr>
              <a:t>Improving your English language skills</a:t>
            </a:r>
            <a:endParaRPr lang="en-US"/>
          </a:p>
        </p:txBody>
      </p:sp>
      <p:sp>
        <p:nvSpPr>
          <p:cNvPr id="3" name="Text Placeholder 2">
            <a:extLst>
              <a:ext uri="{FF2B5EF4-FFF2-40B4-BE49-F238E27FC236}">
                <a16:creationId xmlns:a16="http://schemas.microsoft.com/office/drawing/2014/main" id="{6FCF5CBA-52FE-F807-775C-BD0900BE321C}"/>
              </a:ext>
            </a:extLst>
          </p:cNvPr>
          <p:cNvSpPr>
            <a:spLocks noGrp="1"/>
          </p:cNvSpPr>
          <p:nvPr>
            <p:ph type="body" idx="1"/>
          </p:nvPr>
        </p:nvSpPr>
        <p:spPr>
          <a:xfrm>
            <a:off x="335776" y="4497693"/>
            <a:ext cx="7185679" cy="1811643"/>
          </a:xfrm>
        </p:spPr>
        <p:txBody>
          <a:bodyPr vert="horz" lIns="0" tIns="0" rIns="0" bIns="0" rtlCol="0" anchor="t">
            <a:normAutofit/>
          </a:bodyPr>
          <a:lstStyle/>
          <a:p>
            <a:pPr marL="342900" indent="-342900">
              <a:buFont typeface="Arial,Sans-Serif"/>
              <a:buChar char="•"/>
            </a:pPr>
            <a:r>
              <a:rPr lang="en-GB">
                <a:solidFill>
                  <a:srgbClr val="000000"/>
                </a:solidFill>
                <a:latin typeface="Arial"/>
                <a:cs typeface="Arial"/>
              </a:rPr>
              <a:t>Formal support</a:t>
            </a:r>
          </a:p>
          <a:p>
            <a:pPr marL="342900" indent="-342900">
              <a:buFont typeface="Arial,Sans-Serif"/>
              <a:buChar char="•"/>
            </a:pPr>
            <a:r>
              <a:rPr lang="en-GB">
                <a:solidFill>
                  <a:srgbClr val="000000"/>
                </a:solidFill>
                <a:latin typeface="Arial"/>
                <a:cs typeface="Arial"/>
              </a:rPr>
              <a:t>Individual and self-led opportunities</a:t>
            </a:r>
          </a:p>
          <a:p>
            <a:pPr marL="342900" indent="-342900">
              <a:buFont typeface="Arial,Sans-Serif"/>
              <a:buChar char="•"/>
            </a:pPr>
            <a:r>
              <a:rPr lang="en-GB">
                <a:solidFill>
                  <a:srgbClr val="000000"/>
                </a:solidFill>
                <a:latin typeface="Arial"/>
                <a:cs typeface="Arial"/>
              </a:rPr>
              <a:t>Informal social ways to improve your language skills</a:t>
            </a:r>
            <a:endParaRPr lang="en-GB">
              <a:solidFill>
                <a:srgbClr val="000000"/>
              </a:solidFill>
            </a:endParaRPr>
          </a:p>
        </p:txBody>
      </p:sp>
      <p:pic>
        <p:nvPicPr>
          <p:cNvPr id="7" name="Picture Placeholder 6" descr="Students sit on outdoor steps and seating areas on campus, talking with one another in a university setting. Historic campus buildings and modern glass architecture are visible in the background, with natural daylight creating a bright and welcoming study environment.">
            <a:extLst>
              <a:ext uri="{FF2B5EF4-FFF2-40B4-BE49-F238E27FC236}">
                <a16:creationId xmlns:a16="http://schemas.microsoft.com/office/drawing/2014/main" id="{E5D6F5E8-A780-1FB2-539F-5B6B851ABAE8}"/>
              </a:ext>
            </a:extLst>
          </p:cNvPr>
          <p:cNvPicPr>
            <a:picLocks noGrp="1" noChangeAspect="1"/>
          </p:cNvPicPr>
          <p:nvPr>
            <p:ph type="pic" idx="11"/>
          </p:nvPr>
        </p:nvPicPr>
        <p:blipFill>
          <a:blip r:embed="rId2"/>
          <a:srcRect l="13619" t="-840" r="47761" b="840"/>
          <a:stretch>
            <a:fillRect/>
          </a:stretch>
        </p:blipFill>
        <p:spPr>
          <a:xfrm>
            <a:off x="8976336" y="1358724"/>
            <a:ext cx="2867805" cy="4950622"/>
          </a:xfrm>
          <a:prstGeom prst="rect">
            <a:avLst/>
          </a:prstGeom>
          <a:solidFill>
            <a:srgbClr val="E7E6E6"/>
          </a:solidFill>
        </p:spPr>
      </p:pic>
    </p:spTree>
    <p:extLst>
      <p:ext uri="{BB962C8B-B14F-4D97-AF65-F5344CB8AC3E}">
        <p14:creationId xmlns:p14="http://schemas.microsoft.com/office/powerpoint/2010/main" val="2816558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9D578-C07E-D290-F79B-B2790057A744}"/>
              </a:ext>
            </a:extLst>
          </p:cNvPr>
          <p:cNvSpPr>
            <a:spLocks noGrp="1"/>
          </p:cNvSpPr>
          <p:nvPr>
            <p:ph type="title"/>
          </p:nvPr>
        </p:nvSpPr>
        <p:spPr/>
        <p:txBody>
          <a:bodyPr/>
          <a:lstStyle/>
          <a:p>
            <a:pPr>
              <a:lnSpc>
                <a:spcPct val="100000"/>
              </a:lnSpc>
            </a:pPr>
            <a:r>
              <a:rPr lang="en-US" sz="4000">
                <a:latin typeface="Arial"/>
                <a:cs typeface="Arial"/>
              </a:rPr>
              <a:t>Academic English </a:t>
            </a:r>
            <a:br>
              <a:rPr lang="en-US" sz="4000">
                <a:latin typeface="Arial"/>
                <a:cs typeface="Arial"/>
              </a:rPr>
            </a:br>
            <a:r>
              <a:rPr lang="en-US" sz="4000">
                <a:latin typeface="Arial"/>
                <a:cs typeface="Arial"/>
              </a:rPr>
              <a:t>language skills</a:t>
            </a:r>
            <a:endParaRPr lang="en-US" sz="4000" b="0">
              <a:latin typeface="Arial"/>
              <a:cs typeface="Arial"/>
            </a:endParaRPr>
          </a:p>
          <a:p>
            <a:endParaRPr lang="en-US" sz="4000" b="0"/>
          </a:p>
          <a:p>
            <a:endParaRPr lang="en-GB"/>
          </a:p>
        </p:txBody>
      </p:sp>
      <p:sp>
        <p:nvSpPr>
          <p:cNvPr id="3" name="Content Placeholder 2">
            <a:extLst>
              <a:ext uri="{FF2B5EF4-FFF2-40B4-BE49-F238E27FC236}">
                <a16:creationId xmlns:a16="http://schemas.microsoft.com/office/drawing/2014/main" id="{271BA989-E125-0016-B748-52EE71E4335C}"/>
              </a:ext>
            </a:extLst>
          </p:cNvPr>
          <p:cNvSpPr>
            <a:spLocks noGrp="1"/>
          </p:cNvSpPr>
          <p:nvPr>
            <p:ph idx="1"/>
          </p:nvPr>
        </p:nvSpPr>
        <p:spPr>
          <a:xfrm>
            <a:off x="334963" y="3327573"/>
            <a:ext cx="7919720" cy="3154752"/>
          </a:xfrm>
        </p:spPr>
        <p:txBody>
          <a:bodyPr vert="horz" lIns="0" tIns="0" rIns="0" bIns="0" rtlCol="0" anchor="t">
            <a:normAutofit/>
          </a:bodyPr>
          <a:lstStyle/>
          <a:p>
            <a:pPr>
              <a:lnSpc>
                <a:spcPct val="100000"/>
              </a:lnSpc>
              <a:spcBef>
                <a:spcPts val="0"/>
              </a:spcBef>
            </a:pPr>
            <a:r>
              <a:rPr lang="en-GB" sz="2400">
                <a:latin typeface="Arial"/>
                <a:cs typeface="Arial"/>
              </a:rPr>
              <a:t>Improve your academic English skills</a:t>
            </a:r>
            <a:r>
              <a:rPr lang="en-US" sz="2400" dirty="0">
                <a:latin typeface="Arial"/>
                <a:cs typeface="Arial"/>
              </a:rPr>
              <a:t> </a:t>
            </a:r>
            <a:endParaRPr lang="en-US" dirty="0"/>
          </a:p>
          <a:p>
            <a:pPr>
              <a:lnSpc>
                <a:spcPct val="100000"/>
              </a:lnSpc>
              <a:spcBef>
                <a:spcPts val="0"/>
              </a:spcBef>
            </a:pPr>
            <a:r>
              <a:rPr lang="en-GB" sz="2400">
                <a:latin typeface="Arial"/>
                <a:cs typeface="Arial"/>
              </a:rPr>
              <a:t>Support tailored to your subject area</a:t>
            </a:r>
            <a:r>
              <a:rPr lang="en-US" sz="2400" dirty="0">
                <a:latin typeface="Arial"/>
                <a:cs typeface="Arial"/>
              </a:rPr>
              <a:t> </a:t>
            </a:r>
          </a:p>
          <a:p>
            <a:pPr>
              <a:lnSpc>
                <a:spcPct val="100000"/>
              </a:lnSpc>
              <a:spcBef>
                <a:spcPts val="0"/>
              </a:spcBef>
            </a:pPr>
            <a:r>
              <a:rPr lang="en-GB" sz="2400"/>
              <a:t>Weekly classes, workshops, or one-to-one, online resources </a:t>
            </a:r>
            <a:endParaRPr lang="en-US" sz="2400"/>
          </a:p>
          <a:p>
            <a:pPr>
              <a:lnSpc>
                <a:spcPct val="100000"/>
              </a:lnSpc>
              <a:spcBef>
                <a:spcPts val="0"/>
              </a:spcBef>
            </a:pPr>
            <a:r>
              <a:rPr lang="en-GB" sz="2400">
                <a:latin typeface="Arial"/>
                <a:cs typeface="Arial"/>
              </a:rPr>
              <a:t>Build confidence in academic study</a:t>
            </a:r>
            <a:r>
              <a:rPr lang="en-US" sz="2400" dirty="0">
                <a:latin typeface="Arial"/>
                <a:cs typeface="Arial"/>
              </a:rPr>
              <a:t> </a:t>
            </a:r>
          </a:p>
          <a:p>
            <a:pPr>
              <a:lnSpc>
                <a:spcPct val="100000"/>
              </a:lnSpc>
              <a:spcBef>
                <a:spcPts val="0"/>
              </a:spcBef>
            </a:pPr>
            <a:endParaRPr lang="en-GB" sz="1800" dirty="0"/>
          </a:p>
          <a:p>
            <a:pPr marL="0" indent="0">
              <a:lnSpc>
                <a:spcPct val="100000"/>
              </a:lnSpc>
              <a:spcBef>
                <a:spcPts val="0"/>
              </a:spcBef>
              <a:buNone/>
            </a:pPr>
            <a:r>
              <a:rPr lang="en-GB" sz="2400" dirty="0">
                <a:solidFill>
                  <a:srgbClr val="0563C1"/>
                </a:solidFill>
                <a:latin typeface="Arial"/>
                <a:cs typeface="Arial"/>
                <a:hlinkClick r:id="rId3"/>
              </a:rPr>
              <a:t>Academic English support and workshops </a:t>
            </a:r>
            <a:r>
              <a:rPr lang="en-GB" sz="2400" dirty="0">
                <a:solidFill>
                  <a:srgbClr val="0563C1"/>
                </a:solidFill>
                <a:latin typeface="Arial"/>
                <a:cs typeface="Arial"/>
              </a:rPr>
              <a:t> </a:t>
            </a:r>
            <a:r>
              <a:rPr lang="en-GB" sz="2400" dirty="0">
                <a:latin typeface="Arial"/>
                <a:cs typeface="Arial"/>
              </a:rPr>
              <a:t> </a:t>
            </a:r>
            <a:endParaRPr lang="en-US" sz="2400">
              <a:latin typeface="Arial"/>
              <a:cs typeface="Arial"/>
            </a:endParaRPr>
          </a:p>
          <a:p>
            <a:pPr algn="ctr">
              <a:lnSpc>
                <a:spcPct val="100000"/>
              </a:lnSpc>
              <a:spcBef>
                <a:spcPts val="0"/>
              </a:spcBef>
            </a:pPr>
            <a:endParaRPr lang="en-GB" sz="1800">
              <a:latin typeface="Calibri"/>
              <a:ea typeface="Calibri"/>
              <a:cs typeface="Calibri"/>
            </a:endParaRPr>
          </a:p>
          <a:p>
            <a:endParaRPr lang="en-GB"/>
          </a:p>
        </p:txBody>
      </p:sp>
      <p:pic>
        <p:nvPicPr>
          <p:cNvPr id="11" name="Picture Placeholder 10" descr="Close-up view of a person typing on a laptop keyboard at a desk. Both hands are positioned on the keyboard, and a notebook or book is partially visible in the lower corner of the image.">
            <a:extLst>
              <a:ext uri="{FF2B5EF4-FFF2-40B4-BE49-F238E27FC236}">
                <a16:creationId xmlns:a16="http://schemas.microsoft.com/office/drawing/2014/main" id="{8D39E634-434C-7397-BD2F-6C16E966AD1A}"/>
              </a:ext>
            </a:extLst>
          </p:cNvPr>
          <p:cNvPicPr>
            <a:picLocks noGrp="1" noChangeAspect="1"/>
          </p:cNvPicPr>
          <p:nvPr>
            <p:ph type="pic" idx="10"/>
          </p:nvPr>
        </p:nvPicPr>
        <p:blipFill>
          <a:blip r:embed="rId4" cstate="print">
            <a:extLst>
              <a:ext uri="{28A0092B-C50C-407E-A947-70E740481C1C}">
                <a14:useLocalDpi xmlns:a14="http://schemas.microsoft.com/office/drawing/2010/main"/>
              </a:ext>
            </a:extLst>
          </a:blip>
          <a:srcRect b="-1775"/>
          <a:stretch>
            <a:fillRect/>
          </a:stretch>
        </p:blipFill>
        <p:spPr>
          <a:xfrm>
            <a:off x="8976336" y="1358724"/>
            <a:ext cx="2874250" cy="4950617"/>
          </a:xfrm>
          <a:prstGeom prst="rect">
            <a:avLst/>
          </a:prstGeom>
          <a:solidFill>
            <a:srgbClr val="E7E6E6"/>
          </a:solidFill>
        </p:spPr>
      </p:pic>
    </p:spTree>
    <p:extLst>
      <p:ext uri="{BB962C8B-B14F-4D97-AF65-F5344CB8AC3E}">
        <p14:creationId xmlns:p14="http://schemas.microsoft.com/office/powerpoint/2010/main" val="1653532045"/>
      </p:ext>
    </p:extLst>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92E32EE5-AFB5-B841-5125-7F9D6A7D94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7633D5-52A0-F57C-27ED-F41D90D91628}"/>
              </a:ext>
            </a:extLst>
          </p:cNvPr>
          <p:cNvSpPr>
            <a:spLocks noGrp="1"/>
          </p:cNvSpPr>
          <p:nvPr>
            <p:ph type="title"/>
          </p:nvPr>
        </p:nvSpPr>
        <p:spPr/>
        <p:txBody>
          <a:bodyPr/>
          <a:lstStyle/>
          <a:p>
            <a:pPr>
              <a:lnSpc>
                <a:spcPct val="100000"/>
              </a:lnSpc>
            </a:pPr>
            <a:r>
              <a:rPr lang="en-US" sz="4000">
                <a:latin typeface="Arial"/>
                <a:cs typeface="Arial"/>
              </a:rPr>
              <a:t>The Language Zone</a:t>
            </a:r>
          </a:p>
          <a:p>
            <a:endParaRPr lang="en-US" sz="4000" b="0"/>
          </a:p>
          <a:p>
            <a:endParaRPr lang="en-GB"/>
          </a:p>
        </p:txBody>
      </p:sp>
      <p:sp>
        <p:nvSpPr>
          <p:cNvPr id="3" name="Content Placeholder 2">
            <a:extLst>
              <a:ext uri="{FF2B5EF4-FFF2-40B4-BE49-F238E27FC236}">
                <a16:creationId xmlns:a16="http://schemas.microsoft.com/office/drawing/2014/main" id="{B065A934-1454-C977-9621-9E323E6CB98A}"/>
              </a:ext>
            </a:extLst>
          </p:cNvPr>
          <p:cNvSpPr>
            <a:spLocks noGrp="1"/>
          </p:cNvSpPr>
          <p:nvPr>
            <p:ph idx="1"/>
          </p:nvPr>
        </p:nvSpPr>
        <p:spPr>
          <a:xfrm>
            <a:off x="334963" y="2643065"/>
            <a:ext cx="7919720" cy="3839260"/>
          </a:xfrm>
        </p:spPr>
        <p:txBody>
          <a:bodyPr vert="horz" lIns="0" tIns="0" rIns="0" bIns="0" rtlCol="0" anchor="t">
            <a:normAutofit fontScale="92500" lnSpcReduction="10000"/>
          </a:bodyPr>
          <a:lstStyle/>
          <a:p>
            <a:pPr marL="0" indent="0">
              <a:lnSpc>
                <a:spcPct val="100000"/>
              </a:lnSpc>
              <a:buNone/>
            </a:pPr>
            <a:r>
              <a:rPr lang="en-US" sz="2200" b="1">
                <a:latin typeface="Arial"/>
                <a:cs typeface="Arial"/>
              </a:rPr>
              <a:t>The Language Zone is a dedicated space and resource </a:t>
            </a:r>
            <a:r>
              <a:rPr lang="en-US" sz="2200" b="1" err="1">
                <a:latin typeface="Arial"/>
                <a:cs typeface="Arial"/>
              </a:rPr>
              <a:t>centre</a:t>
            </a:r>
            <a:r>
              <a:rPr lang="en-US" sz="2200" b="1">
                <a:latin typeface="Arial"/>
                <a:cs typeface="Arial"/>
              </a:rPr>
              <a:t> a range of workshops and activities to help you </a:t>
            </a:r>
            <a:r>
              <a:rPr lang="en-US" sz="2200" b="1" err="1">
                <a:latin typeface="Arial"/>
                <a:cs typeface="Arial"/>
              </a:rPr>
              <a:t>practise</a:t>
            </a:r>
            <a:r>
              <a:rPr lang="en-US" sz="2200" b="1">
                <a:latin typeface="Arial"/>
                <a:cs typeface="Arial"/>
              </a:rPr>
              <a:t> and improve your language skills.</a:t>
            </a:r>
            <a:br>
              <a:rPr lang="en-US" sz="2200" b="1">
                <a:latin typeface="Arial"/>
                <a:cs typeface="Arial"/>
              </a:rPr>
            </a:br>
            <a:endParaRPr lang="en-US" sz="2200" b="1">
              <a:latin typeface="Arial"/>
              <a:cs typeface="Arial"/>
            </a:endParaRPr>
          </a:p>
          <a:p>
            <a:pPr marL="0" indent="0">
              <a:lnSpc>
                <a:spcPct val="100000"/>
              </a:lnSpc>
              <a:buNone/>
            </a:pPr>
            <a:r>
              <a:rPr lang="en-US" sz="2200">
                <a:latin typeface="Arial"/>
                <a:cs typeface="Arial"/>
              </a:rPr>
              <a:t>Improve your English language skills independently:</a:t>
            </a:r>
          </a:p>
          <a:p>
            <a:pPr>
              <a:lnSpc>
                <a:spcPct val="100000"/>
              </a:lnSpc>
            </a:pPr>
            <a:r>
              <a:rPr lang="en-US" sz="2200">
                <a:latin typeface="Arial"/>
                <a:cs typeface="Arial"/>
              </a:rPr>
              <a:t>Join language groups and language exchanges</a:t>
            </a:r>
          </a:p>
          <a:p>
            <a:pPr>
              <a:lnSpc>
                <a:spcPct val="100000"/>
              </a:lnSpc>
            </a:pPr>
            <a:r>
              <a:rPr lang="en-US" sz="2200">
                <a:latin typeface="Arial"/>
                <a:cs typeface="Arial"/>
              </a:rPr>
              <a:t>Use the Language Zone digital materials and resources</a:t>
            </a:r>
          </a:p>
          <a:p>
            <a:pPr marL="0" indent="0">
              <a:lnSpc>
                <a:spcPct val="100000"/>
              </a:lnSpc>
              <a:buNone/>
            </a:pPr>
            <a:r>
              <a:rPr lang="en-US" sz="2200">
                <a:latin typeface="Arial"/>
                <a:cs typeface="Arial"/>
              </a:rPr>
              <a:t>...and more!</a:t>
            </a:r>
          </a:p>
          <a:p>
            <a:pPr marL="0" indent="0">
              <a:lnSpc>
                <a:spcPct val="100000"/>
              </a:lnSpc>
              <a:buNone/>
            </a:pPr>
            <a:endParaRPr lang="en-US" sz="2200">
              <a:latin typeface="Arial"/>
              <a:cs typeface="Arial"/>
            </a:endParaRPr>
          </a:p>
          <a:p>
            <a:pPr marL="0" indent="0">
              <a:lnSpc>
                <a:spcPct val="160000"/>
              </a:lnSpc>
              <a:buNone/>
            </a:pPr>
            <a:r>
              <a:rPr lang="en-US" sz="2200">
                <a:solidFill>
                  <a:srgbClr val="0563C1"/>
                </a:solidFill>
                <a:latin typeface="Arial"/>
                <a:cs typeface="Arial"/>
                <a:hlinkClick r:id="rId2">
                  <a:extLst>
                    <a:ext uri="{A12FA001-AC4F-418D-AE19-62706E023703}">
                      <ahyp:hlinkClr xmlns:ahyp="http://schemas.microsoft.com/office/drawing/2018/hyperlinkcolor" val="tx"/>
                    </a:ext>
                  </a:extLst>
                </a:hlinkClick>
              </a:rPr>
              <a:t>Find out more about the Language Zone</a:t>
            </a:r>
            <a:endParaRPr lang="en-US" sz="2200">
              <a:solidFill>
                <a:srgbClr val="0563C1"/>
              </a:solidFill>
              <a:latin typeface="Arial"/>
              <a:cs typeface="Arial"/>
            </a:endParaRPr>
          </a:p>
          <a:p>
            <a:pPr>
              <a:lnSpc>
                <a:spcPct val="100000"/>
              </a:lnSpc>
              <a:spcBef>
                <a:spcPts val="0"/>
              </a:spcBef>
              <a:buFont typeface="Wingdings"/>
              <a:buChar char="§"/>
            </a:pPr>
            <a:endParaRPr lang="en-US" sz="2400"/>
          </a:p>
        </p:txBody>
      </p:sp>
      <p:pic>
        <p:nvPicPr>
          <p:cNvPr id="10" name="Picture Placeholder 9" descr="Two students standing in a library study space, one holding books and the other holding a laptop, with bookshelves and colourful framed posters in the background.">
            <a:extLst>
              <a:ext uri="{FF2B5EF4-FFF2-40B4-BE49-F238E27FC236}">
                <a16:creationId xmlns:a16="http://schemas.microsoft.com/office/drawing/2014/main" id="{148AD3A7-B78A-E85E-9863-933B907506DF}"/>
              </a:ext>
            </a:extLst>
          </p:cNvPr>
          <p:cNvPicPr>
            <a:picLocks noGrp="1" noChangeAspect="1"/>
          </p:cNvPicPr>
          <p:nvPr>
            <p:ph type="pic" idx="10"/>
          </p:nvPr>
        </p:nvPicPr>
        <p:blipFill>
          <a:blip r:embed="rId3"/>
          <a:srcRect l="20732" t="-1306" r="40418" b="522"/>
          <a:stretch>
            <a:fillRect/>
          </a:stretch>
        </p:blipFill>
        <p:spPr>
          <a:xfrm>
            <a:off x="8976336" y="1358724"/>
            <a:ext cx="2883402" cy="4989370"/>
          </a:xfrm>
          <a:prstGeom prst="rect">
            <a:avLst/>
          </a:prstGeom>
          <a:solidFill>
            <a:srgbClr val="E7E6E6"/>
          </a:solidFill>
        </p:spPr>
      </p:pic>
    </p:spTree>
    <p:extLst>
      <p:ext uri="{BB962C8B-B14F-4D97-AF65-F5344CB8AC3E}">
        <p14:creationId xmlns:p14="http://schemas.microsoft.com/office/powerpoint/2010/main" val="764314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24269F9-65A7-DFC3-41ED-D09F5474E9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21FF8D-D380-4F16-F520-A815242072CE}"/>
              </a:ext>
            </a:extLst>
          </p:cNvPr>
          <p:cNvSpPr>
            <a:spLocks noGrp="1"/>
          </p:cNvSpPr>
          <p:nvPr>
            <p:ph type="title"/>
          </p:nvPr>
        </p:nvSpPr>
        <p:spPr/>
        <p:txBody>
          <a:bodyPr/>
          <a:lstStyle/>
          <a:p>
            <a:pPr>
              <a:lnSpc>
                <a:spcPct val="100000"/>
              </a:lnSpc>
            </a:pPr>
            <a:r>
              <a:rPr lang="en-US" sz="4000">
                <a:latin typeface="Arial"/>
                <a:cs typeface="Arial"/>
              </a:rPr>
              <a:t>Meeting people</a:t>
            </a:r>
            <a:endParaRPr lang="en-US"/>
          </a:p>
          <a:p>
            <a:endParaRPr lang="en-US" sz="4000" b="0"/>
          </a:p>
          <a:p>
            <a:endParaRPr lang="en-GB"/>
          </a:p>
        </p:txBody>
      </p:sp>
      <p:sp>
        <p:nvSpPr>
          <p:cNvPr id="3" name="Content Placeholder 2">
            <a:extLst>
              <a:ext uri="{FF2B5EF4-FFF2-40B4-BE49-F238E27FC236}">
                <a16:creationId xmlns:a16="http://schemas.microsoft.com/office/drawing/2014/main" id="{CD4EC11C-CE58-3337-58F0-EE2669DF6FD1}"/>
              </a:ext>
            </a:extLst>
          </p:cNvPr>
          <p:cNvSpPr>
            <a:spLocks noGrp="1"/>
          </p:cNvSpPr>
          <p:nvPr>
            <p:ph idx="1"/>
          </p:nvPr>
        </p:nvSpPr>
        <p:spPr>
          <a:xfrm>
            <a:off x="334963" y="2643065"/>
            <a:ext cx="7919720" cy="3839260"/>
          </a:xfrm>
        </p:spPr>
        <p:txBody>
          <a:bodyPr vert="horz" lIns="0" tIns="0" rIns="0" bIns="0" rtlCol="0" anchor="t">
            <a:normAutofit/>
          </a:bodyPr>
          <a:lstStyle/>
          <a:p>
            <a:pPr marL="0" indent="0">
              <a:lnSpc>
                <a:spcPct val="100000"/>
              </a:lnSpc>
              <a:buNone/>
            </a:pPr>
            <a:r>
              <a:rPr lang="en-US" sz="2200" b="1">
                <a:latin typeface="Arial"/>
                <a:cs typeface="Arial"/>
              </a:rPr>
              <a:t>There are plenty of opportunities to meet people and </a:t>
            </a:r>
            <a:r>
              <a:rPr lang="en-US" sz="2200" b="1" err="1">
                <a:latin typeface="Arial"/>
                <a:cs typeface="Arial"/>
              </a:rPr>
              <a:t>socialise</a:t>
            </a:r>
            <a:r>
              <a:rPr lang="en-US" sz="2200" b="1">
                <a:latin typeface="Arial"/>
                <a:cs typeface="Arial"/>
              </a:rPr>
              <a:t> when you arrive in Leeds. </a:t>
            </a:r>
            <a:endParaRPr lang="en-US" sz="2200" b="1"/>
          </a:p>
          <a:p>
            <a:pPr marL="0" indent="0">
              <a:lnSpc>
                <a:spcPct val="100000"/>
              </a:lnSpc>
              <a:buNone/>
            </a:pPr>
            <a:endParaRPr lang="en-US" sz="2200" b="1"/>
          </a:p>
          <a:p>
            <a:pPr>
              <a:lnSpc>
                <a:spcPct val="100000"/>
              </a:lnSpc>
              <a:spcBef>
                <a:spcPts val="0"/>
              </a:spcBef>
            </a:pPr>
            <a:r>
              <a:rPr lang="en-US" sz="2400">
                <a:latin typeface="Arial"/>
                <a:cs typeface="Arial"/>
              </a:rPr>
              <a:t>Make the most of International orientation</a:t>
            </a:r>
          </a:p>
          <a:p>
            <a:pPr>
              <a:lnSpc>
                <a:spcPct val="100000"/>
              </a:lnSpc>
              <a:spcBef>
                <a:spcPts val="0"/>
              </a:spcBef>
            </a:pPr>
            <a:r>
              <a:rPr lang="en-US" sz="2400">
                <a:latin typeface="Arial"/>
                <a:cs typeface="Arial"/>
              </a:rPr>
              <a:t>Join events on campus, in the Leeds University Union and halls of residence</a:t>
            </a:r>
            <a:endParaRPr lang="en-US"/>
          </a:p>
          <a:p>
            <a:pPr>
              <a:lnSpc>
                <a:spcPct val="100000"/>
              </a:lnSpc>
              <a:spcBef>
                <a:spcPts val="0"/>
              </a:spcBef>
            </a:pPr>
            <a:r>
              <a:rPr lang="en-US" sz="2400">
                <a:latin typeface="Arial"/>
                <a:cs typeface="Arial"/>
              </a:rPr>
              <a:t>Get involved in school-specific </a:t>
            </a:r>
            <a:r>
              <a:rPr lang="en-US" sz="2400" err="1">
                <a:latin typeface="Arial"/>
                <a:cs typeface="Arial"/>
              </a:rPr>
              <a:t>programmes</a:t>
            </a:r>
            <a:r>
              <a:rPr lang="en-US" sz="2400">
                <a:latin typeface="Arial"/>
                <a:cs typeface="Arial"/>
              </a:rPr>
              <a:t> and events</a:t>
            </a:r>
            <a:endParaRPr lang="en-US" sz="2400"/>
          </a:p>
          <a:p>
            <a:pPr>
              <a:lnSpc>
                <a:spcPct val="100000"/>
              </a:lnSpc>
              <a:spcBef>
                <a:spcPts val="0"/>
              </a:spcBef>
            </a:pPr>
            <a:r>
              <a:rPr lang="en-US" sz="2400">
                <a:latin typeface="Arial"/>
                <a:cs typeface="Arial"/>
              </a:rPr>
              <a:t>Become your School's representative</a:t>
            </a:r>
          </a:p>
          <a:p>
            <a:pPr>
              <a:lnSpc>
                <a:spcPct val="100000"/>
              </a:lnSpc>
              <a:spcBef>
                <a:spcPts val="0"/>
              </a:spcBef>
            </a:pPr>
            <a:endParaRPr lang="en-US" sz="2400"/>
          </a:p>
          <a:p>
            <a:pPr marL="0" indent="0">
              <a:lnSpc>
                <a:spcPct val="100000"/>
              </a:lnSpc>
              <a:spcBef>
                <a:spcPts val="0"/>
              </a:spcBef>
              <a:buNone/>
            </a:pPr>
            <a:r>
              <a:rPr lang="en-US" sz="2400">
                <a:latin typeface="Arial"/>
                <a:cs typeface="Arial"/>
                <a:hlinkClick r:id="rId3"/>
              </a:rPr>
              <a:t>All events in September and throughout the year</a:t>
            </a:r>
            <a:endParaRPr lang="en-US" sz="2400"/>
          </a:p>
          <a:p>
            <a:pPr>
              <a:lnSpc>
                <a:spcPct val="100000"/>
              </a:lnSpc>
              <a:spcBef>
                <a:spcPts val="0"/>
              </a:spcBef>
            </a:pPr>
            <a:endParaRPr lang="en-US" sz="2400"/>
          </a:p>
          <a:p>
            <a:pPr>
              <a:lnSpc>
                <a:spcPct val="100000"/>
              </a:lnSpc>
              <a:spcBef>
                <a:spcPts val="0"/>
              </a:spcBef>
            </a:pPr>
            <a:endParaRPr lang="en-US" sz="2400"/>
          </a:p>
        </p:txBody>
      </p:sp>
      <p:pic>
        <p:nvPicPr>
          <p:cNvPr id="8" name="Picture Placeholder 7" descr="Students walking and talking in an outdoor campus space, with university buildings, a notice board, and other students in the background.">
            <a:extLst>
              <a:ext uri="{FF2B5EF4-FFF2-40B4-BE49-F238E27FC236}">
                <a16:creationId xmlns:a16="http://schemas.microsoft.com/office/drawing/2014/main" id="{83A9EAC4-20A7-0418-551C-C6667E566487}"/>
              </a:ext>
            </a:extLst>
          </p:cNvPr>
          <p:cNvPicPr>
            <a:picLocks noGrp="1" noChangeAspect="1"/>
          </p:cNvPicPr>
          <p:nvPr>
            <p:ph type="pic" idx="10"/>
          </p:nvPr>
        </p:nvPicPr>
        <p:blipFill>
          <a:blip r:embed="rId4" cstate="print">
            <a:extLst>
              <a:ext uri="{28A0092B-C50C-407E-A947-70E740481C1C}">
                <a14:useLocalDpi xmlns:a14="http://schemas.microsoft.com/office/drawing/2010/main"/>
              </a:ext>
            </a:extLst>
          </a:blip>
          <a:srcRect/>
          <a:stretch/>
        </p:blipFill>
        <p:spPr>
          <a:prstGeom prst="rect">
            <a:avLst/>
          </a:prstGeom>
          <a:solidFill>
            <a:srgbClr val="E7E6E6"/>
          </a:solidFill>
        </p:spPr>
      </p:pic>
      <p:pic>
        <p:nvPicPr>
          <p:cNvPr id="7" name="Picture 6">
            <a:extLst>
              <a:ext uri="{FF2B5EF4-FFF2-40B4-BE49-F238E27FC236}">
                <a16:creationId xmlns:a16="http://schemas.microsoft.com/office/drawing/2014/main" id="{0C4D9AE9-73E9-BDD9-C75A-49F25031234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143225" y="4557622"/>
            <a:ext cx="1581511" cy="1595888"/>
          </a:xfrm>
          <a:prstGeom prst="rect">
            <a:avLst/>
          </a:prstGeom>
        </p:spPr>
      </p:pic>
    </p:spTree>
    <p:extLst>
      <p:ext uri="{BB962C8B-B14F-4D97-AF65-F5344CB8AC3E}">
        <p14:creationId xmlns:p14="http://schemas.microsoft.com/office/powerpoint/2010/main" val="2390993170"/>
      </p:ext>
    </p:extLst>
  </p:cSld>
  <p:clrMapOvr>
    <a:masterClrMapping/>
  </p:clrMapOvr>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BC9A6-815A-663F-82BE-43EBD441DF09}"/>
              </a:ext>
            </a:extLst>
          </p:cNvPr>
          <p:cNvSpPr>
            <a:spLocks noGrp="1"/>
          </p:cNvSpPr>
          <p:nvPr>
            <p:ph type="title"/>
          </p:nvPr>
        </p:nvSpPr>
        <p:spPr/>
        <p:txBody>
          <a:bodyPr/>
          <a:lstStyle/>
          <a:p>
            <a:r>
              <a:rPr lang="en-GB">
                <a:latin typeface="Arial"/>
                <a:cs typeface="Arial"/>
              </a:rPr>
              <a:t>Disability Services</a:t>
            </a:r>
            <a:endParaRPr lang="en-GB" b="0">
              <a:latin typeface="Arial"/>
              <a:cs typeface="Arial"/>
            </a:endParaRPr>
          </a:p>
          <a:p>
            <a:endParaRPr lang="en-GB"/>
          </a:p>
        </p:txBody>
      </p:sp>
      <p:sp>
        <p:nvSpPr>
          <p:cNvPr id="3" name="Content Placeholder 2">
            <a:extLst>
              <a:ext uri="{FF2B5EF4-FFF2-40B4-BE49-F238E27FC236}">
                <a16:creationId xmlns:a16="http://schemas.microsoft.com/office/drawing/2014/main" id="{27AB8EA4-5450-621F-2577-E84019FBBD90}"/>
              </a:ext>
            </a:extLst>
          </p:cNvPr>
          <p:cNvSpPr>
            <a:spLocks noGrp="1"/>
          </p:cNvSpPr>
          <p:nvPr>
            <p:ph idx="1"/>
          </p:nvPr>
        </p:nvSpPr>
        <p:spPr>
          <a:xfrm>
            <a:off x="334963" y="2446020"/>
            <a:ext cx="7919720" cy="4036305"/>
          </a:xfrm>
        </p:spPr>
        <p:txBody>
          <a:bodyPr vert="horz" lIns="0" tIns="0" rIns="0" bIns="0" rtlCol="0" anchor="t">
            <a:normAutofit lnSpcReduction="10000"/>
          </a:bodyPr>
          <a:lstStyle/>
          <a:p>
            <a:pPr marL="285750" indent="-285750">
              <a:lnSpc>
                <a:spcPct val="100000"/>
              </a:lnSpc>
              <a:spcBef>
                <a:spcPts val="600"/>
              </a:spcBef>
              <a:spcAft>
                <a:spcPts val="600"/>
              </a:spcAft>
              <a:buFont typeface="Arial,Sans-Serif"/>
            </a:pPr>
            <a:r>
              <a:rPr lang="en-GB" sz="2200"/>
              <a:t>Advising your academic School on the support you may need in your learning.</a:t>
            </a:r>
            <a:endParaRPr lang="en-US" sz="2200"/>
          </a:p>
          <a:p>
            <a:pPr marL="285750" indent="-285750">
              <a:lnSpc>
                <a:spcPct val="100000"/>
              </a:lnSpc>
              <a:spcBef>
                <a:spcPts val="600"/>
              </a:spcBef>
              <a:spcAft>
                <a:spcPts val="600"/>
              </a:spcAft>
              <a:buFont typeface="Arial,Sans-Serif"/>
            </a:pPr>
            <a:r>
              <a:rPr lang="en-GB" sz="2200"/>
              <a:t>Recommending academic adjustments for your course.</a:t>
            </a:r>
            <a:endParaRPr lang="en-US" sz="2200"/>
          </a:p>
          <a:p>
            <a:pPr marL="285750" indent="-285750">
              <a:lnSpc>
                <a:spcPct val="100000"/>
              </a:lnSpc>
              <a:spcBef>
                <a:spcPts val="600"/>
              </a:spcBef>
              <a:spcAft>
                <a:spcPts val="600"/>
              </a:spcAft>
              <a:buFont typeface="Arial,Sans-Serif"/>
            </a:pPr>
            <a:r>
              <a:rPr lang="en-GB" sz="2200"/>
              <a:t>Giving you advice on a range of matters, from funding to assistive technology. </a:t>
            </a:r>
            <a:endParaRPr lang="en-US" sz="2200"/>
          </a:p>
          <a:p>
            <a:pPr marL="285750" indent="-285750">
              <a:lnSpc>
                <a:spcPct val="100000"/>
              </a:lnSpc>
              <a:spcBef>
                <a:spcPts val="600"/>
              </a:spcBef>
              <a:spcAft>
                <a:spcPts val="600"/>
              </a:spcAft>
              <a:buFont typeface="Arial,Sans-Serif"/>
            </a:pPr>
            <a:r>
              <a:rPr lang="en-GB" sz="2200"/>
              <a:t>Providing you with ongoing support throughout your time at Leeds.</a:t>
            </a:r>
            <a:br>
              <a:rPr lang="en-GB" sz="2200"/>
            </a:br>
            <a:endParaRPr lang="en-US" sz="2200"/>
          </a:p>
          <a:p>
            <a:pPr marL="0" indent="0">
              <a:lnSpc>
                <a:spcPct val="100000"/>
              </a:lnSpc>
              <a:spcBef>
                <a:spcPts val="600"/>
              </a:spcBef>
              <a:spcAft>
                <a:spcPts val="600"/>
              </a:spcAft>
              <a:buNone/>
            </a:pPr>
            <a:r>
              <a:rPr lang="en-GB" sz="2200">
                <a:latin typeface="Arial"/>
                <a:cs typeface="Arial"/>
                <a:hlinkClick r:id="rId3"/>
              </a:rPr>
              <a:t>Contact the Disability Services team at Disability@leeds.ac.uk</a:t>
            </a:r>
            <a:endParaRPr lang="en-GB" sz="2200">
              <a:latin typeface="Arial"/>
              <a:cs typeface="Arial"/>
            </a:endParaRPr>
          </a:p>
          <a:p>
            <a:pPr marL="0" indent="0">
              <a:lnSpc>
                <a:spcPct val="100000"/>
              </a:lnSpc>
              <a:spcBef>
                <a:spcPts val="600"/>
              </a:spcBef>
              <a:spcAft>
                <a:spcPts val="600"/>
              </a:spcAft>
              <a:buNone/>
            </a:pPr>
            <a:r>
              <a:rPr lang="en-GB" sz="2200">
                <a:solidFill>
                  <a:srgbClr val="5B57A1"/>
                </a:solidFill>
                <a:latin typeface="Arial"/>
                <a:cs typeface="Arial"/>
                <a:hlinkClick r:id="rId4"/>
              </a:rPr>
              <a:t>Disabled Student Support - website</a:t>
            </a:r>
            <a:endParaRPr lang="en-GB" sz="2200"/>
          </a:p>
        </p:txBody>
      </p:sp>
      <p:pic>
        <p:nvPicPr>
          <p:cNvPr id="5" name="Picture Placeholder 4" descr="Several people sit around an outdoor wooden picnic table in a campus setting, holding takeaway coffee cups and talking together.">
            <a:extLst>
              <a:ext uri="{FF2B5EF4-FFF2-40B4-BE49-F238E27FC236}">
                <a16:creationId xmlns:a16="http://schemas.microsoft.com/office/drawing/2014/main" id="{BE9A2537-64BD-062D-628C-E34C33C0166E}"/>
              </a:ext>
            </a:extLst>
          </p:cNvPr>
          <p:cNvPicPr>
            <a:picLocks noGrp="1" noChangeAspect="1"/>
          </p:cNvPicPr>
          <p:nvPr>
            <p:ph type="pic" idx="10"/>
          </p:nvPr>
        </p:nvPicPr>
        <p:blipFill>
          <a:blip r:embed="rId5"/>
          <a:srcRect l="15796" t="-261" r="55091"/>
          <a:stretch>
            <a:fillRect/>
          </a:stretch>
        </p:blipFill>
        <p:spPr>
          <a:xfrm>
            <a:off x="8976336" y="1358724"/>
            <a:ext cx="2880686" cy="4963538"/>
          </a:xfrm>
          <a:prstGeom prst="rect">
            <a:avLst/>
          </a:prstGeom>
          <a:solidFill>
            <a:srgbClr val="E7E6E6"/>
          </a:solidFill>
        </p:spPr>
      </p:pic>
      <p:pic>
        <p:nvPicPr>
          <p:cNvPr id="4" name="Picture 3" descr="QR code link to website with more information about disability support for international students">
            <a:extLst>
              <a:ext uri="{FF2B5EF4-FFF2-40B4-BE49-F238E27FC236}">
                <a16:creationId xmlns:a16="http://schemas.microsoft.com/office/drawing/2014/main" id="{6FE0F267-0790-2CB8-52DE-30509414F434}"/>
              </a:ext>
            </a:extLst>
          </p:cNvPr>
          <p:cNvPicPr>
            <a:picLocks noChangeAspect="1"/>
          </p:cNvPicPr>
          <p:nvPr/>
        </p:nvPicPr>
        <p:blipFill>
          <a:blip r:embed="rId6"/>
          <a:srcRect b="-746"/>
          <a:stretch>
            <a:fillRect/>
          </a:stretch>
        </p:blipFill>
        <p:spPr>
          <a:xfrm>
            <a:off x="10269483" y="4709465"/>
            <a:ext cx="1429881" cy="1444310"/>
          </a:xfrm>
          <a:prstGeom prst="rect">
            <a:avLst/>
          </a:prstGeom>
        </p:spPr>
      </p:pic>
    </p:spTree>
    <p:extLst>
      <p:ext uri="{BB962C8B-B14F-4D97-AF65-F5344CB8AC3E}">
        <p14:creationId xmlns:p14="http://schemas.microsoft.com/office/powerpoint/2010/main" val="3805335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1F699-3106-7483-8A75-160C0B1B4249}"/>
              </a:ext>
            </a:extLst>
          </p:cNvPr>
          <p:cNvSpPr>
            <a:spLocks noGrp="1"/>
          </p:cNvSpPr>
          <p:nvPr>
            <p:ph type="title"/>
          </p:nvPr>
        </p:nvSpPr>
        <p:spPr>
          <a:xfrm>
            <a:off x="334963" y="1234034"/>
            <a:ext cx="6119949" cy="633174"/>
          </a:xfrm>
        </p:spPr>
        <p:txBody>
          <a:bodyPr anchor="t">
            <a:normAutofit fontScale="90000"/>
          </a:bodyPr>
          <a:lstStyle/>
          <a:p>
            <a:r>
              <a:rPr lang="en-GB"/>
              <a:t>Student Information Service</a:t>
            </a:r>
          </a:p>
        </p:txBody>
      </p:sp>
      <p:sp>
        <p:nvSpPr>
          <p:cNvPr id="7" name="Content Placeholder 2">
            <a:extLst>
              <a:ext uri="{FF2B5EF4-FFF2-40B4-BE49-F238E27FC236}">
                <a16:creationId xmlns:a16="http://schemas.microsoft.com/office/drawing/2014/main" id="{49C5A4A9-5AD2-494E-8696-9988EEDBB4FD}"/>
              </a:ext>
            </a:extLst>
          </p:cNvPr>
          <p:cNvSpPr>
            <a:spLocks noGrp="1"/>
          </p:cNvSpPr>
          <p:nvPr>
            <p:ph idx="1"/>
          </p:nvPr>
        </p:nvSpPr>
        <p:spPr>
          <a:xfrm>
            <a:off x="268703" y="2826327"/>
            <a:ext cx="8233985" cy="3307735"/>
          </a:xfrm>
        </p:spPr>
        <p:txBody>
          <a:bodyPr vert="horz" lIns="0" tIns="0" rIns="0" bIns="0" rtlCol="0" anchor="t">
            <a:normAutofit/>
          </a:bodyPr>
          <a:lstStyle/>
          <a:p>
            <a:pPr marL="0" indent="0">
              <a:lnSpc>
                <a:spcPct val="110000"/>
              </a:lnSpc>
              <a:spcBef>
                <a:spcPts val="1200"/>
              </a:spcBef>
              <a:buNone/>
            </a:pPr>
            <a:r>
              <a:rPr lang="en-GB" sz="1800" b="1">
                <a:latin typeface="Arial"/>
                <a:cs typeface="Arial"/>
              </a:rPr>
              <a:t>The Student Information Service team can help with questions on online registration and </a:t>
            </a:r>
            <a:r>
              <a:rPr lang="en-GB" sz="1800" b="1" dirty="0">
                <a:latin typeface="Arial"/>
                <a:cs typeface="Arial"/>
              </a:rPr>
              <a:t>identity checks, getting a SIM card, IT support, banking and more. </a:t>
            </a:r>
          </a:p>
          <a:p>
            <a:pPr marL="0" indent="0">
              <a:lnSpc>
                <a:spcPct val="110000"/>
              </a:lnSpc>
              <a:spcBef>
                <a:spcPts val="1200"/>
              </a:spcBef>
              <a:buNone/>
            </a:pPr>
            <a:endParaRPr lang="en-GB" sz="1800" b="1" dirty="0">
              <a:latin typeface="Arial"/>
              <a:cs typeface="Arial"/>
            </a:endParaRPr>
          </a:p>
          <a:p>
            <a:pPr>
              <a:lnSpc>
                <a:spcPct val="110000"/>
              </a:lnSpc>
              <a:spcBef>
                <a:spcPts val="1200"/>
              </a:spcBef>
            </a:pPr>
            <a:r>
              <a:rPr lang="en-GB" sz="1800" b="1" dirty="0">
                <a:latin typeface="Arial"/>
                <a:cs typeface="Arial"/>
                <a:hlinkClick r:id="rId3"/>
              </a:rPr>
              <a:t>Visit the Welcome Hub in the Parkinson Building</a:t>
            </a:r>
            <a:r>
              <a:rPr lang="en-GB" sz="1800" dirty="0">
                <a:latin typeface="Arial"/>
                <a:cs typeface="Arial"/>
              </a:rPr>
              <a:t> or another </a:t>
            </a:r>
            <a:r>
              <a:rPr lang="en-GB" sz="1800">
                <a:latin typeface="Arial"/>
                <a:cs typeface="Arial"/>
              </a:rPr>
              <a:t>information point on campus and get in-person help. </a:t>
            </a:r>
          </a:p>
          <a:p>
            <a:pPr>
              <a:lnSpc>
                <a:spcPct val="110000"/>
              </a:lnSpc>
              <a:spcBef>
                <a:spcPts val="1200"/>
              </a:spcBef>
            </a:pPr>
            <a:r>
              <a:rPr lang="en-GB" sz="1800" dirty="0">
                <a:latin typeface="Arial"/>
                <a:cs typeface="Arial"/>
                <a:hlinkClick r:id="rId4"/>
              </a:rPr>
              <a:t>Email the Student Information Service at studentinfo@leeds.ac.uk</a:t>
            </a:r>
            <a:r>
              <a:rPr lang="en-GB" sz="1800" dirty="0">
                <a:latin typeface="Arial"/>
                <a:cs typeface="Arial"/>
              </a:rPr>
              <a:t> </a:t>
            </a:r>
          </a:p>
        </p:txBody>
      </p:sp>
      <p:sp>
        <p:nvSpPr>
          <p:cNvPr id="8" name="TextBox 7">
            <a:extLst>
              <a:ext uri="{FF2B5EF4-FFF2-40B4-BE49-F238E27FC236}">
                <a16:creationId xmlns:a16="http://schemas.microsoft.com/office/drawing/2014/main" id="{E894B272-FA29-437E-5BBF-BE02773EB3C9}"/>
              </a:ext>
            </a:extLst>
          </p:cNvPr>
          <p:cNvSpPr txBox="1"/>
          <p:nvPr/>
        </p:nvSpPr>
        <p:spPr>
          <a:xfrm>
            <a:off x="273041" y="6295963"/>
            <a:ext cx="6103620" cy="369332"/>
          </a:xfrm>
          <a:prstGeom prst="rect">
            <a:avLst/>
          </a:prstGeom>
          <a:noFill/>
        </p:spPr>
        <p:txBody>
          <a:bodyPr wrap="square">
            <a:spAutoFit/>
          </a:bodyPr>
          <a:lstStyle/>
          <a:p>
            <a:pPr marL="0" indent="0">
              <a:spcBef>
                <a:spcPts val="1200"/>
              </a:spcBef>
              <a:buNone/>
            </a:pPr>
            <a:r>
              <a:rPr lang="en-GB">
                <a:latin typeface="Arial" panose="020B0604020202020204" pitchFamily="34" charset="0"/>
                <a:cs typeface="Arial" panose="020B0604020202020204" pitchFamily="34" charset="0"/>
                <a:hlinkClick r:id="rId3"/>
              </a:rPr>
              <a:t>Getting help - The Student Information Service</a:t>
            </a:r>
            <a:endParaRPr lang="en-GB">
              <a:latin typeface="Arial" panose="020B0604020202020204" pitchFamily="34" charset="0"/>
              <a:cs typeface="Arial" panose="020B0604020202020204" pitchFamily="34" charset="0"/>
            </a:endParaRPr>
          </a:p>
        </p:txBody>
      </p:sp>
      <p:pic>
        <p:nvPicPr>
          <p:cNvPr id="6" name="Picture 5" descr="A student stands at a welcome desk inside a large university building, holding a tablet while speaking with a staff member wearing a red T-shirt. The desk displays a sign reading “Welcome.” In the background are information displays, queue barriers, seating areas, and large portrait banners hanging from tall columns in a bright, open atrium.">
            <a:extLst>
              <a:ext uri="{FF2B5EF4-FFF2-40B4-BE49-F238E27FC236}">
                <a16:creationId xmlns:a16="http://schemas.microsoft.com/office/drawing/2014/main" id="{ED61395F-3D54-C8A2-FA75-7A4DDA4DE744}"/>
              </a:ext>
            </a:extLst>
          </p:cNvPr>
          <p:cNvPicPr>
            <a:picLocks noChangeAspect="1"/>
          </p:cNvPicPr>
          <p:nvPr/>
        </p:nvPicPr>
        <p:blipFill>
          <a:blip r:embed="rId5"/>
          <a:srcRect l="45210" t="-1114" r="10924" b="1114"/>
          <a:stretch>
            <a:fillRect/>
          </a:stretch>
        </p:blipFill>
        <p:spPr>
          <a:xfrm>
            <a:off x="9027521" y="1433605"/>
            <a:ext cx="2887132" cy="4962525"/>
          </a:xfrm>
          <a:prstGeom prst="rect">
            <a:avLst/>
          </a:prstGeom>
        </p:spPr>
      </p:pic>
      <p:pic>
        <p:nvPicPr>
          <p:cNvPr id="9" name="Picture 8">
            <a:extLst>
              <a:ext uri="{FF2B5EF4-FFF2-40B4-BE49-F238E27FC236}">
                <a16:creationId xmlns:a16="http://schemas.microsoft.com/office/drawing/2014/main" id="{38C1E3EE-485A-F96D-58E6-4A439664C61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364304" y="4859130"/>
            <a:ext cx="1424609" cy="1435653"/>
          </a:xfrm>
          <a:prstGeom prst="rect">
            <a:avLst/>
          </a:prstGeom>
        </p:spPr>
      </p:pic>
    </p:spTree>
    <p:extLst>
      <p:ext uri="{BB962C8B-B14F-4D97-AF65-F5344CB8AC3E}">
        <p14:creationId xmlns:p14="http://schemas.microsoft.com/office/powerpoint/2010/main" val="2615359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B470-618B-4779-A57C-A32CEFBA2B04}"/>
              </a:ext>
            </a:extLst>
          </p:cNvPr>
          <p:cNvSpPr>
            <a:spLocks noGrp="1"/>
          </p:cNvSpPr>
          <p:nvPr>
            <p:ph type="title"/>
          </p:nvPr>
        </p:nvSpPr>
        <p:spPr/>
        <p:txBody>
          <a:bodyPr>
            <a:normAutofit/>
          </a:bodyPr>
          <a:lstStyle/>
          <a:p>
            <a:r>
              <a:rPr lang="en-US">
                <a:latin typeface="Arial"/>
                <a:cs typeface="Arial"/>
              </a:rPr>
              <a:t>Thank you</a:t>
            </a:r>
            <a:endParaRPr lang="en-US"/>
          </a:p>
        </p:txBody>
      </p:sp>
      <p:sp>
        <p:nvSpPr>
          <p:cNvPr id="6" name="Content Placeholder 5">
            <a:extLst>
              <a:ext uri="{FF2B5EF4-FFF2-40B4-BE49-F238E27FC236}">
                <a16:creationId xmlns:a16="http://schemas.microsoft.com/office/drawing/2014/main" id="{AA5D01FE-DACA-78D8-681C-C9D74DD97812}"/>
              </a:ext>
            </a:extLst>
          </p:cNvPr>
          <p:cNvSpPr>
            <a:spLocks noGrp="1"/>
          </p:cNvSpPr>
          <p:nvPr>
            <p:ph idx="1"/>
          </p:nvPr>
        </p:nvSpPr>
        <p:spPr>
          <a:xfrm>
            <a:off x="329708" y="2781088"/>
            <a:ext cx="7332391" cy="3283480"/>
          </a:xfrm>
        </p:spPr>
        <p:txBody>
          <a:bodyPr vert="horz" lIns="91440" tIns="45720" rIns="91440" bIns="45720" rtlCol="0" anchor="t">
            <a:normAutofit/>
          </a:bodyPr>
          <a:lstStyle/>
          <a:p>
            <a:pPr marL="0" indent="0">
              <a:lnSpc>
                <a:spcPct val="120000"/>
              </a:lnSpc>
              <a:buNone/>
            </a:pPr>
            <a:r>
              <a:rPr lang="en-US" sz="2400" b="1">
                <a:latin typeface="Arial"/>
                <a:cs typeface="Arial"/>
              </a:rPr>
              <a:t>How was this session?</a:t>
            </a:r>
            <a:br>
              <a:rPr lang="en-US" sz="2400">
                <a:latin typeface="Arial"/>
                <a:cs typeface="Arial"/>
              </a:rPr>
            </a:br>
            <a:br>
              <a:rPr lang="en-US" sz="2400" b="1">
                <a:solidFill>
                  <a:srgbClr val="FF0000"/>
                </a:solidFill>
                <a:latin typeface="Arial"/>
                <a:cs typeface="Arial"/>
              </a:rPr>
            </a:br>
            <a:r>
              <a:rPr kumimoji="0" lang="en-US" sz="2400" b="1" i="0" u="none" strike="noStrike" kern="1200" cap="none" spc="0" normalizeH="0" baseline="0" noProof="0">
                <a:ln>
                  <a:noFill/>
                </a:ln>
                <a:solidFill>
                  <a:srgbClr val="FF0000"/>
                </a:solidFill>
                <a:effectLst/>
                <a:uLnTx/>
                <a:uFillTx/>
                <a:latin typeface="Arial"/>
                <a:ea typeface="+mn-ea"/>
                <a:cs typeface="Arial"/>
                <a:hlinkClick r:id="rId3"/>
              </a:rPr>
              <a:t>Give us feedback </a:t>
            </a:r>
            <a:r>
              <a:rPr lang="en-US" sz="2400" b="1">
                <a:solidFill>
                  <a:srgbClr val="FF0000"/>
                </a:solidFill>
                <a:latin typeface="Arial"/>
                <a:cs typeface="Arial"/>
                <a:hlinkClick r:id="rId3"/>
              </a:rPr>
              <a:t>on the Prepare to Study at Leeds session</a:t>
            </a:r>
            <a:r>
              <a:rPr lang="en-US" sz="2400">
                <a:solidFill>
                  <a:srgbClr val="FF0000"/>
                </a:solidFill>
                <a:latin typeface="Arial"/>
                <a:cs typeface="Arial"/>
              </a:rPr>
              <a:t> </a:t>
            </a:r>
            <a:r>
              <a:rPr lang="en-US" sz="2400">
                <a:latin typeface="Arial"/>
                <a:cs typeface="Arial"/>
              </a:rPr>
              <a:t>for a chance to </a:t>
            </a:r>
            <a:r>
              <a:rPr lang="en-US" sz="2400" b="1">
                <a:latin typeface="Arial"/>
                <a:cs typeface="Arial"/>
              </a:rPr>
              <a:t>win one of three £30 shopping vouchers. </a:t>
            </a:r>
            <a:br>
              <a:rPr lang="en-US" sz="2400" b="1">
                <a:latin typeface="Arial"/>
                <a:cs typeface="Arial"/>
              </a:rPr>
            </a:br>
            <a:endParaRPr lang="en-US" sz="2400"/>
          </a:p>
        </p:txBody>
      </p:sp>
      <p:pic>
        <p:nvPicPr>
          <p:cNvPr id="3" name="Picture 2">
            <a:extLst>
              <a:ext uri="{FF2B5EF4-FFF2-40B4-BE49-F238E27FC236}">
                <a16:creationId xmlns:a16="http://schemas.microsoft.com/office/drawing/2014/main" id="{0206E5CA-24E6-7083-E46C-506D8545C9F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35528" y="2990490"/>
            <a:ext cx="2774831" cy="2861096"/>
          </a:xfrm>
          <a:prstGeom prst="rect">
            <a:avLst/>
          </a:prstGeom>
        </p:spPr>
      </p:pic>
    </p:spTree>
    <p:extLst>
      <p:ext uri="{BB962C8B-B14F-4D97-AF65-F5344CB8AC3E}">
        <p14:creationId xmlns:p14="http://schemas.microsoft.com/office/powerpoint/2010/main" val="14511320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6a40760-a18b-4c23-8731-54ad71238559">
      <Terms xmlns="http://schemas.microsoft.com/office/infopath/2007/PartnerControls"/>
    </lcf76f155ced4ddcb4097134ff3c332f>
    <TaxCatchAll xmlns="b207b05a-4463-4a74-aa48-267cd44e53b2" xsi:nil="true"/>
    <_Flow_SignoffStatus xmlns="26a40760-a18b-4c23-8731-54ad7123855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6E0A73BF23260498FB956A3F2857341" ma:contentTypeVersion="20" ma:contentTypeDescription="Create a new document." ma:contentTypeScope="" ma:versionID="3847054ca35c0141423611d5ccde4592">
  <xsd:schema xmlns:xsd="http://www.w3.org/2001/XMLSchema" xmlns:xs="http://www.w3.org/2001/XMLSchema" xmlns:p="http://schemas.microsoft.com/office/2006/metadata/properties" xmlns:ns2="26a40760-a18b-4c23-8731-54ad71238559" xmlns:ns3="b207b05a-4463-4a74-aa48-267cd44e53b2" targetNamespace="http://schemas.microsoft.com/office/2006/metadata/properties" ma:root="true" ma:fieldsID="09b605da722399b9936c5d7476d1195c" ns2:_="" ns3:_="">
    <xsd:import namespace="26a40760-a18b-4c23-8731-54ad71238559"/>
    <xsd:import namespace="b207b05a-4463-4a74-aa48-267cd44e53b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a40760-a18b-4c23-8731-54ad712385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3a19cb6-1b10-4512-a12b-f76e45842a2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07b05a-4463-4a74-aa48-267cd44e53b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f378a099-9d03-4745-9ef9-ff1f438c7f89}" ma:internalName="TaxCatchAll" ma:showField="CatchAllData" ma:web="b207b05a-4463-4a74-aa48-267cd44e53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42810B-C6A2-4A13-8F40-A1946FA4EFCA}">
  <ds:schemaRefs>
    <ds:schemaRef ds:uri="http://schemas.microsoft.com/sharepoint/v3/contenttype/forms"/>
  </ds:schemaRefs>
</ds:datastoreItem>
</file>

<file path=customXml/itemProps2.xml><?xml version="1.0" encoding="utf-8"?>
<ds:datastoreItem xmlns:ds="http://schemas.openxmlformats.org/officeDocument/2006/customXml" ds:itemID="{39F8DBC3-3CC1-453F-8A9A-757045649F0F}">
  <ds:schemaRefs>
    <ds:schemaRef ds:uri="http://schemas.microsoft.com/office/infopath/2007/PartnerControls"/>
    <ds:schemaRef ds:uri="26a40760-a18b-4c23-8731-54ad71238559"/>
    <ds:schemaRef ds:uri="http://purl.org/dc/term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b207b05a-4463-4a74-aa48-267cd44e53b2"/>
    <ds:schemaRef ds:uri="http://www.w3.org/XML/1998/namespace"/>
    <ds:schemaRef ds:uri="http://purl.org/dc/dcmitype/"/>
  </ds:schemaRefs>
</ds:datastoreItem>
</file>

<file path=customXml/itemProps3.xml><?xml version="1.0" encoding="utf-8"?>
<ds:datastoreItem xmlns:ds="http://schemas.openxmlformats.org/officeDocument/2006/customXml" ds:itemID="{FC6A7C34-10FF-4113-AF23-A60C3B949E9E}">
  <ds:schemaRefs>
    <ds:schemaRef ds:uri="26a40760-a18b-4c23-8731-54ad71238559"/>
    <ds:schemaRef ds:uri="b207b05a-4463-4a74-aa48-267cd44e53b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3</TotalTime>
  <Words>1420</Words>
  <Application>Microsoft Office PowerPoint</Application>
  <PresentationFormat>Widescreen</PresentationFormat>
  <Paragraphs>220</Paragraphs>
  <Slides>29</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Arial,Sans-Serif</vt:lpstr>
      <vt:lpstr>Calibri</vt:lpstr>
      <vt:lpstr>Segoe UI</vt:lpstr>
      <vt:lpstr>Wingdings</vt:lpstr>
      <vt:lpstr>Wingdings,sans-serif</vt:lpstr>
      <vt:lpstr>Office Theme</vt:lpstr>
      <vt:lpstr>Bridging academic expectations </vt:lpstr>
      <vt:lpstr>Disclaimer</vt:lpstr>
      <vt:lpstr>Useful resources </vt:lpstr>
      <vt:lpstr>Welcome guide</vt:lpstr>
      <vt:lpstr>Welcome Hub</vt:lpstr>
      <vt:lpstr>International orientation  </vt:lpstr>
      <vt:lpstr>Today, we will talk about:</vt:lpstr>
      <vt:lpstr>Academic culture quiz </vt:lpstr>
      <vt:lpstr>Question 1</vt:lpstr>
      <vt:lpstr>Question 2</vt:lpstr>
      <vt:lpstr>Question 3</vt:lpstr>
      <vt:lpstr>Question 4</vt:lpstr>
      <vt:lpstr>Question 5</vt:lpstr>
      <vt:lpstr>Academic expectations</vt:lpstr>
      <vt:lpstr>Critical thinking  in your studies</vt:lpstr>
      <vt:lpstr>Student Education glossary </vt:lpstr>
      <vt:lpstr>Academic integrity</vt:lpstr>
      <vt:lpstr>Referencing</vt:lpstr>
      <vt:lpstr>Good study habits </vt:lpstr>
      <vt:lpstr>Skills@Library</vt:lpstr>
      <vt:lpstr>Step up to Master – for Masters students </vt:lpstr>
      <vt:lpstr>Flying Start – for undergraduate students </vt:lpstr>
      <vt:lpstr>Improving your English language skills</vt:lpstr>
      <vt:lpstr>Academic English  language skills  </vt:lpstr>
      <vt:lpstr>The Language Zone  </vt:lpstr>
      <vt:lpstr>Meeting people  </vt:lpstr>
      <vt:lpstr>Disability Services </vt:lpstr>
      <vt:lpstr>Student Information Service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Dickinson</dc:creator>
  <cp:lastModifiedBy>Benjamin Hewitt</cp:lastModifiedBy>
  <cp:revision>58</cp:revision>
  <dcterms:created xsi:type="dcterms:W3CDTF">2017-03-28T10:31:45Z</dcterms:created>
  <dcterms:modified xsi:type="dcterms:W3CDTF">2026-08-24T14:12:18Z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0x010100E6E0A73BF23260498FB956A3F2857341</vt:lpwstr>
  </property>
  <property fmtid="{D5CDD505-2E9C-101B-9397-08002B2CF9AE}" pid="3" name="MediaServiceImageTags">
    <vt:lpwstr/>
  </property>
</Properties>
</file>