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33_26E053E1.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omments/modernComment_15A_68E0C61A.xml" ContentType="application/vnd.ms-powerpoint.comment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3"/>
  </p:notesMasterIdLst>
  <p:sldIdLst>
    <p:sldId id="277" r:id="rId5"/>
    <p:sldId id="363" r:id="rId6"/>
    <p:sldId id="349" r:id="rId7"/>
    <p:sldId id="351" r:id="rId8"/>
    <p:sldId id="352" r:id="rId9"/>
    <p:sldId id="297" r:id="rId10"/>
    <p:sldId id="354" r:id="rId11"/>
    <p:sldId id="355" r:id="rId12"/>
    <p:sldId id="299" r:id="rId13"/>
    <p:sldId id="300" r:id="rId14"/>
    <p:sldId id="301" r:id="rId15"/>
    <p:sldId id="303" r:id="rId16"/>
    <p:sldId id="356" r:id="rId17"/>
    <p:sldId id="357" r:id="rId18"/>
    <p:sldId id="302" r:id="rId19"/>
    <p:sldId id="305" r:id="rId20"/>
    <p:sldId id="307" r:id="rId21"/>
    <p:sldId id="308" r:id="rId22"/>
    <p:sldId id="309" r:id="rId23"/>
    <p:sldId id="310" r:id="rId24"/>
    <p:sldId id="312" r:id="rId25"/>
    <p:sldId id="313" r:id="rId26"/>
    <p:sldId id="311" r:id="rId27"/>
    <p:sldId id="314" r:id="rId28"/>
    <p:sldId id="315" r:id="rId29"/>
    <p:sldId id="317" r:id="rId30"/>
    <p:sldId id="318" r:id="rId31"/>
    <p:sldId id="362" r:id="rId32"/>
    <p:sldId id="361" r:id="rId33"/>
    <p:sldId id="316" r:id="rId34"/>
    <p:sldId id="360" r:id="rId35"/>
    <p:sldId id="321" r:id="rId36"/>
    <p:sldId id="322" r:id="rId37"/>
    <p:sldId id="346" r:id="rId38"/>
    <p:sldId id="328" r:id="rId39"/>
    <p:sldId id="344" r:id="rId40"/>
    <p:sldId id="358" r:id="rId41"/>
    <p:sldId id="35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 userDrawn="1">
          <p15:clr>
            <a:srgbClr val="A4A3A4"/>
          </p15:clr>
        </p15:guide>
        <p15:guide id="2" pos="21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A376877-B2C2-1041-61BB-9ECA8C7144DC}" name="Katy Lovelace" initials="KL" userId="S::diskgr1@leeds.ac.uk::c5b66831-b1a1-4978-b15f-c2457efecc21" providerId="AD"/>
  <p188:author id="{26AA3FF5-8D7D-0595-D0AE-64893956E44C}" name="Lucia Fiordelmondo" initials="LF" userId="S::seslf@leeds.ac.uk::05f46fbb-0c82-45c5-ac4b-9ace7cf7e0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EDFF"/>
    <a:srgbClr val="AF1B00"/>
    <a:srgbClr val="D3CAB9"/>
    <a:srgbClr val="DA9873"/>
    <a:srgbClr val="FF620A"/>
    <a:srgbClr val="B7A6FF"/>
    <a:srgbClr val="00D3FF"/>
    <a:srgbClr val="0037FB"/>
    <a:srgbClr val="00D0A0"/>
    <a:srgbClr val="6D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39" autoAdjust="0"/>
    <p:restoredTop sz="65670" autoAdjust="0"/>
  </p:normalViewPr>
  <p:slideViewPr>
    <p:cSldViewPr snapToGrid="0">
      <p:cViewPr varScale="1">
        <p:scale>
          <a:sx n="54" d="100"/>
          <a:sy n="54" d="100"/>
        </p:scale>
        <p:origin x="1003" y="53"/>
      </p:cViewPr>
      <p:guideLst>
        <p:guide orient="horz" pos="232"/>
        <p:guide pos="21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8/10/relationships/authors" Target="authors.xml"/></Relationships>
</file>

<file path=ppt/comments/modernComment_15A_68E0C61A.xml><?xml version="1.0" encoding="utf-8"?>
<p188:cmLst xmlns:a="http://schemas.openxmlformats.org/drawingml/2006/main" xmlns:r="http://schemas.openxmlformats.org/officeDocument/2006/relationships" xmlns:p188="http://schemas.microsoft.com/office/powerpoint/2018/8/main">
  <p188:cm id="{C018AB59-5958-4395-9C75-BFA4C5DE27C9}" authorId="{26AA3FF5-8D7D-0595-D0AE-64893956E44C}" created="2026-08-03T17:24:06.595">
    <ac:deMkLst xmlns:ac="http://schemas.microsoft.com/office/drawing/2013/main/command">
      <pc:docMk xmlns:pc="http://schemas.microsoft.com/office/powerpoint/2013/main/command"/>
      <pc:sldMk xmlns:pc="http://schemas.microsoft.com/office/powerpoint/2013/main/command" cId="1759561242" sldId="346"/>
      <ac:spMk id="4" creationId="{167C4AAF-EF97-05E5-85DD-A8DBFA35C3E5}"/>
    </ac:deMkLst>
    <p188:txBody>
      <a:bodyPr/>
      <a:lstStyle/>
      <a:p>
        <a:r>
          <a:rPr lang="en-GB"/>
          <a:t>Take out for webinar on 21 Sept.</a:t>
        </a:r>
      </a:p>
    </p188:txBody>
  </p188:cm>
</p188:cmLst>
</file>

<file path=ppt/comments/modernComment_133_26E053E1.xml><?xml version="1.0" encoding="utf-8"?>
<p188:cmLst xmlns:a="http://schemas.openxmlformats.org/drawingml/2006/main" xmlns:r="http://schemas.openxmlformats.org/officeDocument/2006/relationships" xmlns:p188="http://schemas.microsoft.com/office/powerpoint/2018/8/main">
  <p188:cm id="{CD14D240-7DC3-4B9E-BB0E-C45B3B7DF453}" authorId="{26AA3FF5-8D7D-0595-D0AE-64893956E44C}" created="2026-08-03T17:21:31.386">
    <pc:sldMkLst xmlns:pc="http://schemas.microsoft.com/office/powerpoint/2013/main/command">
      <pc:docMk/>
      <pc:sldMk cId="652235745" sldId="307"/>
    </pc:sldMkLst>
    <p188:txBody>
      <a:bodyPr/>
      <a:lstStyle/>
      <a:p>
        <a:r>
          <a:rPr lang="en-GB"/>
          <a:t>Check notes before webinar on 15 September and change notes to:
Online registration has now opened and you can start the process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88D59F-84DF-0C4A-A564-05F3AC6AA4FC}" type="datetimeFigureOut">
              <a:rPr lang="en-US" smtClean="0"/>
              <a:t>8/5/2026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C607B-BC83-1C44-A501-8F981FF41469}" type="slidenum">
              <a:rPr lang="en-US" smtClean="0"/>
              <a:t>‹#›</a:t>
            </a:fld>
            <a:endParaRPr lang="en-US"/>
          </a:p>
        </p:txBody>
      </p:sp>
    </p:spTree>
    <p:extLst>
      <p:ext uri="{BB962C8B-B14F-4D97-AF65-F5344CB8AC3E}">
        <p14:creationId xmlns:p14="http://schemas.microsoft.com/office/powerpoint/2010/main" val="238948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a:t>
            </a:fld>
            <a:endParaRPr lang="en-US"/>
          </a:p>
        </p:txBody>
      </p:sp>
    </p:spTree>
    <p:extLst>
      <p:ext uri="{BB962C8B-B14F-4D97-AF65-F5344CB8AC3E}">
        <p14:creationId xmlns:p14="http://schemas.microsoft.com/office/powerpoint/2010/main" val="1266015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9BC607B-BC83-1C44-A501-8F981FF41469}" type="slidenum">
              <a:rPr lang="en-US" smtClean="0"/>
              <a:t>2</a:t>
            </a:fld>
            <a:endParaRPr lang="en-US"/>
          </a:p>
        </p:txBody>
      </p:sp>
    </p:spTree>
    <p:extLst>
      <p:ext uri="{BB962C8B-B14F-4D97-AF65-F5344CB8AC3E}">
        <p14:creationId xmlns:p14="http://schemas.microsoft.com/office/powerpoint/2010/main" val="2135328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CE6B2-CD40-07A9-4241-2C3E4236AC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BF343-3F16-EADF-2307-CBC206AF98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99475F-B6DE-C6FB-3DD5-B4E71EF51AFE}"/>
              </a:ext>
            </a:extLst>
          </p:cNvPr>
          <p:cNvSpPr>
            <a:spLocks noGrp="1"/>
          </p:cNvSpPr>
          <p:nvPr>
            <p:ph type="body" idx="1"/>
          </p:nvPr>
        </p:nvSpPr>
        <p:spPr/>
        <p:txBody>
          <a:bodyPr/>
          <a:lstStyle/>
          <a:p>
            <a:endParaRPr lang="en-GB" b="1" dirty="0">
              <a:ea typeface="Calibri"/>
              <a:cs typeface="Calibri"/>
            </a:endParaRPr>
          </a:p>
        </p:txBody>
      </p:sp>
      <p:sp>
        <p:nvSpPr>
          <p:cNvPr id="4" name="Slide Number Placeholder 3">
            <a:extLst>
              <a:ext uri="{FF2B5EF4-FFF2-40B4-BE49-F238E27FC236}">
                <a16:creationId xmlns:a16="http://schemas.microsoft.com/office/drawing/2014/main" id="{A3008C41-CDD8-9916-0CC7-7ED8791A5D33}"/>
              </a:ext>
            </a:extLst>
          </p:cNvPr>
          <p:cNvSpPr>
            <a:spLocks noGrp="1"/>
          </p:cNvSpPr>
          <p:nvPr>
            <p:ph type="sldNum" sz="quarter" idx="5"/>
          </p:nvPr>
        </p:nvSpPr>
        <p:spPr/>
        <p:txBody>
          <a:bodyPr/>
          <a:lstStyle/>
          <a:p>
            <a:fld id="{59BC607B-BC83-1C44-A501-8F981FF41469}" type="slidenum">
              <a:rPr lang="en-US" smtClean="0"/>
              <a:t>3</a:t>
            </a:fld>
            <a:endParaRPr lang="en-US"/>
          </a:p>
        </p:txBody>
      </p:sp>
    </p:spTree>
    <p:extLst>
      <p:ext uri="{BB962C8B-B14F-4D97-AF65-F5344CB8AC3E}">
        <p14:creationId xmlns:p14="http://schemas.microsoft.com/office/powerpoint/2010/main" val="674290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4</a:t>
            </a:fld>
            <a:endParaRPr lang="en-US"/>
          </a:p>
        </p:txBody>
      </p:sp>
    </p:spTree>
    <p:extLst>
      <p:ext uri="{BB962C8B-B14F-4D97-AF65-F5344CB8AC3E}">
        <p14:creationId xmlns:p14="http://schemas.microsoft.com/office/powerpoint/2010/main" val="2550914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5</a:t>
            </a:fld>
            <a:endParaRPr lang="en-US"/>
          </a:p>
        </p:txBody>
      </p:sp>
    </p:spTree>
    <p:extLst>
      <p:ext uri="{BB962C8B-B14F-4D97-AF65-F5344CB8AC3E}">
        <p14:creationId xmlns:p14="http://schemas.microsoft.com/office/powerpoint/2010/main" val="5092034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6</a:t>
            </a:fld>
            <a:endParaRPr lang="en-US"/>
          </a:p>
        </p:txBody>
      </p:sp>
    </p:spTree>
    <p:extLst>
      <p:ext uri="{BB962C8B-B14F-4D97-AF65-F5344CB8AC3E}">
        <p14:creationId xmlns:p14="http://schemas.microsoft.com/office/powerpoint/2010/main" val="2918874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7</a:t>
            </a:fld>
            <a:endParaRPr lang="en-US"/>
          </a:p>
        </p:txBody>
      </p:sp>
    </p:spTree>
    <p:extLst>
      <p:ext uri="{BB962C8B-B14F-4D97-AF65-F5344CB8AC3E}">
        <p14:creationId xmlns:p14="http://schemas.microsoft.com/office/powerpoint/2010/main" val="2599772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1A89A-0B41-ACD5-63D3-6E900E637D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5A5E6D-5840-1563-3BD0-A59C5C350C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303343-2431-5CD0-1F4A-966011803DBF}"/>
              </a:ext>
            </a:extLst>
          </p:cNvPr>
          <p:cNvSpPr>
            <a:spLocks noGrp="1"/>
          </p:cNvSpPr>
          <p:nvPr>
            <p:ph type="body" idx="1"/>
          </p:nvPr>
        </p:nvSpPr>
        <p:spPr/>
        <p:txBody>
          <a:bodyPr/>
          <a:lstStyle/>
          <a:p>
            <a:endParaRPr lang="en-GB" b="1" dirty="0">
              <a:ea typeface="Calibri"/>
              <a:cs typeface="Calibri"/>
            </a:endParaRPr>
          </a:p>
        </p:txBody>
      </p:sp>
      <p:sp>
        <p:nvSpPr>
          <p:cNvPr id="4" name="Slide Number Placeholder 3">
            <a:extLst>
              <a:ext uri="{FF2B5EF4-FFF2-40B4-BE49-F238E27FC236}">
                <a16:creationId xmlns:a16="http://schemas.microsoft.com/office/drawing/2014/main" id="{07A7DC19-85E6-CD22-F472-ECC6AE428F38}"/>
              </a:ext>
            </a:extLst>
          </p:cNvPr>
          <p:cNvSpPr>
            <a:spLocks noGrp="1"/>
          </p:cNvSpPr>
          <p:nvPr>
            <p:ph type="sldNum" sz="quarter" idx="5"/>
          </p:nvPr>
        </p:nvSpPr>
        <p:spPr/>
        <p:txBody>
          <a:bodyPr/>
          <a:lstStyle/>
          <a:p>
            <a:fld id="{59BC607B-BC83-1C44-A501-8F981FF41469}" type="slidenum">
              <a:rPr lang="en-US" smtClean="0"/>
              <a:t>8</a:t>
            </a:fld>
            <a:endParaRPr lang="en-US"/>
          </a:p>
        </p:txBody>
      </p:sp>
    </p:spTree>
    <p:extLst>
      <p:ext uri="{BB962C8B-B14F-4D97-AF65-F5344CB8AC3E}">
        <p14:creationId xmlns:p14="http://schemas.microsoft.com/office/powerpoint/2010/main" val="4072915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9</a:t>
            </a:fld>
            <a:endParaRPr lang="en-US"/>
          </a:p>
        </p:txBody>
      </p:sp>
    </p:spTree>
    <p:extLst>
      <p:ext uri="{BB962C8B-B14F-4D97-AF65-F5344CB8AC3E}">
        <p14:creationId xmlns:p14="http://schemas.microsoft.com/office/powerpoint/2010/main" val="2786522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10</a:t>
            </a:fld>
            <a:endParaRPr lang="en-US"/>
          </a:p>
        </p:txBody>
      </p:sp>
    </p:spTree>
    <p:extLst>
      <p:ext uri="{BB962C8B-B14F-4D97-AF65-F5344CB8AC3E}">
        <p14:creationId xmlns:p14="http://schemas.microsoft.com/office/powerpoint/2010/main" val="3845884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1" i="0" kern="1200" dirty="0">
              <a:solidFill>
                <a:schemeClr val="tx1"/>
              </a:solidFill>
              <a:effectLst/>
              <a:latin typeface="+mn-lt"/>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11</a:t>
            </a:fld>
            <a:endParaRPr lang="en-US"/>
          </a:p>
        </p:txBody>
      </p:sp>
    </p:spTree>
    <p:extLst>
      <p:ext uri="{BB962C8B-B14F-4D97-AF65-F5344CB8AC3E}">
        <p14:creationId xmlns:p14="http://schemas.microsoft.com/office/powerpoint/2010/main" val="2964944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12</a:t>
            </a:fld>
            <a:endParaRPr lang="en-US"/>
          </a:p>
        </p:txBody>
      </p:sp>
    </p:spTree>
    <p:extLst>
      <p:ext uri="{BB962C8B-B14F-4D97-AF65-F5344CB8AC3E}">
        <p14:creationId xmlns:p14="http://schemas.microsoft.com/office/powerpoint/2010/main" val="3910859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41CB7-493E-FAFF-1F9A-FB2A655920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2B6BC6-28AC-5580-6D63-DF10A71364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2010F-B4FB-D1AD-DA5A-E816E5D43624}"/>
              </a:ext>
            </a:extLst>
          </p:cNvPr>
          <p:cNvSpPr>
            <a:spLocks noGrp="1"/>
          </p:cNvSpPr>
          <p:nvPr>
            <p:ph type="body" idx="1"/>
          </p:nvPr>
        </p:nvSpPr>
        <p:spPr/>
        <p:txBody>
          <a:bodyPr/>
          <a:lstStyle/>
          <a:p>
            <a:endParaRPr lang="en-GB" b="1" dirty="0">
              <a:ea typeface="Calibri"/>
              <a:cs typeface="Calibri"/>
            </a:endParaRPr>
          </a:p>
        </p:txBody>
      </p:sp>
      <p:sp>
        <p:nvSpPr>
          <p:cNvPr id="4" name="Slide Number Placeholder 3">
            <a:extLst>
              <a:ext uri="{FF2B5EF4-FFF2-40B4-BE49-F238E27FC236}">
                <a16:creationId xmlns:a16="http://schemas.microsoft.com/office/drawing/2014/main" id="{805BF117-F732-4C01-2AE9-3856FCCF6D89}"/>
              </a:ext>
            </a:extLst>
          </p:cNvPr>
          <p:cNvSpPr>
            <a:spLocks noGrp="1"/>
          </p:cNvSpPr>
          <p:nvPr>
            <p:ph type="sldNum" sz="quarter" idx="5"/>
          </p:nvPr>
        </p:nvSpPr>
        <p:spPr/>
        <p:txBody>
          <a:bodyPr/>
          <a:lstStyle/>
          <a:p>
            <a:fld id="{59BC607B-BC83-1C44-A501-8F981FF41469}" type="slidenum">
              <a:rPr lang="en-US" smtClean="0"/>
              <a:t>13</a:t>
            </a:fld>
            <a:endParaRPr lang="en-US"/>
          </a:p>
        </p:txBody>
      </p:sp>
    </p:spTree>
    <p:extLst>
      <p:ext uri="{BB962C8B-B14F-4D97-AF65-F5344CB8AC3E}">
        <p14:creationId xmlns:p14="http://schemas.microsoft.com/office/powerpoint/2010/main" val="1508552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8B54C-56C5-E752-89D1-24D9AA11CE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AA5DEE-154F-5BD3-8DFB-128E235244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BB680E-FCD4-E589-D1A0-F16C187A65A7}"/>
              </a:ext>
            </a:extLst>
          </p:cNvPr>
          <p:cNvSpPr>
            <a:spLocks noGrp="1"/>
          </p:cNvSpPr>
          <p:nvPr>
            <p:ph type="body" idx="1"/>
          </p:nvPr>
        </p:nvSpPr>
        <p:spPr/>
        <p:txBody>
          <a:bodyPr/>
          <a:lstStyle/>
          <a:p>
            <a:endParaRPr lang="en-GB" sz="1200" b="1" i="0" dirty="0">
              <a:effectLst/>
              <a:latin typeface="Calibri"/>
              <a:ea typeface="Calibri"/>
              <a:cs typeface="Calibri"/>
            </a:endParaRPr>
          </a:p>
        </p:txBody>
      </p:sp>
      <p:sp>
        <p:nvSpPr>
          <p:cNvPr id="4" name="Slide Number Placeholder 3">
            <a:extLst>
              <a:ext uri="{FF2B5EF4-FFF2-40B4-BE49-F238E27FC236}">
                <a16:creationId xmlns:a16="http://schemas.microsoft.com/office/drawing/2014/main" id="{07D4689C-1FD1-F0F1-4740-D7E4B844DC3F}"/>
              </a:ext>
            </a:extLst>
          </p:cNvPr>
          <p:cNvSpPr>
            <a:spLocks noGrp="1"/>
          </p:cNvSpPr>
          <p:nvPr>
            <p:ph type="sldNum" sz="quarter" idx="5"/>
          </p:nvPr>
        </p:nvSpPr>
        <p:spPr/>
        <p:txBody>
          <a:bodyPr/>
          <a:lstStyle/>
          <a:p>
            <a:fld id="{59BC607B-BC83-1C44-A501-8F981FF41469}" type="slidenum">
              <a:rPr lang="en-US" smtClean="0"/>
              <a:t>14</a:t>
            </a:fld>
            <a:endParaRPr lang="en-US"/>
          </a:p>
        </p:txBody>
      </p:sp>
    </p:spTree>
    <p:extLst>
      <p:ext uri="{BB962C8B-B14F-4D97-AF65-F5344CB8AC3E}">
        <p14:creationId xmlns:p14="http://schemas.microsoft.com/office/powerpoint/2010/main" val="647118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15</a:t>
            </a:fld>
            <a:endParaRPr lang="en-US"/>
          </a:p>
        </p:txBody>
      </p:sp>
    </p:spTree>
    <p:extLst>
      <p:ext uri="{BB962C8B-B14F-4D97-AF65-F5344CB8AC3E}">
        <p14:creationId xmlns:p14="http://schemas.microsoft.com/office/powerpoint/2010/main" val="1242268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16</a:t>
            </a:fld>
            <a:endParaRPr lang="en-US"/>
          </a:p>
        </p:txBody>
      </p:sp>
    </p:spTree>
    <p:extLst>
      <p:ext uri="{BB962C8B-B14F-4D97-AF65-F5344CB8AC3E}">
        <p14:creationId xmlns:p14="http://schemas.microsoft.com/office/powerpoint/2010/main" val="3496882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17</a:t>
            </a:fld>
            <a:endParaRPr lang="en-US"/>
          </a:p>
        </p:txBody>
      </p:sp>
    </p:spTree>
    <p:extLst>
      <p:ext uri="{BB962C8B-B14F-4D97-AF65-F5344CB8AC3E}">
        <p14:creationId xmlns:p14="http://schemas.microsoft.com/office/powerpoint/2010/main" val="101833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18</a:t>
            </a:fld>
            <a:endParaRPr lang="en-US"/>
          </a:p>
        </p:txBody>
      </p:sp>
    </p:spTree>
    <p:extLst>
      <p:ext uri="{BB962C8B-B14F-4D97-AF65-F5344CB8AC3E}">
        <p14:creationId xmlns:p14="http://schemas.microsoft.com/office/powerpoint/2010/main" val="32360988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ts val="1500"/>
              </a:lnSpc>
            </a:pPr>
            <a:endParaRPr lang="en-GB" sz="1200" b="0" i="0" dirty="0">
              <a:effectLst/>
              <a:latin typeface="Segoe UI" panose="020B0502040204020203" pitchFamily="34" charset="0"/>
              <a:cs typeface="Segoe U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19</a:t>
            </a:fld>
            <a:endParaRPr lang="en-US"/>
          </a:p>
        </p:txBody>
      </p:sp>
    </p:spTree>
    <p:extLst>
      <p:ext uri="{BB962C8B-B14F-4D97-AF65-F5344CB8AC3E}">
        <p14:creationId xmlns:p14="http://schemas.microsoft.com/office/powerpoint/2010/main" val="10052103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20</a:t>
            </a:fld>
            <a:endParaRPr lang="en-US"/>
          </a:p>
        </p:txBody>
      </p:sp>
    </p:spTree>
    <p:extLst>
      <p:ext uri="{BB962C8B-B14F-4D97-AF65-F5344CB8AC3E}">
        <p14:creationId xmlns:p14="http://schemas.microsoft.com/office/powerpoint/2010/main" val="2231572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21</a:t>
            </a:fld>
            <a:endParaRPr lang="en-US"/>
          </a:p>
        </p:txBody>
      </p:sp>
    </p:spTree>
    <p:extLst>
      <p:ext uri="{BB962C8B-B14F-4D97-AF65-F5344CB8AC3E}">
        <p14:creationId xmlns:p14="http://schemas.microsoft.com/office/powerpoint/2010/main" val="3491247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22</a:t>
            </a:fld>
            <a:endParaRPr lang="en-US"/>
          </a:p>
        </p:txBody>
      </p:sp>
    </p:spTree>
    <p:extLst>
      <p:ext uri="{BB962C8B-B14F-4D97-AF65-F5344CB8AC3E}">
        <p14:creationId xmlns:p14="http://schemas.microsoft.com/office/powerpoint/2010/main" val="14102922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23</a:t>
            </a:fld>
            <a:endParaRPr lang="en-US"/>
          </a:p>
        </p:txBody>
      </p:sp>
    </p:spTree>
    <p:extLst>
      <p:ext uri="{BB962C8B-B14F-4D97-AF65-F5344CB8AC3E}">
        <p14:creationId xmlns:p14="http://schemas.microsoft.com/office/powerpoint/2010/main" val="33710462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24</a:t>
            </a:fld>
            <a:endParaRPr lang="en-US"/>
          </a:p>
        </p:txBody>
      </p:sp>
    </p:spTree>
    <p:extLst>
      <p:ext uri="{BB962C8B-B14F-4D97-AF65-F5344CB8AC3E}">
        <p14:creationId xmlns:p14="http://schemas.microsoft.com/office/powerpoint/2010/main" val="5171079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i="0" kern="1200" dirty="0">
              <a:solidFill>
                <a:schemeClr val="tx1"/>
              </a:solidFill>
              <a:effectLst/>
              <a:latin typeface="+mn-lt"/>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25</a:t>
            </a:fld>
            <a:endParaRPr lang="en-US"/>
          </a:p>
        </p:txBody>
      </p:sp>
    </p:spTree>
    <p:extLst>
      <p:ext uri="{BB962C8B-B14F-4D97-AF65-F5344CB8AC3E}">
        <p14:creationId xmlns:p14="http://schemas.microsoft.com/office/powerpoint/2010/main" val="21183954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521C3-97E0-4585-569A-077A415C23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3F6FF-80BB-72BF-CDEF-50381D5ED9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C40BD0-32F2-CBCB-1924-97EA75BF0CFC}"/>
              </a:ext>
            </a:extLst>
          </p:cNvPr>
          <p:cNvSpPr>
            <a:spLocks noGrp="1"/>
          </p:cNvSpPr>
          <p:nvPr>
            <p:ph type="body" idx="1"/>
          </p:nvPr>
        </p:nvSpPr>
        <p:spPr/>
        <p:txBody>
          <a:bodyPr/>
          <a:lstStyle/>
          <a:p>
            <a:endParaRPr lang="en-US" b="1" dirty="0">
              <a:ea typeface="Calibri"/>
              <a:cs typeface="Calibri"/>
            </a:endParaRPr>
          </a:p>
        </p:txBody>
      </p:sp>
      <p:sp>
        <p:nvSpPr>
          <p:cNvPr id="4" name="Slide Number Placeholder 3">
            <a:extLst>
              <a:ext uri="{FF2B5EF4-FFF2-40B4-BE49-F238E27FC236}">
                <a16:creationId xmlns:a16="http://schemas.microsoft.com/office/drawing/2014/main" id="{BAB3BC41-E056-78A7-2726-3A3AF2EF9D8F}"/>
              </a:ext>
            </a:extLst>
          </p:cNvPr>
          <p:cNvSpPr>
            <a:spLocks noGrp="1"/>
          </p:cNvSpPr>
          <p:nvPr>
            <p:ph type="sldNum" sz="quarter" idx="5"/>
          </p:nvPr>
        </p:nvSpPr>
        <p:spPr/>
        <p:txBody>
          <a:bodyPr/>
          <a:lstStyle/>
          <a:p>
            <a:fld id="{59BC607B-BC83-1C44-A501-8F981FF41469}" type="slidenum">
              <a:rPr lang="en-US" smtClean="0"/>
              <a:t>26</a:t>
            </a:fld>
            <a:endParaRPr lang="en-US"/>
          </a:p>
        </p:txBody>
      </p:sp>
    </p:spTree>
    <p:extLst>
      <p:ext uri="{BB962C8B-B14F-4D97-AF65-F5344CB8AC3E}">
        <p14:creationId xmlns:p14="http://schemas.microsoft.com/office/powerpoint/2010/main" val="29668712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F288F-0C5F-C691-FE95-925CCC892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D6E2A5-3CA5-F17C-DB98-6FBF6FFFD9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64442-94D1-42DB-B1BA-A6EC597E8E52}"/>
              </a:ext>
            </a:extLst>
          </p:cNvPr>
          <p:cNvSpPr>
            <a:spLocks noGrp="1"/>
          </p:cNvSpPr>
          <p:nvPr>
            <p:ph type="body" idx="1"/>
          </p:nvPr>
        </p:nvSpPr>
        <p:spPr/>
        <p:txBody>
          <a:bodyPr/>
          <a:lstStyle/>
          <a:p>
            <a:endParaRPr lang="en-US" b="1" dirty="0">
              <a:ea typeface="Calibri"/>
              <a:cs typeface="Calibri"/>
            </a:endParaRPr>
          </a:p>
        </p:txBody>
      </p:sp>
      <p:sp>
        <p:nvSpPr>
          <p:cNvPr id="4" name="Slide Number Placeholder 3">
            <a:extLst>
              <a:ext uri="{FF2B5EF4-FFF2-40B4-BE49-F238E27FC236}">
                <a16:creationId xmlns:a16="http://schemas.microsoft.com/office/drawing/2014/main" id="{9FCBF5EA-D84C-DC01-BC93-1762AE98757B}"/>
              </a:ext>
            </a:extLst>
          </p:cNvPr>
          <p:cNvSpPr>
            <a:spLocks noGrp="1"/>
          </p:cNvSpPr>
          <p:nvPr>
            <p:ph type="sldNum" sz="quarter" idx="5"/>
          </p:nvPr>
        </p:nvSpPr>
        <p:spPr/>
        <p:txBody>
          <a:bodyPr/>
          <a:lstStyle/>
          <a:p>
            <a:fld id="{59BC607B-BC83-1C44-A501-8F981FF41469}" type="slidenum">
              <a:rPr lang="en-US" smtClean="0"/>
              <a:t>27</a:t>
            </a:fld>
            <a:endParaRPr lang="en-US"/>
          </a:p>
        </p:txBody>
      </p:sp>
    </p:spTree>
    <p:extLst>
      <p:ext uri="{BB962C8B-B14F-4D97-AF65-F5344CB8AC3E}">
        <p14:creationId xmlns:p14="http://schemas.microsoft.com/office/powerpoint/2010/main" val="3722168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B418A-7603-52FE-9BDE-27181BCD21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E3CCB-C942-969B-BC44-ED93E0668B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2D0657-28C2-965D-25D9-2864D490DA35}"/>
              </a:ext>
            </a:extLst>
          </p:cNvPr>
          <p:cNvSpPr>
            <a:spLocks noGrp="1"/>
          </p:cNvSpPr>
          <p:nvPr>
            <p:ph type="body" idx="1"/>
          </p:nvPr>
        </p:nvSpPr>
        <p:spPr/>
        <p:txBody>
          <a:bodyPr/>
          <a:lstStyle/>
          <a:p>
            <a:endParaRPr lang="en-US" b="1" dirty="0">
              <a:ea typeface="Calibri"/>
              <a:cs typeface="Calibri"/>
            </a:endParaRPr>
          </a:p>
        </p:txBody>
      </p:sp>
      <p:sp>
        <p:nvSpPr>
          <p:cNvPr id="4" name="Slide Number Placeholder 3">
            <a:extLst>
              <a:ext uri="{FF2B5EF4-FFF2-40B4-BE49-F238E27FC236}">
                <a16:creationId xmlns:a16="http://schemas.microsoft.com/office/drawing/2014/main" id="{EC4A5581-264E-B997-D73E-5A6D67DA8DF1}"/>
              </a:ext>
            </a:extLst>
          </p:cNvPr>
          <p:cNvSpPr>
            <a:spLocks noGrp="1"/>
          </p:cNvSpPr>
          <p:nvPr>
            <p:ph type="sldNum" sz="quarter" idx="5"/>
          </p:nvPr>
        </p:nvSpPr>
        <p:spPr/>
        <p:txBody>
          <a:bodyPr/>
          <a:lstStyle/>
          <a:p>
            <a:fld id="{59BC607B-BC83-1C44-A501-8F981FF41469}" type="slidenum">
              <a:rPr lang="en-US" smtClean="0"/>
              <a:t>28</a:t>
            </a:fld>
            <a:endParaRPr lang="en-US"/>
          </a:p>
        </p:txBody>
      </p:sp>
    </p:spTree>
    <p:extLst>
      <p:ext uri="{BB962C8B-B14F-4D97-AF65-F5344CB8AC3E}">
        <p14:creationId xmlns:p14="http://schemas.microsoft.com/office/powerpoint/2010/main" val="14962413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CD913-5ACF-F110-2FED-9C9064A203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3CBA9F-1D66-EB9B-4B6F-86A0F2F63B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47B077-8C64-62F4-0DB2-0096D3AC7B00}"/>
              </a:ext>
            </a:extLst>
          </p:cNvPr>
          <p:cNvSpPr>
            <a:spLocks noGrp="1"/>
          </p:cNvSpPr>
          <p:nvPr>
            <p:ph type="body" idx="1"/>
          </p:nvPr>
        </p:nvSpPr>
        <p:spPr/>
        <p:txBody>
          <a:bodyPr/>
          <a:lstStyle/>
          <a:p>
            <a:endParaRPr lang="en-US" b="1" dirty="0">
              <a:ea typeface="Calibri"/>
              <a:cs typeface="Calibri"/>
            </a:endParaRPr>
          </a:p>
        </p:txBody>
      </p:sp>
      <p:sp>
        <p:nvSpPr>
          <p:cNvPr id="4" name="Slide Number Placeholder 3">
            <a:extLst>
              <a:ext uri="{FF2B5EF4-FFF2-40B4-BE49-F238E27FC236}">
                <a16:creationId xmlns:a16="http://schemas.microsoft.com/office/drawing/2014/main" id="{A5C74E1A-336E-2E7A-9710-D2DCA868359D}"/>
              </a:ext>
            </a:extLst>
          </p:cNvPr>
          <p:cNvSpPr>
            <a:spLocks noGrp="1"/>
          </p:cNvSpPr>
          <p:nvPr>
            <p:ph type="sldNum" sz="quarter" idx="5"/>
          </p:nvPr>
        </p:nvSpPr>
        <p:spPr/>
        <p:txBody>
          <a:bodyPr/>
          <a:lstStyle/>
          <a:p>
            <a:fld id="{59BC607B-BC83-1C44-A501-8F981FF41469}" type="slidenum">
              <a:rPr lang="en-US" smtClean="0"/>
              <a:t>29</a:t>
            </a:fld>
            <a:endParaRPr lang="en-US"/>
          </a:p>
        </p:txBody>
      </p:sp>
    </p:spTree>
    <p:extLst>
      <p:ext uri="{BB962C8B-B14F-4D97-AF65-F5344CB8AC3E}">
        <p14:creationId xmlns:p14="http://schemas.microsoft.com/office/powerpoint/2010/main" val="27425344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30</a:t>
            </a:fld>
            <a:endParaRPr lang="en-US"/>
          </a:p>
        </p:txBody>
      </p:sp>
    </p:spTree>
    <p:extLst>
      <p:ext uri="{BB962C8B-B14F-4D97-AF65-F5344CB8AC3E}">
        <p14:creationId xmlns:p14="http://schemas.microsoft.com/office/powerpoint/2010/main" val="30972220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12DB3-4F07-7B26-0869-C4AF549B22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29641A-3366-BEF2-D430-227EFA77F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785B7B-35CF-A7FB-7FF4-9E870347A9DD}"/>
              </a:ext>
            </a:extLst>
          </p:cNvPr>
          <p:cNvSpPr>
            <a:spLocks noGrp="1"/>
          </p:cNvSpPr>
          <p:nvPr>
            <p:ph type="body" idx="1"/>
          </p:nvPr>
        </p:nvSpPr>
        <p:spPr/>
        <p:txBody>
          <a:bodyPr/>
          <a:lstStyle/>
          <a:p>
            <a:endParaRPr lang="en-US" b="1"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F4DBD6EE-D025-6FC8-4621-00F94836C05B}"/>
              </a:ext>
            </a:extLst>
          </p:cNvPr>
          <p:cNvSpPr>
            <a:spLocks noGrp="1"/>
          </p:cNvSpPr>
          <p:nvPr>
            <p:ph type="sldNum" sz="quarter" idx="5"/>
          </p:nvPr>
        </p:nvSpPr>
        <p:spPr/>
        <p:txBody>
          <a:bodyPr/>
          <a:lstStyle/>
          <a:p>
            <a:fld id="{59BC607B-BC83-1C44-A501-8F981FF41469}" type="slidenum">
              <a:rPr lang="en-US" smtClean="0"/>
              <a:t>31</a:t>
            </a:fld>
            <a:endParaRPr lang="en-US"/>
          </a:p>
        </p:txBody>
      </p:sp>
    </p:spTree>
    <p:extLst>
      <p:ext uri="{BB962C8B-B14F-4D97-AF65-F5344CB8AC3E}">
        <p14:creationId xmlns:p14="http://schemas.microsoft.com/office/powerpoint/2010/main" val="4474808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32</a:t>
            </a:fld>
            <a:endParaRPr lang="en-US"/>
          </a:p>
        </p:txBody>
      </p:sp>
    </p:spTree>
    <p:extLst>
      <p:ext uri="{BB962C8B-B14F-4D97-AF65-F5344CB8AC3E}">
        <p14:creationId xmlns:p14="http://schemas.microsoft.com/office/powerpoint/2010/main" val="2416555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33</a:t>
            </a:fld>
            <a:endParaRPr lang="en-US"/>
          </a:p>
        </p:txBody>
      </p:sp>
    </p:spTree>
    <p:extLst>
      <p:ext uri="{BB962C8B-B14F-4D97-AF65-F5344CB8AC3E}">
        <p14:creationId xmlns:p14="http://schemas.microsoft.com/office/powerpoint/2010/main" val="39790518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717F4-C92F-866B-70AF-585DE170E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4CB481-4DB3-A863-06F8-B04A931C9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81AD08-5CD3-9465-4F76-093FAB782397}"/>
              </a:ext>
            </a:extLst>
          </p:cNvPr>
          <p:cNvSpPr>
            <a:spLocks noGrp="1"/>
          </p:cNvSpPr>
          <p:nvPr>
            <p:ph type="body" idx="1"/>
          </p:nvPr>
        </p:nvSpPr>
        <p:spPr/>
        <p:txBody>
          <a:bodyPr/>
          <a:lstStyle/>
          <a:p>
            <a:endParaRPr lang="en-US" sz="1200" b="1" i="0" dirty="0">
              <a:effectLst/>
              <a:latin typeface="Calibri"/>
              <a:ea typeface="Calibri"/>
              <a:cs typeface="Calibri"/>
            </a:endParaRPr>
          </a:p>
        </p:txBody>
      </p:sp>
      <p:sp>
        <p:nvSpPr>
          <p:cNvPr id="4" name="Slide Number Placeholder 3">
            <a:extLst>
              <a:ext uri="{FF2B5EF4-FFF2-40B4-BE49-F238E27FC236}">
                <a16:creationId xmlns:a16="http://schemas.microsoft.com/office/drawing/2014/main" id="{CC54C787-02F8-2490-4D29-527BE3C1C1F3}"/>
              </a:ext>
            </a:extLst>
          </p:cNvPr>
          <p:cNvSpPr>
            <a:spLocks noGrp="1"/>
          </p:cNvSpPr>
          <p:nvPr>
            <p:ph type="sldNum" sz="quarter" idx="5"/>
          </p:nvPr>
        </p:nvSpPr>
        <p:spPr/>
        <p:txBody>
          <a:bodyPr/>
          <a:lstStyle/>
          <a:p>
            <a:fld id="{59BC607B-BC83-1C44-A501-8F981FF41469}" type="slidenum">
              <a:rPr lang="en-US" smtClean="0"/>
              <a:t>34</a:t>
            </a:fld>
            <a:endParaRPr lang="en-US"/>
          </a:p>
        </p:txBody>
      </p:sp>
    </p:spTree>
    <p:extLst>
      <p:ext uri="{BB962C8B-B14F-4D97-AF65-F5344CB8AC3E}">
        <p14:creationId xmlns:p14="http://schemas.microsoft.com/office/powerpoint/2010/main" val="8934071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35</a:t>
            </a:fld>
            <a:endParaRPr lang="en-US"/>
          </a:p>
        </p:txBody>
      </p:sp>
    </p:spTree>
    <p:extLst>
      <p:ext uri="{BB962C8B-B14F-4D97-AF65-F5344CB8AC3E}">
        <p14:creationId xmlns:p14="http://schemas.microsoft.com/office/powerpoint/2010/main" val="32602993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36</a:t>
            </a:fld>
            <a:endParaRPr lang="en-US"/>
          </a:p>
        </p:txBody>
      </p:sp>
    </p:spTree>
    <p:extLst>
      <p:ext uri="{BB962C8B-B14F-4D97-AF65-F5344CB8AC3E}">
        <p14:creationId xmlns:p14="http://schemas.microsoft.com/office/powerpoint/2010/main" val="19057698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37</a:t>
            </a:fld>
            <a:endParaRPr lang="en-US"/>
          </a:p>
        </p:txBody>
      </p:sp>
    </p:spTree>
    <p:extLst>
      <p:ext uri="{BB962C8B-B14F-4D97-AF65-F5344CB8AC3E}">
        <p14:creationId xmlns:p14="http://schemas.microsoft.com/office/powerpoint/2010/main" val="20681671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38</a:t>
            </a:fld>
            <a:endParaRPr lang="en-US"/>
          </a:p>
        </p:txBody>
      </p:sp>
    </p:spTree>
    <p:extLst>
      <p:ext uri="{BB962C8B-B14F-4D97-AF65-F5344CB8AC3E}">
        <p14:creationId xmlns:p14="http://schemas.microsoft.com/office/powerpoint/2010/main" val="4129775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aculty or school identity">
    <p:spTree>
      <p:nvGrpSpPr>
        <p:cNvPr id="1" name=""/>
        <p:cNvGrpSpPr/>
        <p:nvPr/>
      </p:nvGrpSpPr>
      <p:grpSpPr>
        <a:xfrm>
          <a:off x="0" y="0"/>
          <a:ext cx="0" cy="0"/>
          <a:chOff x="0" y="0"/>
          <a:chExt cx="0" cy="0"/>
        </a:xfrm>
      </p:grpSpPr>
      <p:sp>
        <p:nvSpPr>
          <p:cNvPr id="2" name="Title 1"/>
          <p:cNvSpPr>
            <a:spLocks noGrp="1"/>
          </p:cNvSpPr>
          <p:nvPr>
            <p:ph type="ctrTitle"/>
          </p:nvPr>
        </p:nvSpPr>
        <p:spPr>
          <a:xfrm>
            <a:off x="335328" y="1268748"/>
            <a:ext cx="5760672" cy="2160252"/>
          </a:xfrm>
        </p:spPr>
        <p:txBody>
          <a:bodyPr lIns="0" tIns="0" rIns="0" bIns="0" anchor="t" anchorCtr="0">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335328" y="3429000"/>
            <a:ext cx="5760672" cy="306035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Content Placeholder 4">
            <a:extLst>
              <a:ext uri="{FF2B5EF4-FFF2-40B4-BE49-F238E27FC236}">
                <a16:creationId xmlns:a16="http://schemas.microsoft.com/office/drawing/2014/main" id="{3DF5FB55-C27E-8C9B-14E7-0BCAD4EA0B47}"/>
              </a:ext>
            </a:extLst>
          </p:cNvPr>
          <p:cNvSpPr>
            <a:spLocks noGrp="1"/>
          </p:cNvSpPr>
          <p:nvPr>
            <p:ph sz="quarter" idx="10"/>
          </p:nvPr>
        </p:nvSpPr>
        <p:spPr>
          <a:xfrm>
            <a:off x="334963" y="368300"/>
            <a:ext cx="5761037" cy="450850"/>
          </a:xfrm>
        </p:spPr>
        <p:txBody>
          <a:bodyPr anchor="t" anchorCtr="0">
            <a:normAutofit/>
          </a:bodyPr>
          <a:lstStyle>
            <a:lvl1pPr marL="0" indent="0">
              <a:lnSpc>
                <a:spcPct val="90000"/>
              </a:lnSpc>
              <a:buNone/>
              <a:defRPr sz="1400" b="1"/>
            </a:lvl1pPr>
          </a:lstStyle>
          <a:p>
            <a:pPr lvl="0"/>
            <a:r>
              <a:rPr lang="en-GB"/>
              <a:t>Click to edit Master text styles</a:t>
            </a:r>
          </a:p>
        </p:txBody>
      </p:sp>
      <p:sp>
        <p:nvSpPr>
          <p:cNvPr id="7" name="Content Placeholder 6">
            <a:extLst>
              <a:ext uri="{FF2B5EF4-FFF2-40B4-BE49-F238E27FC236}">
                <a16:creationId xmlns:a16="http://schemas.microsoft.com/office/drawing/2014/main" id="{31D05356-002F-EB99-7289-2ABD2895EC9B}"/>
              </a:ext>
            </a:extLst>
          </p:cNvPr>
          <p:cNvSpPr>
            <a:spLocks noGrp="1"/>
          </p:cNvSpPr>
          <p:nvPr>
            <p:ph sz="quarter" idx="11" hasCustomPrompt="1"/>
          </p:nvPr>
        </p:nvSpPr>
        <p:spPr>
          <a:xfrm>
            <a:off x="334963" y="819289"/>
            <a:ext cx="4321175" cy="179387"/>
          </a:xfrm>
        </p:spPr>
        <p:txBody>
          <a:bodyPr anchor="t" anchorCtr="0">
            <a:normAutofit/>
          </a:bodyPr>
          <a:lstStyle>
            <a:lvl1pPr marL="0" indent="0">
              <a:buNone/>
              <a:defRPr sz="1000"/>
            </a:lvl1pPr>
          </a:lstStyle>
          <a:p>
            <a:pPr lvl="0"/>
            <a:r>
              <a:rPr lang="en-GB"/>
              <a:t>CLICK TO EDIT MASTER TEXT STYLES</a:t>
            </a:r>
          </a:p>
        </p:txBody>
      </p:sp>
    </p:spTree>
    <p:extLst>
      <p:ext uri="{BB962C8B-B14F-4D97-AF65-F5344CB8AC3E}">
        <p14:creationId xmlns:p14="http://schemas.microsoft.com/office/powerpoint/2010/main" val="633314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35328" y="1268748"/>
            <a:ext cx="5760672" cy="2160252"/>
          </a:xfrm>
        </p:spPr>
        <p:txBody>
          <a:bodyPr lIns="0" tIns="0" rIns="0" bIns="0" anchor="t" anchorCtr="0">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335328" y="3429000"/>
            <a:ext cx="5760672" cy="306035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72581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lstStyle/>
          <a:p>
            <a:r>
              <a:rPr lang="en-US"/>
              <a:t>Click to edit Master title style</a:t>
            </a:r>
          </a:p>
        </p:txBody>
      </p:sp>
      <p:sp>
        <p:nvSpPr>
          <p:cNvPr id="4" name="Content Placeholder 2">
            <a:extLst>
              <a:ext uri="{FF2B5EF4-FFF2-40B4-BE49-F238E27FC236}">
                <a16:creationId xmlns:a16="http://schemas.microsoft.com/office/drawing/2014/main" id="{AD774926-381B-B265-21A0-E808191EBEBD}"/>
              </a:ext>
            </a:extLst>
          </p:cNvPr>
          <p:cNvSpPr>
            <a:spLocks noGrp="1"/>
          </p:cNvSpPr>
          <p:nvPr>
            <p:ph idx="1"/>
          </p:nvPr>
        </p:nvSpPr>
        <p:spPr>
          <a:xfrm>
            <a:off x="334963" y="2881875"/>
            <a:ext cx="7919720" cy="3600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7896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2">
            <a:extLst>
              <a:ext uri="{FF2B5EF4-FFF2-40B4-BE49-F238E27FC236}">
                <a16:creationId xmlns:a16="http://schemas.microsoft.com/office/drawing/2014/main" id="{12C7062E-0A41-6272-4818-89EFF9B186A2}"/>
              </a:ext>
              <a:ext uri="{C183D7F6-B498-43B3-948B-1728B52AA6E4}">
                <adec:decorative xmlns:adec="http://schemas.microsoft.com/office/drawing/2017/decorative" val="1"/>
              </a:ext>
            </a:extLst>
          </p:cNvPr>
          <p:cNvSpPr>
            <a:spLocks noGrp="1"/>
          </p:cNvSpPr>
          <p:nvPr>
            <p:ph type="pic" idx="10"/>
          </p:nvPr>
        </p:nvSpPr>
        <p:spPr>
          <a:xfrm>
            <a:off x="8976336" y="1358724"/>
            <a:ext cx="2875304" cy="4950612"/>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26412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14E5C27-CC78-C6AD-A0B1-866A4441B629}"/>
              </a:ext>
            </a:extLst>
          </p:cNvPr>
          <p:cNvSpPr>
            <a:spLocks noGrp="1"/>
          </p:cNvSpPr>
          <p:nvPr>
            <p:ph type="title" hasCustomPrompt="1"/>
          </p:nvPr>
        </p:nvSpPr>
        <p:spPr>
          <a:xfrm>
            <a:off x="340360" y="1358724"/>
            <a:ext cx="7200840" cy="2573643"/>
          </a:xfrm>
        </p:spPr>
        <p:txBody>
          <a:bodyPr anchor="t" anchorCtr="0"/>
          <a:lstStyle>
            <a:lvl1pPr>
              <a:defRPr sz="6000"/>
            </a:lvl1pPr>
          </a:lstStyle>
          <a:p>
            <a:r>
              <a:rPr lang="en-US"/>
              <a:t>Click to edit </a:t>
            </a:r>
            <a:br>
              <a:rPr lang="en-US"/>
            </a:br>
            <a:r>
              <a:rPr lang="en-US"/>
              <a:t>Master title style</a:t>
            </a:r>
          </a:p>
        </p:txBody>
      </p:sp>
      <p:sp>
        <p:nvSpPr>
          <p:cNvPr id="3" name="Text Placeholder 2"/>
          <p:cNvSpPr>
            <a:spLocks noGrp="1"/>
          </p:cNvSpPr>
          <p:nvPr>
            <p:ph type="body" idx="1"/>
          </p:nvPr>
        </p:nvSpPr>
        <p:spPr>
          <a:xfrm>
            <a:off x="348691" y="4869169"/>
            <a:ext cx="7213388" cy="1440168"/>
          </a:xfrm>
        </p:spPr>
        <p:txBody>
          <a:bodyPr anchor="t" anchorCtr="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45753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0360" y="1358724"/>
            <a:ext cx="7200840" cy="2573643"/>
          </a:xfrm>
        </p:spPr>
        <p:txBody>
          <a:bodyPr anchor="t" anchorCtr="0"/>
          <a:lstStyle>
            <a:lvl1pPr>
              <a:defRPr sz="6000"/>
            </a:lvl1pPr>
          </a:lstStyle>
          <a:p>
            <a:r>
              <a:rPr lang="en-US"/>
              <a:t>Click to edit </a:t>
            </a:r>
            <a:br>
              <a:rPr lang="en-US"/>
            </a:br>
            <a:r>
              <a:rPr lang="en-US"/>
              <a:t>Master title style</a:t>
            </a:r>
          </a:p>
        </p:txBody>
      </p:sp>
      <p:sp>
        <p:nvSpPr>
          <p:cNvPr id="3" name="Text Placeholder 2"/>
          <p:cNvSpPr>
            <a:spLocks noGrp="1"/>
          </p:cNvSpPr>
          <p:nvPr>
            <p:ph type="body" idx="1"/>
          </p:nvPr>
        </p:nvSpPr>
        <p:spPr>
          <a:xfrm>
            <a:off x="348691" y="4869169"/>
            <a:ext cx="7213388" cy="144016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Picture Placeholder 2">
            <a:extLst>
              <a:ext uri="{FF2B5EF4-FFF2-40B4-BE49-F238E27FC236}">
                <a16:creationId xmlns:a16="http://schemas.microsoft.com/office/drawing/2014/main" id="{7F374792-0FA6-442D-6597-3AE7D2763615}"/>
              </a:ext>
              <a:ext uri="{C183D7F6-B498-43B3-948B-1728B52AA6E4}">
                <adec:decorative xmlns:adec="http://schemas.microsoft.com/office/drawing/2017/decorative" val="1"/>
              </a:ext>
            </a:extLst>
          </p:cNvPr>
          <p:cNvSpPr>
            <a:spLocks noGrp="1"/>
          </p:cNvSpPr>
          <p:nvPr>
            <p:ph type="pic" idx="11"/>
          </p:nvPr>
        </p:nvSpPr>
        <p:spPr>
          <a:xfrm>
            <a:off x="8976336" y="1358724"/>
            <a:ext cx="2875304" cy="4950612"/>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194512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F34A648-8FF7-8E14-204A-A18BD9F74B80}"/>
              </a:ext>
            </a:extLst>
          </p:cNvPr>
          <p:cNvSpPr>
            <a:spLocks noGrp="1"/>
          </p:cNvSpPr>
          <p:nvPr>
            <p:ph type="title"/>
          </p:nvPr>
        </p:nvSpPr>
        <p:spPr>
          <a:xfrm>
            <a:off x="334963" y="1358725"/>
            <a:ext cx="7919720" cy="633174"/>
          </a:xfrm>
        </p:spPr>
        <p:txBody>
          <a:bodyPr anchor="t" anchorCtr="0"/>
          <a:lstStyle/>
          <a:p>
            <a:r>
              <a:rPr lang="en-US"/>
              <a:t>Click to edit Master title style</a:t>
            </a:r>
          </a:p>
        </p:txBody>
      </p:sp>
      <p:sp>
        <p:nvSpPr>
          <p:cNvPr id="3" name="Content Placeholder 2"/>
          <p:cNvSpPr>
            <a:spLocks noGrp="1"/>
          </p:cNvSpPr>
          <p:nvPr>
            <p:ph sz="half" idx="1"/>
          </p:nvPr>
        </p:nvSpPr>
        <p:spPr>
          <a:xfrm>
            <a:off x="340360" y="2369494"/>
            <a:ext cx="5035556" cy="359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2369494"/>
            <a:ext cx="5035556" cy="359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3800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77125C5-2020-FDCA-E765-0FE307594AEA}"/>
              </a:ext>
            </a:extLst>
          </p:cNvPr>
          <p:cNvSpPr>
            <a:spLocks noGrp="1"/>
          </p:cNvSpPr>
          <p:nvPr>
            <p:ph type="title"/>
          </p:nvPr>
        </p:nvSpPr>
        <p:spPr>
          <a:xfrm>
            <a:off x="334963" y="1358725"/>
            <a:ext cx="7919720" cy="633174"/>
          </a:xfrm>
        </p:spPr>
        <p:txBody>
          <a:bodyPr anchor="t" anchorCtr="0"/>
          <a:lstStyle/>
          <a:p>
            <a:r>
              <a:rPr lang="en-US"/>
              <a:t>Click to edit Master title style</a:t>
            </a:r>
          </a:p>
        </p:txBody>
      </p:sp>
      <p:sp>
        <p:nvSpPr>
          <p:cNvPr id="3" name="Text Placeholder 2"/>
          <p:cNvSpPr>
            <a:spLocks noGrp="1"/>
          </p:cNvSpPr>
          <p:nvPr>
            <p:ph type="body" idx="1"/>
          </p:nvPr>
        </p:nvSpPr>
        <p:spPr>
          <a:xfrm>
            <a:off x="335329" y="2345469"/>
            <a:ext cx="5040588" cy="703898"/>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35329" y="3429000"/>
            <a:ext cx="5040588" cy="2880336"/>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096000" y="2345469"/>
            <a:ext cx="5040589" cy="703897"/>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96000" y="3429000"/>
            <a:ext cx="5040589" cy="2880336"/>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852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6B0B08D-3883-A7BC-2B51-30E7162297D1}"/>
              </a:ext>
            </a:extLst>
          </p:cNvPr>
          <p:cNvSpPr>
            <a:spLocks noGrp="1"/>
          </p:cNvSpPr>
          <p:nvPr>
            <p:ph type="pic" sz="quarter" idx="11"/>
          </p:nvPr>
        </p:nvSpPr>
        <p:spPr>
          <a:xfrm>
            <a:off x="0" y="0"/>
            <a:ext cx="12192000" cy="6858000"/>
          </a:xfrm>
        </p:spPr>
        <p:txBody>
          <a:bodyPr/>
          <a:lstStyle/>
          <a:p>
            <a:endParaRPr lang="en-US"/>
          </a:p>
        </p:txBody>
      </p:sp>
      <p:sp>
        <p:nvSpPr>
          <p:cNvPr id="3" name="Title 1">
            <a:extLst>
              <a:ext uri="{FF2B5EF4-FFF2-40B4-BE49-F238E27FC236}">
                <a16:creationId xmlns:a16="http://schemas.microsoft.com/office/drawing/2014/main" id="{B7445C79-9AC6-BD1B-10E4-B39BBD8DC6EF}"/>
              </a:ext>
            </a:extLst>
          </p:cNvPr>
          <p:cNvSpPr>
            <a:spLocks noGrp="1"/>
          </p:cNvSpPr>
          <p:nvPr>
            <p:ph type="title"/>
          </p:nvPr>
        </p:nvSpPr>
        <p:spPr>
          <a:xfrm>
            <a:off x="334963" y="1358725"/>
            <a:ext cx="7919720" cy="633174"/>
          </a:xfrm>
        </p:spPr>
        <p:txBody>
          <a:bodyPr anchor="t" anchorCtr="0"/>
          <a:lstStyle/>
          <a:p>
            <a:r>
              <a:rPr lang="en-US"/>
              <a:t>Click to edit Master title style</a:t>
            </a:r>
          </a:p>
        </p:txBody>
      </p:sp>
      <p:sp>
        <p:nvSpPr>
          <p:cNvPr id="5" name="Content Placeholder 4">
            <a:extLst>
              <a:ext uri="{FF2B5EF4-FFF2-40B4-BE49-F238E27FC236}">
                <a16:creationId xmlns:a16="http://schemas.microsoft.com/office/drawing/2014/main" id="{6F37E458-5903-5D4D-4604-4AF4B32D060B}"/>
              </a:ext>
            </a:extLst>
          </p:cNvPr>
          <p:cNvSpPr>
            <a:spLocks noGrp="1"/>
          </p:cNvSpPr>
          <p:nvPr>
            <p:ph sz="quarter" idx="10"/>
          </p:nvPr>
        </p:nvSpPr>
        <p:spPr>
          <a:xfrm>
            <a:off x="604838" y="549275"/>
            <a:ext cx="10982325" cy="5759450"/>
          </a:xfrm>
          <a:solidFill>
            <a:srgbClr val="AF1B00"/>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94987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2135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A46B978-4120-4FB2-77C5-30E706754D03}"/>
              </a:ext>
            </a:extLst>
          </p:cNvPr>
          <p:cNvSpPr>
            <a:spLocks noGrp="1"/>
          </p:cNvSpPr>
          <p:nvPr>
            <p:ph type="title"/>
          </p:nvPr>
        </p:nvSpPr>
        <p:spPr>
          <a:xfrm>
            <a:off x="334963" y="1358724"/>
            <a:ext cx="4410857" cy="1260167"/>
          </a:xfrm>
        </p:spPr>
        <p:txBody>
          <a:bodyPr anchor="t" anchorCtr="0"/>
          <a:lstStyle/>
          <a:p>
            <a:r>
              <a:rPr lang="en-US"/>
              <a:t>Click to edit Master title style</a:t>
            </a:r>
          </a:p>
        </p:txBody>
      </p:sp>
      <p:sp>
        <p:nvSpPr>
          <p:cNvPr id="4" name="Text Placeholder 3"/>
          <p:cNvSpPr>
            <a:spLocks noGrp="1"/>
          </p:cNvSpPr>
          <p:nvPr>
            <p:ph type="body" sz="half" idx="2"/>
          </p:nvPr>
        </p:nvSpPr>
        <p:spPr>
          <a:xfrm>
            <a:off x="335328" y="2978940"/>
            <a:ext cx="4320504" cy="33303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375916" y="1358725"/>
            <a:ext cx="5760672" cy="49506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4187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0ECADE5-5FA4-9D8C-4CF0-A52AD1C374A8}"/>
              </a:ext>
            </a:extLst>
          </p:cNvPr>
          <p:cNvSpPr>
            <a:spLocks noGrp="1"/>
          </p:cNvSpPr>
          <p:nvPr>
            <p:ph type="title"/>
          </p:nvPr>
        </p:nvSpPr>
        <p:spPr>
          <a:xfrm>
            <a:off x="334963" y="1358724"/>
            <a:ext cx="4410857" cy="1260167"/>
          </a:xfrm>
        </p:spPr>
        <p:txBody>
          <a:bodyPr anchor="t" anchorCtr="0"/>
          <a:lstStyle/>
          <a:p>
            <a:r>
              <a:rPr lang="en-US"/>
              <a:t>Click to edit Master title style</a:t>
            </a:r>
          </a:p>
        </p:txBody>
      </p:sp>
      <p:sp>
        <p:nvSpPr>
          <p:cNvPr id="6" name="Text Placeholder 3">
            <a:extLst>
              <a:ext uri="{FF2B5EF4-FFF2-40B4-BE49-F238E27FC236}">
                <a16:creationId xmlns:a16="http://schemas.microsoft.com/office/drawing/2014/main" id="{3E45478F-19DB-D7C2-B137-3C56CF220EF2}"/>
              </a:ext>
            </a:extLst>
          </p:cNvPr>
          <p:cNvSpPr>
            <a:spLocks noGrp="1"/>
          </p:cNvSpPr>
          <p:nvPr>
            <p:ph type="body" sz="half" idx="2"/>
          </p:nvPr>
        </p:nvSpPr>
        <p:spPr>
          <a:xfrm>
            <a:off x="335328" y="2978940"/>
            <a:ext cx="4320504" cy="33303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C183D7F6-B498-43B3-948B-1728B52AA6E4}">
                <adec:decorative xmlns:adec="http://schemas.microsoft.com/office/drawing/2017/decorative" val="1"/>
              </a:ext>
            </a:extLst>
          </p:cNvPr>
          <p:cNvSpPr>
            <a:spLocks noGrp="1"/>
          </p:cNvSpPr>
          <p:nvPr>
            <p:ph type="pic" idx="1"/>
          </p:nvPr>
        </p:nvSpPr>
        <p:spPr>
          <a:xfrm>
            <a:off x="5375916" y="1358724"/>
            <a:ext cx="6480756" cy="4950612"/>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237774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Pictures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2B1F58B-D4D6-88B3-20AC-C5D8FEE8A38F}"/>
              </a:ext>
            </a:extLst>
          </p:cNvPr>
          <p:cNvSpPr>
            <a:spLocks noGrp="1"/>
          </p:cNvSpPr>
          <p:nvPr>
            <p:ph type="title"/>
          </p:nvPr>
        </p:nvSpPr>
        <p:spPr>
          <a:xfrm>
            <a:off x="334963" y="1358724"/>
            <a:ext cx="4410857" cy="1260167"/>
          </a:xfrm>
        </p:spPr>
        <p:txBody>
          <a:bodyPr anchor="t" anchorCtr="0"/>
          <a:lstStyle/>
          <a:p>
            <a:r>
              <a:rPr lang="en-US"/>
              <a:t>Click to edit Master title style</a:t>
            </a:r>
          </a:p>
        </p:txBody>
      </p:sp>
      <p:sp>
        <p:nvSpPr>
          <p:cNvPr id="6" name="Text Placeholder 3">
            <a:extLst>
              <a:ext uri="{FF2B5EF4-FFF2-40B4-BE49-F238E27FC236}">
                <a16:creationId xmlns:a16="http://schemas.microsoft.com/office/drawing/2014/main" id="{FFF97A36-95C1-BD62-AFAA-E44E7500F1D4}"/>
              </a:ext>
            </a:extLst>
          </p:cNvPr>
          <p:cNvSpPr>
            <a:spLocks noGrp="1"/>
          </p:cNvSpPr>
          <p:nvPr>
            <p:ph type="body" sz="half" idx="2"/>
          </p:nvPr>
        </p:nvSpPr>
        <p:spPr>
          <a:xfrm>
            <a:off x="335328" y="2978940"/>
            <a:ext cx="4320504" cy="33303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C183D7F6-B498-43B3-948B-1728B52AA6E4}">
                <adec:decorative xmlns:adec="http://schemas.microsoft.com/office/drawing/2017/decorative" val="1"/>
              </a:ext>
            </a:extLst>
          </p:cNvPr>
          <p:cNvSpPr>
            <a:spLocks noGrp="1"/>
          </p:cNvSpPr>
          <p:nvPr>
            <p:ph type="pic" idx="1"/>
          </p:nvPr>
        </p:nvSpPr>
        <p:spPr>
          <a:xfrm>
            <a:off x="5375916" y="1358724"/>
            <a:ext cx="6480756" cy="2430324"/>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Picture Placeholder 2">
            <a:extLst>
              <a:ext uri="{FF2B5EF4-FFF2-40B4-BE49-F238E27FC236}">
                <a16:creationId xmlns:a16="http://schemas.microsoft.com/office/drawing/2014/main" id="{73906421-9D62-F47D-FA35-BA1F8061757F}"/>
              </a:ext>
              <a:ext uri="{C183D7F6-B498-43B3-948B-1728B52AA6E4}">
                <adec:decorative xmlns:adec="http://schemas.microsoft.com/office/drawing/2017/decorative" val="1"/>
              </a:ext>
            </a:extLst>
          </p:cNvPr>
          <p:cNvSpPr>
            <a:spLocks noGrp="1"/>
          </p:cNvSpPr>
          <p:nvPr>
            <p:ph type="pic" idx="10"/>
          </p:nvPr>
        </p:nvSpPr>
        <p:spPr>
          <a:xfrm>
            <a:off x="5375916" y="3789048"/>
            <a:ext cx="6480756" cy="2493934"/>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128380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35232" y="1268712"/>
            <a:ext cx="7919720" cy="709893"/>
          </a:xfrm>
        </p:spPr>
        <p:txBody>
          <a:bodyPr/>
          <a:lstStyle/>
          <a:p>
            <a:r>
              <a:rPr lang="en-US"/>
              <a:t>Click to edit Master title style</a:t>
            </a:r>
          </a:p>
        </p:txBody>
      </p:sp>
    </p:spTree>
    <p:extLst>
      <p:ext uri="{BB962C8B-B14F-4D97-AF65-F5344CB8AC3E}">
        <p14:creationId xmlns:p14="http://schemas.microsoft.com/office/powerpoint/2010/main" val="3501924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black background with a black square&#10;&#10;Description automatically generated with medium confidence">
            <a:extLst>
              <a:ext uri="{FF2B5EF4-FFF2-40B4-BE49-F238E27FC236}">
                <a16:creationId xmlns:a16="http://schemas.microsoft.com/office/drawing/2014/main" id="{7913541E-E411-411F-8CC3-6D56FF94E516}"/>
              </a:ext>
            </a:extLst>
          </p:cNvPr>
          <p:cNvPicPr>
            <a:picLocks noChangeAspect="1"/>
          </p:cNvPicPr>
          <p:nvPr userDrawn="1"/>
        </p:nvPicPr>
        <p:blipFill>
          <a:blip r:embed="rId16"/>
          <a:stretch>
            <a:fillRect/>
          </a:stretch>
        </p:blipFill>
        <p:spPr>
          <a:xfrm>
            <a:off x="9696480" y="382241"/>
            <a:ext cx="2155160" cy="435352"/>
          </a:xfrm>
          <a:prstGeom prst="rect">
            <a:avLst/>
          </a:prstGeom>
        </p:spPr>
      </p:pic>
      <p:sp>
        <p:nvSpPr>
          <p:cNvPr id="2" name="Title Placeholder 1"/>
          <p:cNvSpPr>
            <a:spLocks noGrp="1"/>
          </p:cNvSpPr>
          <p:nvPr>
            <p:ph type="title"/>
          </p:nvPr>
        </p:nvSpPr>
        <p:spPr>
          <a:xfrm>
            <a:off x="334963" y="1358724"/>
            <a:ext cx="7919720" cy="1429977"/>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334963" y="2881875"/>
            <a:ext cx="7919720" cy="36004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91004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9" r:id="rId4"/>
    <p:sldLayoutId id="2147483651" r:id="rId5"/>
    <p:sldLayoutId id="2147483660" r:id="rId6"/>
    <p:sldLayoutId id="2147483652" r:id="rId7"/>
    <p:sldLayoutId id="2147483653" r:id="rId8"/>
    <p:sldLayoutId id="2147483654" r:id="rId9"/>
    <p:sldLayoutId id="2147483655" r:id="rId10"/>
    <p:sldLayoutId id="2147483656" r:id="rId11"/>
    <p:sldLayoutId id="2147483658" r:id="rId12"/>
    <p:sldLayoutId id="2147483657" r:id="rId13"/>
    <p:sldLayoutId id="2147483662" r:id="rId14"/>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6" userDrawn="1">
          <p15:clr>
            <a:srgbClr val="F26B43"/>
          </p15:clr>
        </p15:guide>
        <p15:guide id="2" pos="21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hyperlink" Target="https://students.leeds.ac.uk/welcome&#8203;"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hyperlink" Target="https://students.leeds.ac.uk/welcome-settling-in/doc/welcome-hub"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hyperlink" Target="https://students.leeds.ac.uk/welcome/doc/welcome-help"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hyperlink" Target="https://www.monese.com/" TargetMode="External"/><Relationship Id="rId3" Type="http://schemas.openxmlformats.org/officeDocument/2006/relationships/hyperlink" Target="https://students.leeds.ac.uk/before-you-arrive/doc/opening-uk-bank-account/page/2" TargetMode="External"/><Relationship Id="rId7" Type="http://schemas.openxmlformats.org/officeDocument/2006/relationships/hyperlink" Target="https://wise.com/gb/?utm_source=google&amp;matchtype=e&amp;device=c&amp;userlocation=9046364&amp;keyword=wise&amp;campaignid=16720662603&amp;adgroupid=135469038856&amp;utm_campaign=16720662603___135469038856&amp;gad_source=1&amp;gad_campaignid=16720662603&amp;gbraid=0AAAAADqE2bCjktmjFbBmhnrA-xhJHEJMT&amp;gclid=CjwKCAjwmozTBhAeEiwAkEGZzkTs100rpW8kQP2av5_OchxljPFBgQ7edVZu3gOgpZ7MV68taio_URoC1N0QAvD_BwE"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www.revolut.com/promo/gsearch-brand-comp/?pid=google&amp;af_siteid=&amp;c=Rev_GSearch_GB_EN_Desktop_Competitors&amp;af_c_id=23559363572&amp;af_adset=193948082875&amp;af_adset_id=193948082875&amp;af_ad=797174438535&amp;af_sub2=%7B%22gclid%22%3A%22CjwKCAjwmozTBhAeEiwAkEGZzjGtVhoPw64KnPV11Zqi5LKRaUzr-SNWJfOL81Xk7vJLoeGEsWINhRoCIxcQAvD_BwE%22%2C+%22gbraid%22%3A%220AAAAADDzmeZIwQsVR4PgikQxAMFJu3pcQ%22%2C+%22wbraid%22%3A+%22CkAKCAjw94bTBhAnEjAAH18NwZ6YNavyDSKX_iBac2InkMcYKy5eo7A5tPcyZ4SF4J4tebFFKKEG4KACRHEaAqIL%22%7D&amp;af_click_lookback=7d&amp;network=g&amp;af_keywords=monzo&amp;gclid=CjwKCAjwmozTBhAeEiwAkEGZzjGtVhoPw64KnPV11Zqi5LKRaUzr-SNWJfOL81Xk7vJLoeGEsWINhRoCIxcQAvD_BwE&amp;gclid=CjwKCAjwmozTBhAeEiwAkEGZzjGtVhoPw64KnPV11Zqi5LKRaUzr-SNWJfOL81Xk7vJLoeGEsWINhRoCIxcQAvD_BwE&amp;gbraid=0AAAAADDzmeZIwQsVR4PgikQxAMFJu3pcQ&amp;gbraid=0AAAAADDzmeZIwQsVR4PgikQxAMFJu3pcQ&amp;wbraid=CkAKCAjw94bTBhAnEjAAH18NwZ6YNavyDSKX_iBac2InkMcYKy5eo7A5tPcyZ4SF4J4tebFFKKEG4KACRHEaAqIL&amp;gad_source=1&amp;gad_campaignid=23559363572" TargetMode="External"/><Relationship Id="rId5" Type="http://schemas.openxmlformats.org/officeDocument/2006/relationships/hyperlink" Target="https://www.starlingbank.com/current-account/?utm_source=google&amp;site_id=google&amp;utm_medium=ppc&amp;utm_campaign=06738918_STBA_UK_NA_GEN_PEAC_DR_JN_RETAIL-PERFORMANCE_CV_NOV_25_MAR_27_PAID-SEARCH_PPC_SLS_GA-GEN-NEOBANK+COMPETITOR&amp;utm_content=Monzo&amp;cp_0=23285184623&amp;cp_1=191702330849&amp;cp_3=monzo&amp;gclsrc=aw.ds&amp;gad_source=1&amp;gad_campaignid=23285184623&amp;gbraid=0AAAAADJ4tu8e60t9WAZ9bdBfMEhEZpxLV&amp;gclid=CjwKCAjwmozTBhAeEiwAkEGZztg3LIvl1n4OTrEHRjeWTY_pDHOvK8Iurpg0YJm6W4buQ1HBjlv4zBoC6UsQAvD_BwE" TargetMode="External"/><Relationship Id="rId4" Type="http://schemas.openxmlformats.org/officeDocument/2006/relationships/hyperlink" Target="https://monzo.com/?utm_source=google&amp;utm_medium=cpc&amp;utm_campaign=20146403695&amp;utm_adgroup=149369546539&amp;utm_term=monzo&amp;gclid=CjwKCAjwmozTBhAeEiwAkEGZzsQVlMvoW0JIgPa7QsDAljRLYdBw2vP79JoWDC2P0KdXZE-586IHFRoCUcoQAvD_BwE&amp;gbraid=0AAAAABOf7odZFjV0_-VA80Yx2A6amnsYx&amp;gbraid=&amp;gad_source=1&amp;gad_campaignid=20146403695&amp;gbraid=0AAAAABOf7odZFjV0_-VA80Yx2A6amnsYx"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www.revolut.com/promo/gsearch-brand-comp/?pid=google&amp;af_siteid=&amp;c=Rev_GSearch_GB_EN_Desktop_Competitors&amp;af_c_id=23559363572&amp;af_adset=193948082875&amp;af_adset_id=193948082875&amp;af_ad=797174438535&amp;af_sub2=%7B%22gclid%22%3A%22CjwKCAjwmozTBhAeEiwAkEGZzjGtVhoPw64KnPV11Zqi5LKRaUzr-SNWJfOL81Xk7vJLoeGEsWINhRoCIxcQAvD_BwE%22%2C+%22gbraid%22%3A%220AAAAADDzmeZIwQsVR4PgikQxAMFJu3pcQ%22%2C+%22wbraid%22%3A+%22CkAKCAjw94bTBhAnEjAAH18NwZ6YNavyDSKX_iBac2InkMcYKy5eo7A5tPcyZ4SF4J4tebFFKKEG4KACRHEaAqIL%22%7D&amp;af_click_lookback=7d&amp;network=g&amp;af_keywords=monzo&amp;gclid=CjwKCAjwmozTBhAeEiwAkEGZzjGtVhoPw64KnPV11Zqi5LKRaUzr-SNWJfOL81Xk7vJLoeGEsWINhRoCIxcQAvD_BwE&amp;gclid=CjwKCAjwmozTBhAeEiwAkEGZzjGtVhoPw64KnPV11Zqi5LKRaUzr-SNWJfOL81Xk7vJLoeGEsWINhRoCIxcQAvD_BwE&amp;gbraid=0AAAAADDzmeZIwQsVR4PgikQxAMFJu3pcQ&amp;gbraid=0AAAAADDzmeZIwQsVR4PgikQxAMFJu3pcQ&amp;wbraid=CkAKCAjw94bTBhAnEjAAH18NwZ6YNavyDSKX_iBac2InkMcYKy5eo7A5tPcyZ4SF4J4tebFFKKEG4KACRHEaAqIL&amp;gad_source=1&amp;gad_campaignid=23559363572" TargetMode="External"/><Relationship Id="rId3" Type="http://schemas.openxmlformats.org/officeDocument/2006/relationships/hyperlink" Target="https://www.fca.org.uk/" TargetMode="External"/><Relationship Id="rId7" Type="http://schemas.openxmlformats.org/officeDocument/2006/relationships/hyperlink" Target="https://www.starlingbank.com/current-account/?utm_source=google&amp;site_id=google&amp;utm_medium=ppc&amp;utm_campaign=06738918_STBA_UK_NA_GEN_PEAC_DR_JN_RETAIL-PERFORMANCE_CV_NOV_25_MAR_27_PAID-SEARCH_PPC_SLS_GA-GEN-NEOBANK+COMPETITOR&amp;utm_content=Monzo&amp;cp_0=23285184623&amp;cp_1=191702330849&amp;cp_3=monzo&amp;gclsrc=aw.ds&amp;gad_source=1&amp;gad_campaignid=23285184623&amp;gbraid=0AAAAADJ4tu8e60t9WAZ9bdBfMEhEZpxLV&amp;gclid=CjwKCAjwmozTBhAeEiwAkEGZztg3LIvl1n4OTrEHRjeWTY_pDHOvK8Iurpg0YJm6W4buQ1HBjlv4zBoC6UsQAvD_BwE"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monzo.com/?utm_source=google&amp;utm_medium=cpc&amp;utm_campaign=20146403695&amp;utm_adgroup=149369546539&amp;utm_term=monzo&amp;gclid=CjwKCAjwmozTBhAeEiwAkEGZzsQVlMvoW0JIgPa7QsDAljRLYdBw2vP79JoWDC2P0KdXZE-586IHFRoCUcoQAvD_BwE&amp;gbraid=0AAAAABOf7odZFjV0_-VA80Yx2A6amnsYx&amp;gbraid=&amp;gad_source=1&amp;gad_campaignid=20146403695&amp;gbraid=0AAAAABOf7odZFjV0_-VA80Yx2A6amnsYx" TargetMode="External"/><Relationship Id="rId5" Type="http://schemas.openxmlformats.org/officeDocument/2006/relationships/hyperlink" Target="https://students.leeds.ac.uk/before-you-arrive/doc/opening-uk-bank-account/page/2" TargetMode="External"/><Relationship Id="rId10" Type="http://schemas.openxmlformats.org/officeDocument/2006/relationships/hyperlink" Target="https://www.monese.com/" TargetMode="External"/><Relationship Id="rId4" Type="http://schemas.openxmlformats.org/officeDocument/2006/relationships/hyperlink" Target="https://www.fscs.org.uk/" TargetMode="External"/><Relationship Id="rId9" Type="http://schemas.openxmlformats.org/officeDocument/2006/relationships/hyperlink" Target="https://wise.com/gb/?utm_source=google&amp;matchtype=e&amp;device=c&amp;userlocation=9046364&amp;keyword=wise&amp;campaignid=16720662603&amp;adgroupid=135469038856&amp;utm_campaign=16720662603___135469038856&amp;gad_source=1&amp;gad_campaignid=16720662603&amp;gbraid=0AAAAADqE2bCjktmjFbBmhnrA-xhJHEJMT&amp;gclid=CjwKCAjwmozTBhAeEiwAkEGZzkTs100rpW8kQP2av5_OchxljPFBgQ7edVZu3gOgpZ7MV68taio_URoC1N0QAvD_Bw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hyperlink" Target="https://students.leeds.ac.uk/before-you-arrive/doc/opening-uk-bank-account/page/2"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hyperlink" Target="https://students.leeds.ac.uk/before-you-arrive/doc/opening-uk-bank-account/page/2"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students.leeds.ac.uk/before-you-arrive/doc/opening-uk-bank-account/page/2"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www.nationwide.co.uk/current-accounts/flexstudent/" TargetMode="External"/><Relationship Id="rId3" Type="http://schemas.openxmlformats.org/officeDocument/2006/relationships/hyperlink" Target="http://www.hsbc.co.uk/current-accounts/products/international-student/" TargetMode="External"/><Relationship Id="rId7" Type="http://schemas.openxmlformats.org/officeDocument/2006/relationships/hyperlink" Target="https://www.santander.co.uk/personal/current-accoun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www.barclays.co.uk/current-accounts/bank-account/" TargetMode="External"/><Relationship Id="rId11" Type="http://schemas.openxmlformats.org/officeDocument/2006/relationships/image" Target="../media/image12.png"/><Relationship Id="rId5" Type="http://schemas.openxmlformats.org/officeDocument/2006/relationships/hyperlink" Target="http://www.bankofchina.com/uk/pbservice/pbo/201109/t20110926_1576350.html" TargetMode="External"/><Relationship Id="rId10" Type="http://schemas.openxmlformats.org/officeDocument/2006/relationships/image" Target="../media/image15.png"/><Relationship Id="rId4" Type="http://schemas.openxmlformats.org/officeDocument/2006/relationships/hyperlink" Target="http://www.lloydsbank.com/current-accounts/all-accounts/classic-account.html" TargetMode="External"/><Relationship Id="rId9" Type="http://schemas.openxmlformats.org/officeDocument/2006/relationships/hyperlink" Target="https://students.leeds.ac.uk/before-you-arrive/doc/opening-uk-bank-account/page/2"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hyperlink" Target="https://students.leeds.ac.uk/before-you-arrive/doc/opening-uk-bank-account/page/2"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students.leeds.ac.uk/before-you-arrive/doc/opening-uk-bank-account/page/2"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18/10/relationships/comments" Target="../comments/modernComment_133_26E053E1.xml"/><Relationship Id="rId7"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students.leeds.ac.uk/registration" TargetMode="External"/><Relationship Id="rId5" Type="http://schemas.openxmlformats.org/officeDocument/2006/relationships/hyperlink" Target="https://students.leeds.ac.uk/registration/doc/how-to-register#get-help" TargetMode="External"/><Relationship Id="rId4" Type="http://schemas.openxmlformats.org/officeDocument/2006/relationships/hyperlink" Target="https://students.leeds.ac.uk/registration/doc/how-to-register"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hyperlink" Target="https://students.leeds.ac.uk/registration"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mailto:Disability@leeds.ac"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hyperlink" Target="https://students.leeds.ac.uk/registration" TargetMode="Externa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https://students.leeds.ac.uk/registration"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students.leeds.ac.uk/bankaccounts"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22.xml.rels><?xml version="1.0" encoding="UTF-8" standalone="yes"?>
<Relationships xmlns="http://schemas.openxmlformats.org/package/2006/relationships"><Relationship Id="rId3" Type="http://schemas.openxmlformats.org/officeDocument/2006/relationships/hyperlink" Target="https://students.leeds.ac.uk/documentation-regulations/doc/registration-status-certificate"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hyperlink" Target="https://www.google.com/maps/place/Parkinson+Building,+162A+Woodhouse+Ln,+Woodhouse,+Leeds+LS2+9HB/@53.8078868,-1.5550278,17z/data=!3m1!4b1!4m6!3m5!1s0x48795c02008e9bc5:0x97053984d10457f8!8m2!3d53.8078837!4d-1.5524529!16s%2Fg%2F11c2h95nh8?entry=ttu&amp;g_ep=EgoyMDI2MDcyOC4wIKXMDSoASAFQAw%3D%3D"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hyperlink" Target="https://students.leeds.ac.uk/welcome/doc/welcome-help"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hyperlink" Target="https://students.leeds.ac.uk/scams"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students.leeds.ac.uk/scams"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31.jpg"/></Relationships>
</file>

<file path=ppt/slides/_rels/slide29.xml.rels><?xml version="1.0" encoding="UTF-8" standalone="yes"?>
<Relationships xmlns="http://schemas.openxmlformats.org/package/2006/relationships"><Relationship Id="rId3" Type="http://schemas.openxmlformats.org/officeDocument/2006/relationships/hyperlink" Target="mailto:reportandsupport@leeds.ac.uk"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32.jpg"/><Relationship Id="rId4" Type="http://schemas.openxmlformats.org/officeDocument/2006/relationships/hyperlink" Target="https://students.leeds.ac.uk/scam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actionfraud.police.uk/reporting-fraud-and-cyber-crime" TargetMode="External"/><Relationship Id="rId7" Type="http://schemas.openxmlformats.org/officeDocument/2006/relationships/image" Target="../media/image33.jp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hyperlink" Target="https://students.leeds.ac.uk/crime/doc/support-victims-fraud-scams" TargetMode="External"/><Relationship Id="rId5" Type="http://schemas.openxmlformats.org/officeDocument/2006/relationships/hyperlink" Target="https://reportandsupport.leeds.ac.uk/support/category/blackmail-extortion-and-fraud" TargetMode="External"/><Relationship Id="rId4" Type="http://schemas.openxmlformats.org/officeDocument/2006/relationships/hyperlink" Target="https://it.leeds.ac.uk/it?id=kb_article_view&amp;table=kb_knowledge&amp;sys_kb_id=b79585e11b4b31104d79b455464bcb32&amp;spa=1"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tickettailor.com/events/universityofleedsglobalcommunity?srch=safety"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jpg"/><Relationship Id="rId4" Type="http://schemas.openxmlformats.org/officeDocument/2006/relationships/hyperlink" Target="https://minerva.leeds.ac.uk/ultra/organizations/_565453_1/outline"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s://students.leeds.ac.uk/money-management"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3" Type="http://schemas.microsoft.com/office/2018/10/relationships/comments" Target="../comments/modernComment_15A_68E0C61A.xml"/><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hyperlink" Target="https://students.leeds.ac.uk/when-you-arrive/doc/international-orientation" TargetMode="External"/><Relationship Id="rId5" Type="http://schemas.openxmlformats.org/officeDocument/2006/relationships/image" Target="../media/image39.jpeg"/><Relationship Id="rId4" Type="http://schemas.openxmlformats.org/officeDocument/2006/relationships/hyperlink" Target="https://www.tickettailor.com/events/universityofleedsglobalcommunity?srch=job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hyperlink" Target="mailto:advice@luu.leeds.ac.uk"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hyperlink" Target="https://www.luu.org.uk/help-support/" TargetMode="External"/><Relationship Id="rId5" Type="http://schemas.openxmlformats.org/officeDocument/2006/relationships/image" Target="../media/image42.jpeg"/><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hyperlink" Target="https://students.leeds.ac.uk/welcome-settling-in/doc/welcome-hub"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hyperlink" Target="https://students.leeds.ac.uk/welcome/doc/welcome-help"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forms.office.com/Pages/ResponsePage.aspx?id=qO3qvR3IzkWGPlIypTW3y5QIHAoV4_lFtMJJyOR9V0FUQ04yQk81WklXMjdPVkEwQVk3NUxGMTM0QiQlQCN0PWcu"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164570-DB7C-D5A0-8AE4-3FB7F97DEC64}"/>
              </a:ext>
            </a:extLst>
          </p:cNvPr>
          <p:cNvSpPr>
            <a:spLocks noGrp="1"/>
          </p:cNvSpPr>
          <p:nvPr>
            <p:ph type="ctrTitle"/>
          </p:nvPr>
        </p:nvSpPr>
        <p:spPr>
          <a:xfrm>
            <a:off x="335328" y="1283036"/>
            <a:ext cx="5760672" cy="2160252"/>
          </a:xfrm>
        </p:spPr>
        <p:txBody>
          <a:bodyPr/>
          <a:lstStyle/>
          <a:p>
            <a:r>
              <a:rPr lang="en-US">
                <a:latin typeface="Arial"/>
                <a:cs typeface="Arial"/>
              </a:rPr>
              <a:t>Money and banking webinar</a:t>
            </a:r>
            <a:endParaRPr lang="en-US"/>
          </a:p>
        </p:txBody>
      </p:sp>
      <p:sp>
        <p:nvSpPr>
          <p:cNvPr id="5" name="Text Placeholder 4">
            <a:extLst>
              <a:ext uri="{FF2B5EF4-FFF2-40B4-BE49-F238E27FC236}">
                <a16:creationId xmlns:a16="http://schemas.microsoft.com/office/drawing/2014/main" id="{F8EE2F08-3B2A-61C8-C3C1-E9D3761396D9}"/>
              </a:ext>
            </a:extLst>
          </p:cNvPr>
          <p:cNvSpPr>
            <a:spLocks noGrp="1"/>
          </p:cNvSpPr>
          <p:nvPr>
            <p:ph type="subTitle" idx="1"/>
          </p:nvPr>
        </p:nvSpPr>
        <p:spPr/>
        <p:txBody>
          <a:bodyPr vert="horz" lIns="0" tIns="0" rIns="0" bIns="0" rtlCol="0" anchor="t">
            <a:normAutofit lnSpcReduction="10000"/>
          </a:bodyPr>
          <a:lstStyle/>
          <a:p>
            <a:r>
              <a:rPr lang="en-GB" dirty="0">
                <a:latin typeface="Arial"/>
                <a:cs typeface="Arial"/>
              </a:rPr>
              <a:t>International orientation</a:t>
            </a:r>
            <a:endParaRPr lang="en-US" dirty="0"/>
          </a:p>
          <a:p>
            <a:endParaRPr lang="en-GB" dirty="0"/>
          </a:p>
          <a:p>
            <a:endParaRPr lang="en-GB" dirty="0"/>
          </a:p>
          <a:p>
            <a:endParaRPr lang="en-GB" dirty="0"/>
          </a:p>
          <a:p>
            <a:endParaRPr lang="en-GB" dirty="0"/>
          </a:p>
          <a:p>
            <a:r>
              <a:rPr lang="en-GB" dirty="0">
                <a:latin typeface="Arial"/>
                <a:cs typeface="Arial"/>
              </a:rPr>
              <a:t>International Student Office</a:t>
            </a:r>
          </a:p>
          <a:p>
            <a:r>
              <a:rPr lang="en-GB" dirty="0">
                <a:latin typeface="Arial"/>
                <a:cs typeface="Arial"/>
              </a:rPr>
              <a:t>Student Information Service</a:t>
            </a:r>
            <a:endParaRPr lang="en-GB" dirty="0"/>
          </a:p>
        </p:txBody>
      </p:sp>
      <p:pic>
        <p:nvPicPr>
          <p:cNvPr id="4" name="Picture 3" descr="A hand holding a wallet with a currency">
            <a:extLst>
              <a:ext uri="{FF2B5EF4-FFF2-40B4-BE49-F238E27FC236}">
                <a16:creationId xmlns:a16="http://schemas.microsoft.com/office/drawing/2014/main" id="{42F4E80B-6C7E-651A-7453-290978CC4C2D}"/>
              </a:ext>
            </a:extLst>
          </p:cNvPr>
          <p:cNvPicPr>
            <a:picLocks noChangeAspect="1"/>
          </p:cNvPicPr>
          <p:nvPr/>
        </p:nvPicPr>
        <p:blipFill>
          <a:blip r:embed="rId3"/>
          <a:srcRect l="22092" t="-1224" r="28366" b="-816"/>
          <a:stretch>
            <a:fillRect/>
          </a:stretch>
        </p:blipFill>
        <p:spPr>
          <a:xfrm>
            <a:off x="6546271" y="2573498"/>
            <a:ext cx="5103385" cy="3327027"/>
          </a:xfrm>
          <a:prstGeom prst="rect">
            <a:avLst/>
          </a:prstGeom>
        </p:spPr>
      </p:pic>
    </p:spTree>
    <p:extLst>
      <p:ext uri="{BB962C8B-B14F-4D97-AF65-F5344CB8AC3E}">
        <p14:creationId xmlns:p14="http://schemas.microsoft.com/office/powerpoint/2010/main" val="4216654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E7FAE-9200-E61B-FB63-CF58B55D49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5A5DA6-AA31-856B-3F56-FA50121A1EF9}"/>
              </a:ext>
            </a:extLst>
          </p:cNvPr>
          <p:cNvSpPr>
            <a:spLocks noGrp="1"/>
          </p:cNvSpPr>
          <p:nvPr>
            <p:ph type="title"/>
          </p:nvPr>
        </p:nvSpPr>
        <p:spPr/>
        <p:txBody>
          <a:bodyPr anchor="t" anchorCtr="0"/>
          <a:lstStyle/>
          <a:p>
            <a:r>
              <a:rPr lang="en-US" dirty="0">
                <a:latin typeface="Arial"/>
                <a:cs typeface="Arial"/>
              </a:rPr>
              <a:t>Disclaimer</a:t>
            </a:r>
            <a:endParaRPr lang="en-US" dirty="0"/>
          </a:p>
        </p:txBody>
      </p:sp>
      <p:sp>
        <p:nvSpPr>
          <p:cNvPr id="8" name="Rectangle 7">
            <a:extLst>
              <a:ext uri="{FF2B5EF4-FFF2-40B4-BE49-F238E27FC236}">
                <a16:creationId xmlns:a16="http://schemas.microsoft.com/office/drawing/2014/main" id="{F8C2793E-B8AB-B179-6631-0B04411413E8}"/>
              </a:ext>
            </a:extLst>
          </p:cNvPr>
          <p:cNvSpPr/>
          <p:nvPr/>
        </p:nvSpPr>
        <p:spPr>
          <a:xfrm>
            <a:off x="457200" y="3226902"/>
            <a:ext cx="10511715" cy="2217082"/>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GB" sz="3200" dirty="0">
                <a:latin typeface="Arial" panose="020B0604020202020204" pitchFamily="34" charset="0"/>
                <a:cs typeface="Arial" panose="020B0604020202020204" pitchFamily="34" charset="0"/>
              </a:rPr>
              <a:t>All content in this presentation has been prepared for the 2026/27 academic year and is subject to future updates or modifications.​</a:t>
            </a:r>
          </a:p>
        </p:txBody>
      </p:sp>
    </p:spTree>
    <p:extLst>
      <p:ext uri="{BB962C8B-B14F-4D97-AF65-F5344CB8AC3E}">
        <p14:creationId xmlns:p14="http://schemas.microsoft.com/office/powerpoint/2010/main" val="2687768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DBDFA31A-7675-E126-D159-F02470BEDEE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3AC7796-BF93-D311-146A-99194CDED992}"/>
              </a:ext>
            </a:extLst>
          </p:cNvPr>
          <p:cNvSpPr>
            <a:spLocks noGrp="1"/>
          </p:cNvSpPr>
          <p:nvPr>
            <p:ph type="ctrTitle"/>
          </p:nvPr>
        </p:nvSpPr>
        <p:spPr>
          <a:xfrm>
            <a:off x="335328" y="1975330"/>
            <a:ext cx="5760672" cy="2160252"/>
          </a:xfrm>
        </p:spPr>
        <p:txBody>
          <a:bodyPr/>
          <a:lstStyle/>
          <a:p>
            <a:r>
              <a:rPr lang="en-US" sz="6000" dirty="0">
                <a:latin typeface="Arial"/>
                <a:cs typeface="Arial"/>
              </a:rPr>
              <a:t>Useful resources</a:t>
            </a:r>
            <a:endParaRPr lang="en-US" dirty="0"/>
          </a:p>
          <a:p>
            <a:endParaRPr lang="en-US" dirty="0"/>
          </a:p>
        </p:txBody>
      </p:sp>
      <p:sp>
        <p:nvSpPr>
          <p:cNvPr id="5" name="Text Placeholder 4">
            <a:extLst>
              <a:ext uri="{FF2B5EF4-FFF2-40B4-BE49-F238E27FC236}">
                <a16:creationId xmlns:a16="http://schemas.microsoft.com/office/drawing/2014/main" id="{655DD9CB-673B-3485-10AC-B6545584AF01}"/>
              </a:ext>
            </a:extLst>
          </p:cNvPr>
          <p:cNvSpPr>
            <a:spLocks noGrp="1"/>
          </p:cNvSpPr>
          <p:nvPr>
            <p:ph type="subTitle" idx="1"/>
          </p:nvPr>
        </p:nvSpPr>
        <p:spPr>
          <a:xfrm>
            <a:off x="335328" y="4135582"/>
            <a:ext cx="5760672" cy="3060357"/>
          </a:xfrm>
        </p:spPr>
        <p:txBody>
          <a:bodyPr vert="horz" lIns="0" tIns="0" rIns="0" bIns="0" rtlCol="0" anchor="t">
            <a:normAutofit/>
          </a:bodyPr>
          <a:lstStyle/>
          <a:p>
            <a:r>
              <a:rPr lang="en-US" sz="2800">
                <a:latin typeface="Arial"/>
                <a:ea typeface="Arial" charset="0"/>
                <a:cs typeface="Arial"/>
              </a:rPr>
              <a:t>International Orientation</a:t>
            </a:r>
            <a:endParaRPr lang="en-GB" sz="2800">
              <a:solidFill>
                <a:schemeClr val="tx1"/>
              </a:solidFill>
              <a:latin typeface="Arial" charset="0"/>
              <a:ea typeface="Arial" charset="0"/>
              <a:cs typeface="Arial" charset="0"/>
            </a:endParaRPr>
          </a:p>
          <a:p>
            <a:endParaRPr lang="en-GB"/>
          </a:p>
        </p:txBody>
      </p:sp>
      <p:pic>
        <p:nvPicPr>
          <p:cNvPr id="6" name="Picture 5">
            <a:extLst>
              <a:ext uri="{FF2B5EF4-FFF2-40B4-BE49-F238E27FC236}">
                <a16:creationId xmlns:a16="http://schemas.microsoft.com/office/drawing/2014/main" id="{612DD411-E511-A760-5A00-5ECFAA0DB6D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flipH="1">
            <a:off x="6518564" y="685800"/>
            <a:ext cx="5486400" cy="6858000"/>
          </a:xfrm>
          <a:prstGeom prst="rect">
            <a:avLst/>
          </a:prstGeom>
        </p:spPr>
      </p:pic>
    </p:spTree>
    <p:extLst>
      <p:ext uri="{BB962C8B-B14F-4D97-AF65-F5344CB8AC3E}">
        <p14:creationId xmlns:p14="http://schemas.microsoft.com/office/powerpoint/2010/main" val="3795744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5EF80-E781-7FE0-34E4-22EDE1CB01D6}"/>
              </a:ext>
            </a:extLst>
          </p:cNvPr>
          <p:cNvSpPr>
            <a:spLocks noGrp="1"/>
          </p:cNvSpPr>
          <p:nvPr>
            <p:ph type="title"/>
          </p:nvPr>
        </p:nvSpPr>
        <p:spPr/>
        <p:txBody>
          <a:bodyPr/>
          <a:lstStyle/>
          <a:p>
            <a:r>
              <a:rPr lang="en-GB" dirty="0">
                <a:latin typeface="Arial"/>
                <a:cs typeface="Arial"/>
              </a:rPr>
              <a:t>Welcome guide</a:t>
            </a:r>
            <a:endParaRPr lang="en-US" dirty="0"/>
          </a:p>
        </p:txBody>
      </p:sp>
      <p:sp>
        <p:nvSpPr>
          <p:cNvPr id="3" name="Content Placeholder 2">
            <a:extLst>
              <a:ext uri="{FF2B5EF4-FFF2-40B4-BE49-F238E27FC236}">
                <a16:creationId xmlns:a16="http://schemas.microsoft.com/office/drawing/2014/main" id="{FC297C39-A47D-8BDE-DAE5-18CA51E483D0}"/>
              </a:ext>
            </a:extLst>
          </p:cNvPr>
          <p:cNvSpPr>
            <a:spLocks noGrp="1"/>
          </p:cNvSpPr>
          <p:nvPr>
            <p:ph idx="1"/>
          </p:nvPr>
        </p:nvSpPr>
        <p:spPr>
          <a:xfrm>
            <a:off x="334963" y="2845590"/>
            <a:ext cx="7034349" cy="2983593"/>
          </a:xfrm>
        </p:spPr>
        <p:txBody>
          <a:bodyPr vert="horz" lIns="0" tIns="0" rIns="0" bIns="0" rtlCol="0" anchor="t">
            <a:normAutofit/>
          </a:bodyPr>
          <a:lstStyle/>
          <a:p>
            <a:pPr marL="0" indent="0">
              <a:buNone/>
            </a:pPr>
            <a:r>
              <a:rPr lang="en-GB" sz="2400" b="1">
                <a:latin typeface="Arial"/>
                <a:cs typeface="Arial"/>
              </a:rPr>
              <a:t>Your guide to preparing for life in Leeds.</a:t>
            </a:r>
          </a:p>
          <a:p>
            <a:pPr marL="0" indent="0">
              <a:buNone/>
            </a:pPr>
            <a:endParaRPr lang="en-GB" sz="2400" b="1">
              <a:latin typeface="Arial"/>
              <a:cs typeface="Arial"/>
            </a:endParaRPr>
          </a:p>
          <a:p>
            <a:pPr marL="457200" indent="-457200"/>
            <a:r>
              <a:rPr lang="en-GB" sz="2400">
                <a:latin typeface="Arial"/>
                <a:cs typeface="Arial"/>
              </a:rPr>
              <a:t>Check admin tasks to complete before and when your arrive to ensure you're ready to start your studies</a:t>
            </a:r>
          </a:p>
          <a:p>
            <a:pPr marL="457200" indent="-457200"/>
            <a:r>
              <a:rPr lang="en-GB" sz="2400">
                <a:latin typeface="Arial"/>
                <a:cs typeface="Arial"/>
              </a:rPr>
              <a:t>Browse opportunities to meet people, get involved and start networking</a:t>
            </a:r>
          </a:p>
          <a:p>
            <a:pPr marL="457200" indent="-457200"/>
            <a:endParaRPr lang="en-GB" sz="2400"/>
          </a:p>
          <a:p>
            <a:pPr marL="457200" indent="-457200"/>
            <a:endParaRPr lang="en-GB" sz="2400">
              <a:latin typeface="Arial"/>
              <a:cs typeface="Arial"/>
            </a:endParaRPr>
          </a:p>
          <a:p>
            <a:pPr marL="457200" indent="-457200"/>
            <a:endParaRPr lang="en-GB" sz="2400"/>
          </a:p>
        </p:txBody>
      </p:sp>
      <p:pic>
        <p:nvPicPr>
          <p:cNvPr id="6" name="Picture 5">
            <a:extLst>
              <a:ext uri="{FF2B5EF4-FFF2-40B4-BE49-F238E27FC236}">
                <a16:creationId xmlns:a16="http://schemas.microsoft.com/office/drawing/2014/main" id="{F7A8E554-D8B6-E594-2C82-922DAA0A7E8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72263" y="2075542"/>
            <a:ext cx="4002159" cy="3984172"/>
          </a:xfrm>
          <a:prstGeom prst="rect">
            <a:avLst/>
          </a:prstGeom>
        </p:spPr>
      </p:pic>
      <p:pic>
        <p:nvPicPr>
          <p:cNvPr id="7" name="Picture 6">
            <a:extLst>
              <a:ext uri="{FF2B5EF4-FFF2-40B4-BE49-F238E27FC236}">
                <a16:creationId xmlns:a16="http://schemas.microsoft.com/office/drawing/2014/main" id="{4A3ADEB9-A4DC-435B-F6C8-04653129ABB4}"/>
              </a:ext>
              <a:ext uri="{C183D7F6-B498-43B3-948B-1728B52AA6E4}">
                <adec:decorative xmlns:adec="http://schemas.microsoft.com/office/drawing/2017/decorative" val="1"/>
              </a:ext>
            </a:extLst>
          </p:cNvPr>
          <p:cNvPicPr>
            <a:picLocks noChangeAspect="1"/>
          </p:cNvPicPr>
          <p:nvPr/>
        </p:nvPicPr>
        <p:blipFill>
          <a:blip r:embed="rId4"/>
          <a:srcRect b="294"/>
          <a:stretch>
            <a:fillRect/>
          </a:stretch>
        </p:blipFill>
        <p:spPr>
          <a:xfrm>
            <a:off x="10108156" y="5015583"/>
            <a:ext cx="1630564" cy="1627200"/>
          </a:xfrm>
          <a:prstGeom prst="rect">
            <a:avLst/>
          </a:prstGeom>
        </p:spPr>
      </p:pic>
      <p:sp>
        <p:nvSpPr>
          <p:cNvPr id="8" name="TextBox 7">
            <a:extLst>
              <a:ext uri="{FF2B5EF4-FFF2-40B4-BE49-F238E27FC236}">
                <a16:creationId xmlns:a16="http://schemas.microsoft.com/office/drawing/2014/main" id="{A99D16D8-661A-5F31-CB73-2391E56A6FFA}"/>
              </a:ext>
            </a:extLst>
          </p:cNvPr>
          <p:cNvSpPr txBox="1"/>
          <p:nvPr/>
        </p:nvSpPr>
        <p:spPr>
          <a:xfrm>
            <a:off x="333829" y="6179457"/>
            <a:ext cx="6096000"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900" b="0" i="0" u="none" strike="noStrike" baseline="0">
                <a:solidFill>
                  <a:srgbClr val="000000"/>
                </a:solidFill>
                <a:latin typeface="Arial"/>
                <a:hlinkClick r:id="rId5"/>
              </a:rPr>
              <a:t>students.leeds.ac.uk/welcome</a:t>
            </a:r>
            <a:r>
              <a:rPr lang="en-GB" sz="1900" b="0" i="0">
                <a:solidFill>
                  <a:srgbClr val="000000"/>
                </a:solidFill>
                <a:latin typeface="Arial"/>
                <a:ea typeface="Arial"/>
                <a:cs typeface="Arial"/>
                <a:hlinkClick r:id="rId5"/>
              </a:rPr>
              <a:t>​</a:t>
            </a:r>
            <a:endParaRPr lang="en-US" sz="1900">
              <a:latin typeface="Arial"/>
              <a:cs typeface="Arial"/>
            </a:endParaRPr>
          </a:p>
          <a:p>
            <a:pPr algn="ctr"/>
            <a:endParaRPr lang="en-GB"/>
          </a:p>
        </p:txBody>
      </p:sp>
    </p:spTree>
    <p:extLst>
      <p:ext uri="{BB962C8B-B14F-4D97-AF65-F5344CB8AC3E}">
        <p14:creationId xmlns:p14="http://schemas.microsoft.com/office/powerpoint/2010/main" val="3719765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0B074-28A8-A6DA-EF36-BA0746BDA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33EFC0-D9E9-4092-490D-32F45BE8B6E8}"/>
              </a:ext>
            </a:extLst>
          </p:cNvPr>
          <p:cNvSpPr>
            <a:spLocks noGrp="1"/>
          </p:cNvSpPr>
          <p:nvPr>
            <p:ph type="title"/>
          </p:nvPr>
        </p:nvSpPr>
        <p:spPr/>
        <p:txBody>
          <a:bodyPr/>
          <a:lstStyle/>
          <a:p>
            <a:r>
              <a:rPr lang="en-GB" dirty="0">
                <a:latin typeface="Arial"/>
                <a:cs typeface="Arial"/>
              </a:rPr>
              <a:t>Welcome Hub</a:t>
            </a:r>
            <a:endParaRPr lang="en-US" dirty="0"/>
          </a:p>
        </p:txBody>
      </p:sp>
      <p:sp>
        <p:nvSpPr>
          <p:cNvPr id="3" name="Content Placeholder 2">
            <a:extLst>
              <a:ext uri="{FF2B5EF4-FFF2-40B4-BE49-F238E27FC236}">
                <a16:creationId xmlns:a16="http://schemas.microsoft.com/office/drawing/2014/main" id="{A767312F-AB93-29A6-E9F5-B8697A20AE13}"/>
              </a:ext>
            </a:extLst>
          </p:cNvPr>
          <p:cNvSpPr>
            <a:spLocks noGrp="1"/>
          </p:cNvSpPr>
          <p:nvPr>
            <p:ph idx="1"/>
          </p:nvPr>
        </p:nvSpPr>
        <p:spPr>
          <a:xfrm>
            <a:off x="334963" y="2497327"/>
            <a:ext cx="6555378" cy="3636735"/>
          </a:xfrm>
        </p:spPr>
        <p:txBody>
          <a:bodyPr vert="horz" lIns="0" tIns="0" rIns="0" bIns="0" rtlCol="0" anchor="t">
            <a:normAutofit fontScale="85000" lnSpcReduction="10000"/>
          </a:bodyPr>
          <a:lstStyle/>
          <a:p>
            <a:pPr marL="0" indent="0">
              <a:lnSpc>
                <a:spcPct val="110000"/>
              </a:lnSpc>
              <a:spcBef>
                <a:spcPts val="1200"/>
              </a:spcBef>
              <a:buNone/>
            </a:pPr>
            <a:r>
              <a:rPr lang="en-GB" sz="2400" b="1" dirty="0">
                <a:latin typeface="Arial"/>
                <a:cs typeface="Arial"/>
              </a:rPr>
              <a:t>Run by the Student Information Service, the Welcome Hub is your place to ask questions and get help. </a:t>
            </a:r>
            <a:br>
              <a:rPr lang="en-GB" sz="2400" b="1" dirty="0">
                <a:latin typeface="Arial"/>
                <a:cs typeface="Arial"/>
              </a:rPr>
            </a:br>
            <a:endParaRPr lang="en-GB" sz="2400" b="1" dirty="0"/>
          </a:p>
          <a:p>
            <a:pPr marL="0" indent="0">
              <a:lnSpc>
                <a:spcPct val="110000"/>
              </a:lnSpc>
              <a:spcBef>
                <a:spcPts val="1200"/>
              </a:spcBef>
              <a:buNone/>
            </a:pPr>
            <a:r>
              <a:rPr lang="en-GB" sz="2400" dirty="0">
                <a:latin typeface="Arial"/>
                <a:cs typeface="Arial"/>
              </a:rPr>
              <a:t>The team can help with questions on online registration and identity checks, getting a SIM card, IT support, banking and more. </a:t>
            </a:r>
          </a:p>
          <a:p>
            <a:pPr>
              <a:lnSpc>
                <a:spcPct val="110000"/>
              </a:lnSpc>
              <a:spcBef>
                <a:spcPts val="1200"/>
              </a:spcBef>
            </a:pPr>
            <a:r>
              <a:rPr lang="en-GB" sz="2400" b="1" dirty="0">
                <a:latin typeface="Arial"/>
                <a:cs typeface="Arial"/>
              </a:rPr>
              <a:t>Before you arrive </a:t>
            </a:r>
            <a:r>
              <a:rPr lang="en-GB" sz="2400" dirty="0">
                <a:latin typeface="Arial"/>
                <a:cs typeface="Arial"/>
              </a:rPr>
              <a:t>- get help by email or phone</a:t>
            </a:r>
          </a:p>
          <a:p>
            <a:pPr>
              <a:lnSpc>
                <a:spcPct val="110000"/>
              </a:lnSpc>
              <a:spcBef>
                <a:spcPts val="1200"/>
              </a:spcBef>
            </a:pPr>
            <a:r>
              <a:rPr lang="en-GB" sz="2400" b="1" dirty="0">
                <a:latin typeface="Arial"/>
                <a:cs typeface="Arial"/>
              </a:rPr>
              <a:t>When you’re in Leeds </a:t>
            </a:r>
            <a:r>
              <a:rPr lang="en-GB" sz="2400" dirty="0">
                <a:latin typeface="Arial"/>
                <a:cs typeface="Arial"/>
              </a:rPr>
              <a:t>- visit the </a:t>
            </a:r>
            <a:r>
              <a:rPr lang="en-GB" sz="2400" dirty="0">
                <a:latin typeface="Arial"/>
                <a:cs typeface="Arial"/>
                <a:hlinkClick r:id="rId3"/>
              </a:rPr>
              <a:t>Welcome Hub in the Parkinson Building </a:t>
            </a:r>
            <a:r>
              <a:rPr lang="en-GB" sz="2400" dirty="0">
                <a:latin typeface="Arial"/>
                <a:cs typeface="Arial"/>
              </a:rPr>
              <a:t>or another information point on campus.</a:t>
            </a:r>
          </a:p>
        </p:txBody>
      </p:sp>
      <p:sp>
        <p:nvSpPr>
          <p:cNvPr id="7" name="TextBox 6">
            <a:extLst>
              <a:ext uri="{FF2B5EF4-FFF2-40B4-BE49-F238E27FC236}">
                <a16:creationId xmlns:a16="http://schemas.microsoft.com/office/drawing/2014/main" id="{036F9E0F-E73B-098B-4DAB-31C622A79B0F}"/>
              </a:ext>
            </a:extLst>
          </p:cNvPr>
          <p:cNvSpPr txBox="1"/>
          <p:nvPr/>
        </p:nvSpPr>
        <p:spPr>
          <a:xfrm>
            <a:off x="273041" y="6295963"/>
            <a:ext cx="6103620" cy="369332"/>
          </a:xfrm>
          <a:prstGeom prst="rect">
            <a:avLst/>
          </a:prstGeom>
          <a:noFill/>
        </p:spPr>
        <p:txBody>
          <a:bodyPr wrap="square">
            <a:spAutoFit/>
          </a:bodyPr>
          <a:lstStyle/>
          <a:p>
            <a:pPr marL="0" indent="0">
              <a:spcBef>
                <a:spcPts val="1200"/>
              </a:spcBef>
              <a:buNone/>
            </a:pPr>
            <a:r>
              <a:rPr lang="en-GB">
                <a:latin typeface="Arial" panose="020B0604020202020204" pitchFamily="34" charset="0"/>
                <a:cs typeface="Arial" panose="020B0604020202020204" pitchFamily="34" charset="0"/>
                <a:hlinkClick r:id="rId4"/>
              </a:rPr>
              <a:t>Getting help - The Student Information Service</a:t>
            </a:r>
            <a:endParaRPr lang="en-GB">
              <a:latin typeface="Arial" panose="020B0604020202020204" pitchFamily="34" charset="0"/>
              <a:cs typeface="Arial" panose="020B0604020202020204" pitchFamily="34" charset="0"/>
            </a:endParaRPr>
          </a:p>
        </p:txBody>
      </p:sp>
      <p:pic>
        <p:nvPicPr>
          <p:cNvPr id="5" name="Picture 4" descr="Two people seated at a desk in a university support or information centre, using laptops and talking across computer workstations. Multiple desktop monitors are visible on the desk, and an information sign related to international orientation can be seen in the background.">
            <a:extLst>
              <a:ext uri="{FF2B5EF4-FFF2-40B4-BE49-F238E27FC236}">
                <a16:creationId xmlns:a16="http://schemas.microsoft.com/office/drawing/2014/main" id="{A5451D9A-3722-824C-50CD-0661F7344A8C}"/>
              </a:ext>
            </a:extLst>
          </p:cNvPr>
          <p:cNvPicPr>
            <a:picLocks noChangeAspect="1"/>
          </p:cNvPicPr>
          <p:nvPr/>
        </p:nvPicPr>
        <p:blipFill>
          <a:blip r:embed="rId5"/>
          <a:srcRect l="29287" r="71"/>
          <a:stretch>
            <a:fillRect/>
          </a:stretch>
        </p:blipFill>
        <p:spPr>
          <a:xfrm>
            <a:off x="7452360" y="2260917"/>
            <a:ext cx="4466599" cy="4219712"/>
          </a:xfrm>
          <a:prstGeom prst="rect">
            <a:avLst/>
          </a:prstGeom>
        </p:spPr>
      </p:pic>
      <p:pic>
        <p:nvPicPr>
          <p:cNvPr id="6" name="Picture 5">
            <a:extLst>
              <a:ext uri="{FF2B5EF4-FFF2-40B4-BE49-F238E27FC236}">
                <a16:creationId xmlns:a16="http://schemas.microsoft.com/office/drawing/2014/main" id="{28D6DFC7-AD0F-2C9A-A687-45D66CC3FDBF}"/>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104120" y="4670393"/>
            <a:ext cx="1654470" cy="1627200"/>
          </a:xfrm>
          <a:prstGeom prst="rect">
            <a:avLst/>
          </a:prstGeom>
        </p:spPr>
      </p:pic>
    </p:spTree>
    <p:extLst>
      <p:ext uri="{BB962C8B-B14F-4D97-AF65-F5344CB8AC3E}">
        <p14:creationId xmlns:p14="http://schemas.microsoft.com/office/powerpoint/2010/main" val="1899544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1F3B3B50-9798-6A04-7568-9EDE83A1260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DC53D386-3F12-7004-556E-12D8E2A4FC3B}"/>
              </a:ext>
            </a:extLst>
          </p:cNvPr>
          <p:cNvSpPr>
            <a:spLocks noGrp="1"/>
          </p:cNvSpPr>
          <p:nvPr>
            <p:ph type="title"/>
          </p:nvPr>
        </p:nvSpPr>
        <p:spPr/>
        <p:txBody>
          <a:bodyPr/>
          <a:lstStyle/>
          <a:p>
            <a:r>
              <a:rPr lang="en-US" dirty="0">
                <a:latin typeface="Arial"/>
                <a:cs typeface="Arial"/>
              </a:rPr>
              <a:t>Opening a bank account</a:t>
            </a:r>
            <a:endParaRPr lang="en-US" dirty="0"/>
          </a:p>
        </p:txBody>
      </p:sp>
      <p:sp>
        <p:nvSpPr>
          <p:cNvPr id="4" name="Text Placeholder 3">
            <a:extLst>
              <a:ext uri="{FF2B5EF4-FFF2-40B4-BE49-F238E27FC236}">
                <a16:creationId xmlns:a16="http://schemas.microsoft.com/office/drawing/2014/main" id="{28082EF3-4F33-5453-21E1-54F9DC15DD6B}"/>
              </a:ext>
            </a:extLst>
          </p:cNvPr>
          <p:cNvSpPr>
            <a:spLocks noGrp="1"/>
          </p:cNvSpPr>
          <p:nvPr>
            <p:ph type="body" idx="1"/>
          </p:nvPr>
        </p:nvSpPr>
        <p:spPr/>
        <p:txBody>
          <a:bodyPr/>
          <a:lstStyle/>
          <a:p>
            <a:endParaRPr lang="en-GB" dirty="0">
              <a:solidFill>
                <a:schemeClr val="tx1"/>
              </a:solidFill>
            </a:endParaRPr>
          </a:p>
          <a:p>
            <a:r>
              <a:rPr lang="en-GB" dirty="0">
                <a:solidFill>
                  <a:schemeClr val="tx1"/>
                </a:solidFill>
                <a:latin typeface="Arial"/>
                <a:cs typeface="Arial"/>
              </a:rPr>
              <a:t>International Student Office</a:t>
            </a:r>
          </a:p>
          <a:p>
            <a:r>
              <a:rPr lang="en-GB" dirty="0">
                <a:solidFill>
                  <a:schemeClr val="tx1"/>
                </a:solidFill>
                <a:latin typeface="Arial"/>
                <a:cs typeface="Arial"/>
              </a:rPr>
              <a:t>Student Information Service</a:t>
            </a:r>
            <a:endParaRPr lang="en-GB" dirty="0">
              <a:solidFill>
                <a:schemeClr val="tx1"/>
              </a:solidFill>
            </a:endParaRPr>
          </a:p>
          <a:p>
            <a:endParaRPr lang="en-GB" dirty="0"/>
          </a:p>
        </p:txBody>
      </p:sp>
      <p:pic>
        <p:nvPicPr>
          <p:cNvPr id="2" name="Picture 1" descr="A person sitting at a desk using a computer&#10;">
            <a:extLst>
              <a:ext uri="{FF2B5EF4-FFF2-40B4-BE49-F238E27FC236}">
                <a16:creationId xmlns:a16="http://schemas.microsoft.com/office/drawing/2014/main" id="{FFC5EC95-E7A8-11C8-EF32-839B280F7360}"/>
              </a:ext>
            </a:extLst>
          </p:cNvPr>
          <p:cNvPicPr>
            <a:picLocks noChangeAspect="1"/>
          </p:cNvPicPr>
          <p:nvPr/>
        </p:nvPicPr>
        <p:blipFill>
          <a:blip r:embed="rId3"/>
          <a:srcRect t="30392" r="176" b="14052"/>
          <a:stretch>
            <a:fillRect/>
          </a:stretch>
        </p:blipFill>
        <p:spPr>
          <a:xfrm>
            <a:off x="7022580" y="2359569"/>
            <a:ext cx="4840083" cy="3810011"/>
          </a:xfrm>
          <a:prstGeom prst="rect">
            <a:avLst/>
          </a:prstGeom>
        </p:spPr>
      </p:pic>
    </p:spTree>
    <p:extLst>
      <p:ext uri="{BB962C8B-B14F-4D97-AF65-F5344CB8AC3E}">
        <p14:creationId xmlns:p14="http://schemas.microsoft.com/office/powerpoint/2010/main" val="582680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28165-B161-93E7-8946-8E3D028AC921}"/>
              </a:ext>
            </a:extLst>
          </p:cNvPr>
          <p:cNvSpPr>
            <a:spLocks noGrp="1"/>
          </p:cNvSpPr>
          <p:nvPr>
            <p:ph type="title"/>
          </p:nvPr>
        </p:nvSpPr>
        <p:spPr/>
        <p:txBody>
          <a:bodyPr/>
          <a:lstStyle/>
          <a:p>
            <a:r>
              <a:rPr lang="en-GB" dirty="0"/>
              <a:t>Before you leave home</a:t>
            </a:r>
          </a:p>
        </p:txBody>
      </p:sp>
      <p:sp>
        <p:nvSpPr>
          <p:cNvPr id="3" name="Content Placeholder 2">
            <a:extLst>
              <a:ext uri="{FF2B5EF4-FFF2-40B4-BE49-F238E27FC236}">
                <a16:creationId xmlns:a16="http://schemas.microsoft.com/office/drawing/2014/main" id="{AA532503-B571-1769-E95B-AD1BA05D8EE2}"/>
              </a:ext>
            </a:extLst>
          </p:cNvPr>
          <p:cNvSpPr>
            <a:spLocks noGrp="1"/>
          </p:cNvSpPr>
          <p:nvPr>
            <p:ph idx="1"/>
          </p:nvPr>
        </p:nvSpPr>
        <p:spPr>
          <a:xfrm>
            <a:off x="334963" y="2596125"/>
            <a:ext cx="6251032" cy="3600450"/>
          </a:xfrm>
        </p:spPr>
        <p:txBody>
          <a:bodyPr vert="horz" lIns="0" tIns="0" rIns="0" bIns="0" rtlCol="0" anchor="t">
            <a:normAutofit/>
          </a:bodyPr>
          <a:lstStyle/>
          <a:p>
            <a:pPr>
              <a:spcBef>
                <a:spcPts val="600"/>
              </a:spcBef>
              <a:spcAft>
                <a:spcPts val="600"/>
              </a:spcAft>
            </a:pPr>
            <a:r>
              <a:rPr lang="en-GB" sz="2200" b="1" dirty="0">
                <a:latin typeface="Arial"/>
                <a:cs typeface="Arial"/>
              </a:rPr>
              <a:t>Tell your bank you're coming to the UK </a:t>
            </a:r>
            <a:r>
              <a:rPr lang="en-GB" sz="2200" dirty="0">
                <a:latin typeface="Arial"/>
                <a:cs typeface="Arial"/>
              </a:rPr>
              <a:t>to help prevent your card or account from being </a:t>
            </a:r>
            <a:r>
              <a:rPr lang="en-GB" sz="2200">
                <a:latin typeface="Arial"/>
                <a:cs typeface="Arial"/>
              </a:rPr>
              <a:t>blocked for unusual overseas activity.</a:t>
            </a:r>
            <a:br>
              <a:rPr lang="en-GB" sz="2200" dirty="0">
                <a:latin typeface="Arial"/>
                <a:cs typeface="Arial"/>
              </a:rPr>
            </a:br>
            <a:endParaRPr lang="en-GB" sz="2200" dirty="0"/>
          </a:p>
          <a:p>
            <a:pPr>
              <a:spcBef>
                <a:spcPts val="600"/>
              </a:spcBef>
              <a:spcAft>
                <a:spcPts val="600"/>
              </a:spcAft>
            </a:pPr>
            <a:r>
              <a:rPr lang="en-GB" sz="2200" b="1" dirty="0">
                <a:latin typeface="Arial"/>
                <a:cs typeface="Arial"/>
              </a:rPr>
              <a:t>Check whether your bank has UK branches or partner services </a:t>
            </a:r>
            <a:r>
              <a:rPr lang="en-GB" sz="2200" dirty="0">
                <a:latin typeface="Arial"/>
                <a:cs typeface="Arial"/>
              </a:rPr>
              <a:t>that can support you while you're studying. </a:t>
            </a:r>
            <a:br>
              <a:rPr lang="en-GB" sz="2200" dirty="0">
                <a:latin typeface="Arial"/>
                <a:cs typeface="Arial"/>
              </a:rPr>
            </a:br>
            <a:endParaRPr lang="en-GB" sz="2200" dirty="0"/>
          </a:p>
          <a:p>
            <a:pPr>
              <a:spcBef>
                <a:spcPts val="600"/>
              </a:spcBef>
              <a:spcAft>
                <a:spcPts val="600"/>
              </a:spcAft>
            </a:pPr>
            <a:r>
              <a:rPr lang="en-GB" sz="2200" b="1" dirty="0"/>
              <a:t>Ask if you can open a UK account before you travel</a:t>
            </a:r>
            <a:r>
              <a:rPr lang="en-GB" sz="2200" dirty="0"/>
              <a:t>, as some banks offer this option.</a:t>
            </a:r>
          </a:p>
        </p:txBody>
      </p:sp>
      <p:pic>
        <p:nvPicPr>
          <p:cNvPr id="7" name="Picture 6" descr="Two students in Leeds railway station near the barriers and departure boards">
            <a:extLst>
              <a:ext uri="{FF2B5EF4-FFF2-40B4-BE49-F238E27FC236}">
                <a16:creationId xmlns:a16="http://schemas.microsoft.com/office/drawing/2014/main" id="{61165B9B-4956-BF14-56AD-BA94595E3172}"/>
              </a:ext>
            </a:extLst>
          </p:cNvPr>
          <p:cNvPicPr>
            <a:picLocks noChangeAspect="1"/>
          </p:cNvPicPr>
          <p:nvPr/>
        </p:nvPicPr>
        <p:blipFill>
          <a:blip r:embed="rId3"/>
          <a:srcRect l="4876" r="10997"/>
          <a:stretch>
            <a:fillRect/>
          </a:stretch>
        </p:blipFill>
        <p:spPr>
          <a:xfrm>
            <a:off x="6887043" y="2703281"/>
            <a:ext cx="5055408" cy="3182956"/>
          </a:xfrm>
          <a:prstGeom prst="rect">
            <a:avLst/>
          </a:prstGeom>
        </p:spPr>
      </p:pic>
    </p:spTree>
    <p:extLst>
      <p:ext uri="{BB962C8B-B14F-4D97-AF65-F5344CB8AC3E}">
        <p14:creationId xmlns:p14="http://schemas.microsoft.com/office/powerpoint/2010/main" val="3235345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AAA8ED20-A4B5-51BF-7255-117D17FB534A}"/>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816EBE0E-D511-B5AA-7839-59E3B9EB9DA8}"/>
              </a:ext>
            </a:extLst>
          </p:cNvPr>
          <p:cNvSpPr>
            <a:spLocks noGrp="1"/>
          </p:cNvSpPr>
          <p:nvPr>
            <p:ph type="title"/>
          </p:nvPr>
        </p:nvSpPr>
        <p:spPr/>
        <p:txBody>
          <a:bodyPr/>
          <a:lstStyle/>
          <a:p>
            <a:r>
              <a:rPr lang="en-US">
                <a:latin typeface="Arial"/>
                <a:cs typeface="Arial"/>
              </a:rPr>
              <a:t>Types of bank accounts</a:t>
            </a:r>
            <a:endParaRPr lang="en-US" dirty="0"/>
          </a:p>
        </p:txBody>
      </p:sp>
      <p:sp>
        <p:nvSpPr>
          <p:cNvPr id="7" name="Text Placeholder 6">
            <a:extLst>
              <a:ext uri="{FF2B5EF4-FFF2-40B4-BE49-F238E27FC236}">
                <a16:creationId xmlns:a16="http://schemas.microsoft.com/office/drawing/2014/main" id="{A3BAD979-0934-3025-1ADD-D4FB2629CF18}"/>
              </a:ext>
            </a:extLst>
          </p:cNvPr>
          <p:cNvSpPr>
            <a:spLocks noGrp="1"/>
          </p:cNvSpPr>
          <p:nvPr>
            <p:ph type="body" idx="1"/>
          </p:nvPr>
        </p:nvSpPr>
        <p:spPr>
          <a:xfrm>
            <a:off x="326605" y="3930472"/>
            <a:ext cx="7213388" cy="1440168"/>
          </a:xfrm>
        </p:spPr>
        <p:txBody>
          <a:bodyPr vert="horz" lIns="0" tIns="0" rIns="0" bIns="0" rtlCol="0" anchor="t" anchorCtr="0">
            <a:noAutofit/>
          </a:bodyPr>
          <a:lstStyle/>
          <a:p>
            <a:pPr marL="342900" indent="-342900">
              <a:buChar char="•"/>
            </a:pPr>
            <a:r>
              <a:rPr lang="en-US" dirty="0">
                <a:solidFill>
                  <a:schemeClr val="tx1"/>
                </a:solidFill>
                <a:latin typeface="Arial"/>
                <a:cs typeface="Arial"/>
              </a:rPr>
              <a:t>Digital banks</a:t>
            </a:r>
          </a:p>
          <a:p>
            <a:pPr marL="342900" indent="-342900">
              <a:buChar char="•"/>
            </a:pPr>
            <a:r>
              <a:rPr lang="en-US" dirty="0">
                <a:solidFill>
                  <a:schemeClr val="tx1"/>
                </a:solidFill>
                <a:latin typeface="Arial"/>
                <a:cs typeface="Arial"/>
              </a:rPr>
              <a:t>High-street banks</a:t>
            </a:r>
            <a:endParaRPr lang="en-US" dirty="0">
              <a:solidFill>
                <a:schemeClr val="tx1"/>
              </a:solidFill>
            </a:endParaRPr>
          </a:p>
        </p:txBody>
      </p:sp>
      <p:pic>
        <p:nvPicPr>
          <p:cNvPr id="6" name="Picture 5" descr="A piggy bank with a coin.">
            <a:extLst>
              <a:ext uri="{FF2B5EF4-FFF2-40B4-BE49-F238E27FC236}">
                <a16:creationId xmlns:a16="http://schemas.microsoft.com/office/drawing/2014/main" id="{77697570-2CF1-87F7-82AF-4C419F1DDF7C}"/>
              </a:ext>
            </a:extLst>
          </p:cNvPr>
          <p:cNvPicPr>
            <a:picLocks noChangeAspect="1"/>
          </p:cNvPicPr>
          <p:nvPr/>
        </p:nvPicPr>
        <p:blipFill>
          <a:blip r:embed="rId3"/>
          <a:stretch>
            <a:fillRect/>
          </a:stretch>
        </p:blipFill>
        <p:spPr>
          <a:xfrm>
            <a:off x="7890486" y="1358724"/>
            <a:ext cx="4109706" cy="5137133"/>
          </a:xfrm>
          <a:prstGeom prst="rect">
            <a:avLst/>
          </a:prstGeom>
        </p:spPr>
      </p:pic>
    </p:spTree>
    <p:extLst>
      <p:ext uri="{BB962C8B-B14F-4D97-AF65-F5344CB8AC3E}">
        <p14:creationId xmlns:p14="http://schemas.microsoft.com/office/powerpoint/2010/main" val="223216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8B470-618B-4779-A57C-A32CEFBA2B04}"/>
              </a:ext>
            </a:extLst>
          </p:cNvPr>
          <p:cNvSpPr>
            <a:spLocks noGrp="1"/>
          </p:cNvSpPr>
          <p:nvPr>
            <p:ph type="title"/>
          </p:nvPr>
        </p:nvSpPr>
        <p:spPr/>
        <p:txBody>
          <a:bodyPr anchor="t" anchorCtr="0"/>
          <a:lstStyle/>
          <a:p>
            <a:r>
              <a:rPr lang="en-US">
                <a:latin typeface="Arial"/>
                <a:cs typeface="Arial"/>
              </a:rPr>
              <a:t>Digital Banks</a:t>
            </a:r>
            <a:endParaRPr lang="en-US"/>
          </a:p>
        </p:txBody>
      </p:sp>
      <p:sp>
        <p:nvSpPr>
          <p:cNvPr id="3" name="Content Placeholder 2">
            <a:extLst>
              <a:ext uri="{FF2B5EF4-FFF2-40B4-BE49-F238E27FC236}">
                <a16:creationId xmlns:a16="http://schemas.microsoft.com/office/drawing/2014/main" id="{D68E6028-88A8-CF70-3972-3609AEACE891}"/>
              </a:ext>
            </a:extLst>
          </p:cNvPr>
          <p:cNvSpPr>
            <a:spLocks noGrp="1"/>
          </p:cNvSpPr>
          <p:nvPr>
            <p:ph idx="4294967295"/>
          </p:nvPr>
        </p:nvSpPr>
        <p:spPr>
          <a:xfrm>
            <a:off x="392472" y="2384376"/>
            <a:ext cx="8879119" cy="2868108"/>
          </a:xfrm>
        </p:spPr>
        <p:txBody>
          <a:bodyPr vert="horz" lIns="0" tIns="0" rIns="0" bIns="0" rtlCol="0" anchor="t">
            <a:noAutofit/>
          </a:bodyPr>
          <a:lstStyle/>
          <a:p>
            <a:pPr marL="285750" indent="-285750">
              <a:lnSpc>
                <a:spcPct val="150000"/>
              </a:lnSpc>
              <a:spcBef>
                <a:spcPts val="0"/>
              </a:spcBef>
              <a:buFont typeface="Arial,Sans-Serif"/>
              <a:buChar char="•"/>
            </a:pPr>
            <a:r>
              <a:rPr lang="en-GB" sz="2000" dirty="0"/>
              <a:t>Managed mainly through a mobile app, often quicker and easier to open than a traditional bank account</a:t>
            </a:r>
          </a:p>
          <a:p>
            <a:pPr marL="285750" indent="-285750">
              <a:lnSpc>
                <a:spcPct val="150000"/>
              </a:lnSpc>
              <a:spcBef>
                <a:spcPts val="0"/>
              </a:spcBef>
              <a:buFont typeface="Arial,Sans-Serif"/>
              <a:buChar char="•"/>
            </a:pPr>
            <a:r>
              <a:rPr lang="en-GB" sz="2000" dirty="0"/>
              <a:t>Some providers allow you to open an account before arriving in the UK</a:t>
            </a:r>
          </a:p>
          <a:p>
            <a:pPr marL="285750" indent="-285750">
              <a:lnSpc>
                <a:spcPct val="150000"/>
              </a:lnSpc>
              <a:spcBef>
                <a:spcPts val="0"/>
              </a:spcBef>
              <a:buFont typeface="Arial,Sans-Serif"/>
              <a:buChar char="•"/>
            </a:pPr>
            <a:r>
              <a:rPr lang="en-GB" sz="2000" dirty="0"/>
              <a:t>Can be used as a temporary option while waiting for a traditional bank account or be used alongside a traditional bank account</a:t>
            </a:r>
          </a:p>
          <a:p>
            <a:pPr marL="285750" indent="-285750">
              <a:lnSpc>
                <a:spcPct val="150000"/>
              </a:lnSpc>
              <a:spcBef>
                <a:spcPts val="0"/>
              </a:spcBef>
              <a:buFont typeface="Arial,Sans-Serif"/>
              <a:buChar char="•"/>
            </a:pPr>
            <a:r>
              <a:rPr lang="en-GB" sz="2000" dirty="0"/>
              <a:t>Digital and physical payment cards are usually available</a:t>
            </a:r>
          </a:p>
          <a:p>
            <a:pPr marL="285750" indent="-285750">
              <a:lnSpc>
                <a:spcPct val="150000"/>
              </a:lnSpc>
              <a:spcBef>
                <a:spcPts val="0"/>
              </a:spcBef>
              <a:buFont typeface="Arial,Sans-Serif"/>
              <a:buChar char="•"/>
            </a:pPr>
            <a:r>
              <a:rPr lang="en-GB" sz="2000" dirty="0"/>
              <a:t>Customer support is typically online or through the app</a:t>
            </a:r>
          </a:p>
          <a:p>
            <a:pPr marL="285750" indent="-285750">
              <a:lnSpc>
                <a:spcPct val="150000"/>
              </a:lnSpc>
              <a:spcBef>
                <a:spcPts val="0"/>
              </a:spcBef>
              <a:buFont typeface="Arial,Sans-Serif"/>
              <a:buChar char="•"/>
            </a:pPr>
            <a:r>
              <a:rPr lang="en-GB" sz="2000" dirty="0"/>
              <a:t>Not all digital banks offer overdrafts or cash deposit services</a:t>
            </a:r>
          </a:p>
          <a:p>
            <a:pPr marL="285750" indent="-285750">
              <a:lnSpc>
                <a:spcPct val="150000"/>
              </a:lnSpc>
              <a:spcBef>
                <a:spcPts val="0"/>
              </a:spcBef>
              <a:buFont typeface="Arial,Sans-Serif"/>
              <a:buChar char="•"/>
            </a:pPr>
            <a:endParaRPr lang="en-GB" sz="2000" dirty="0"/>
          </a:p>
          <a:p>
            <a:pPr marL="285750" indent="-285750">
              <a:lnSpc>
                <a:spcPct val="150000"/>
              </a:lnSpc>
              <a:spcBef>
                <a:spcPts val="0"/>
              </a:spcBef>
              <a:buFont typeface="Arial,Sans-Serif"/>
              <a:buChar char="•"/>
            </a:pPr>
            <a:endParaRPr lang="en-GB" sz="2000" dirty="0"/>
          </a:p>
          <a:p>
            <a:pPr marL="285750" indent="-285750">
              <a:lnSpc>
                <a:spcPct val="150000"/>
              </a:lnSpc>
              <a:spcBef>
                <a:spcPts val="0"/>
              </a:spcBef>
              <a:buFont typeface="Arial,Sans-Serif"/>
              <a:buChar char="•"/>
            </a:pPr>
            <a:endParaRPr lang="en-GB" sz="2000" dirty="0"/>
          </a:p>
        </p:txBody>
      </p:sp>
      <p:sp>
        <p:nvSpPr>
          <p:cNvPr id="15" name="Content Placeholder 2">
            <a:extLst>
              <a:ext uri="{FF2B5EF4-FFF2-40B4-BE49-F238E27FC236}">
                <a16:creationId xmlns:a16="http://schemas.microsoft.com/office/drawing/2014/main" id="{04F4766D-FEBB-D818-D98A-59E16CE682F5}"/>
              </a:ext>
            </a:extLst>
          </p:cNvPr>
          <p:cNvSpPr txBox="1">
            <a:spLocks/>
          </p:cNvSpPr>
          <p:nvPr/>
        </p:nvSpPr>
        <p:spPr>
          <a:xfrm>
            <a:off x="334963" y="6278136"/>
            <a:ext cx="6305323" cy="417982"/>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3"/>
              </a:rPr>
              <a:t>Opening a UK bank account - Choosing a bank</a:t>
            </a:r>
            <a:endParaRPr lang="en-US" sz="2400" dirty="0"/>
          </a:p>
        </p:txBody>
      </p:sp>
      <p:sp>
        <p:nvSpPr>
          <p:cNvPr id="13" name="Rectangle 12">
            <a:extLst>
              <a:ext uri="{FF2B5EF4-FFF2-40B4-BE49-F238E27FC236}">
                <a16:creationId xmlns:a16="http://schemas.microsoft.com/office/drawing/2014/main" id="{6F6F89BC-1FA6-F931-3C75-0DFC6F7C8C66}"/>
              </a:ext>
            </a:extLst>
          </p:cNvPr>
          <p:cNvSpPr/>
          <p:nvPr/>
        </p:nvSpPr>
        <p:spPr>
          <a:xfrm>
            <a:off x="9329100" y="1913860"/>
            <a:ext cx="2583349" cy="4782258"/>
          </a:xfrm>
          <a:prstGeom prst="rect">
            <a:avLst/>
          </a:prstGeom>
          <a:solidFill>
            <a:srgbClr val="9CED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r>
              <a:rPr lang="en-GB" sz="2000" b="1" dirty="0">
                <a:solidFill>
                  <a:schemeClr val="tx1"/>
                </a:solidFill>
                <a:latin typeface="Arial" panose="020B0604020202020204" pitchFamily="34" charset="0"/>
                <a:cs typeface="Arial" panose="020B0604020202020204" pitchFamily="34" charset="0"/>
              </a:rPr>
            </a:br>
            <a:r>
              <a:rPr lang="en-GB" sz="2000" b="1" dirty="0">
                <a:solidFill>
                  <a:schemeClr val="tx1"/>
                </a:solidFill>
                <a:latin typeface="Arial" panose="020B0604020202020204" pitchFamily="34" charset="0"/>
                <a:cs typeface="Arial" panose="020B0604020202020204" pitchFamily="34" charset="0"/>
              </a:rPr>
              <a:t>Popular UK digital bank providers:</a:t>
            </a:r>
          </a:p>
          <a:p>
            <a:pPr lvl="0" algn="ctr">
              <a:lnSpc>
                <a:spcPct val="150000"/>
              </a:lnSpc>
            </a:pPr>
            <a:endParaRPr lang="en-GB" sz="2000" u="sng" dirty="0">
              <a:solidFill>
                <a:srgbClr val="0563C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endParaRPr>
          </a:p>
          <a:p>
            <a:pPr lvl="0" algn="ctr">
              <a:lnSpc>
                <a:spcPct val="150000"/>
              </a:lnSpc>
            </a:pPr>
            <a:r>
              <a:rPr lang="en-GB" sz="2000" u="sng" dirty="0">
                <a:solidFill>
                  <a:schemeClr val="tx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Monzo</a:t>
            </a:r>
            <a:endParaRPr lang="en-GB" sz="2000" dirty="0">
              <a:solidFill>
                <a:schemeClr val="tx1"/>
              </a:solidFill>
              <a:latin typeface="Arial" panose="020B0604020202020204" pitchFamily="34" charset="0"/>
              <a:cs typeface="Arial" panose="020B0604020202020204" pitchFamily="34" charset="0"/>
            </a:endParaRPr>
          </a:p>
          <a:p>
            <a:pPr lvl="0" algn="ctr">
              <a:lnSpc>
                <a:spcPct val="150000"/>
              </a:lnSpc>
            </a:pPr>
            <a:r>
              <a:rPr lang="en-GB" sz="2000" u="sng" dirty="0">
                <a:solidFill>
                  <a:schemeClr val="tx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Starling</a:t>
            </a:r>
            <a:endParaRPr lang="en-GB" sz="2000" dirty="0">
              <a:solidFill>
                <a:schemeClr val="tx1"/>
              </a:solidFill>
              <a:latin typeface="Arial" panose="020B0604020202020204" pitchFamily="34" charset="0"/>
              <a:cs typeface="Arial" panose="020B0604020202020204" pitchFamily="34" charset="0"/>
            </a:endParaRPr>
          </a:p>
          <a:p>
            <a:pPr lvl="0" algn="ctr">
              <a:lnSpc>
                <a:spcPct val="150000"/>
              </a:lnSpc>
            </a:pPr>
            <a:r>
              <a:rPr lang="en-GB" sz="2000" u="sng" dirty="0">
                <a:solidFill>
                  <a:schemeClr val="tx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Revolut</a:t>
            </a:r>
            <a:endParaRPr lang="en-GB" sz="2000" dirty="0">
              <a:solidFill>
                <a:schemeClr val="tx1"/>
              </a:solidFill>
              <a:latin typeface="Arial" panose="020B0604020202020204" pitchFamily="34" charset="0"/>
              <a:cs typeface="Arial" panose="020B0604020202020204" pitchFamily="34" charset="0"/>
            </a:endParaRPr>
          </a:p>
          <a:p>
            <a:pPr lvl="0" algn="ctr">
              <a:lnSpc>
                <a:spcPct val="150000"/>
              </a:lnSpc>
            </a:pPr>
            <a:r>
              <a:rPr lang="en-GB" sz="2000" u="sng" dirty="0">
                <a:solidFill>
                  <a:schemeClr val="tx1"/>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Wise</a:t>
            </a:r>
            <a:endParaRPr lang="en-GB" sz="2000" dirty="0">
              <a:solidFill>
                <a:schemeClr val="tx1"/>
              </a:solidFill>
              <a:latin typeface="Arial" panose="020B0604020202020204" pitchFamily="34" charset="0"/>
              <a:cs typeface="Arial" panose="020B0604020202020204" pitchFamily="34" charset="0"/>
            </a:endParaRPr>
          </a:p>
          <a:p>
            <a:pPr lvl="0" algn="ctr">
              <a:lnSpc>
                <a:spcPct val="150000"/>
              </a:lnSpc>
            </a:pPr>
            <a:r>
              <a:rPr lang="en-GB" sz="2000" u="sng" dirty="0">
                <a:solidFill>
                  <a:schemeClr val="tx1"/>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Monese</a:t>
            </a:r>
            <a:endParaRPr lang="en-GB" sz="2000" dirty="0">
              <a:solidFill>
                <a:schemeClr val="tx1"/>
              </a:solidFill>
              <a:latin typeface="Arial" panose="020B0604020202020204" pitchFamily="34" charset="0"/>
              <a:cs typeface="Arial" panose="020B0604020202020204" pitchFamily="34" charset="0"/>
            </a:endParaRPr>
          </a:p>
          <a:p>
            <a:pPr lvl="0" algn="ctr">
              <a:lnSpc>
                <a:spcPct val="150000"/>
              </a:lnSpc>
            </a:pPr>
            <a:endParaRPr lang="en-GB" sz="2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0871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9D1CC-5B63-6FEB-457A-33404A0FB7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E0CBB1-A909-3B58-6E9B-07ADC4C19664}"/>
              </a:ext>
            </a:extLst>
          </p:cNvPr>
          <p:cNvSpPr>
            <a:spLocks noGrp="1"/>
          </p:cNvSpPr>
          <p:nvPr>
            <p:ph type="title"/>
          </p:nvPr>
        </p:nvSpPr>
        <p:spPr/>
        <p:txBody>
          <a:bodyPr anchor="t" anchorCtr="0"/>
          <a:lstStyle/>
          <a:p>
            <a:r>
              <a:rPr lang="en-US" dirty="0">
                <a:latin typeface="Arial"/>
                <a:cs typeface="Arial"/>
              </a:rPr>
              <a:t>Digital Banks (1)</a:t>
            </a:r>
            <a:endParaRPr lang="en-US" dirty="0"/>
          </a:p>
        </p:txBody>
      </p:sp>
      <p:sp>
        <p:nvSpPr>
          <p:cNvPr id="3" name="Content Placeholder 2">
            <a:extLst>
              <a:ext uri="{FF2B5EF4-FFF2-40B4-BE49-F238E27FC236}">
                <a16:creationId xmlns:a16="http://schemas.microsoft.com/office/drawing/2014/main" id="{E3998B1B-0487-D5CF-7A4F-AB9305E020BF}"/>
              </a:ext>
            </a:extLst>
          </p:cNvPr>
          <p:cNvSpPr>
            <a:spLocks noGrp="1"/>
          </p:cNvSpPr>
          <p:nvPr>
            <p:ph idx="4294967295"/>
          </p:nvPr>
        </p:nvSpPr>
        <p:spPr>
          <a:xfrm>
            <a:off x="334963" y="2381693"/>
            <a:ext cx="8894631" cy="3775661"/>
          </a:xfrm>
        </p:spPr>
        <p:txBody>
          <a:bodyPr vert="horz" lIns="0" tIns="0" rIns="0" bIns="0" rtlCol="0" anchor="t">
            <a:noAutofit/>
          </a:bodyPr>
          <a:lstStyle/>
          <a:p>
            <a:pPr marL="0" indent="0">
              <a:lnSpc>
                <a:spcPct val="100000"/>
              </a:lnSpc>
              <a:spcBef>
                <a:spcPts val="0"/>
              </a:spcBef>
              <a:buNone/>
            </a:pPr>
            <a:r>
              <a:rPr lang="en-GB" sz="2000" b="1" dirty="0">
                <a:latin typeface="Arial"/>
                <a:cs typeface="Arial"/>
              </a:rPr>
              <a:t>Why choose a digital bank:</a:t>
            </a:r>
          </a:p>
          <a:p>
            <a:pPr marL="0" indent="0">
              <a:lnSpc>
                <a:spcPct val="100000"/>
              </a:lnSpc>
              <a:spcBef>
                <a:spcPts val="0"/>
              </a:spcBef>
              <a:buNone/>
            </a:pPr>
            <a:endParaRPr lang="en-GB" sz="2000" b="1" dirty="0">
              <a:latin typeface="Arial"/>
              <a:cs typeface="Arial"/>
            </a:endParaRPr>
          </a:p>
          <a:p>
            <a:pPr marL="342900" indent="-342900">
              <a:lnSpc>
                <a:spcPct val="100000"/>
              </a:lnSpc>
              <a:spcBef>
                <a:spcPts val="0"/>
              </a:spcBef>
            </a:pPr>
            <a:r>
              <a:rPr lang="en-GB" sz="2000" dirty="0">
                <a:latin typeface="Arial"/>
                <a:cs typeface="Arial"/>
              </a:rPr>
              <a:t>Similar offer to a traditional bank</a:t>
            </a:r>
            <a:endParaRPr lang="en-GB" sz="2000" dirty="0"/>
          </a:p>
          <a:p>
            <a:pPr marL="342900" indent="-342900">
              <a:lnSpc>
                <a:spcPct val="100000"/>
              </a:lnSpc>
              <a:spcBef>
                <a:spcPts val="0"/>
              </a:spcBef>
            </a:pPr>
            <a:r>
              <a:rPr lang="en-GB" sz="2000" dirty="0">
                <a:latin typeface="Arial"/>
                <a:cs typeface="Arial"/>
              </a:rPr>
              <a:t>You can usually open an account from your home country</a:t>
            </a:r>
          </a:p>
          <a:p>
            <a:pPr marL="342900" indent="-342900">
              <a:lnSpc>
                <a:spcPct val="100000"/>
              </a:lnSpc>
              <a:spcBef>
                <a:spcPts val="0"/>
              </a:spcBef>
            </a:pPr>
            <a:r>
              <a:rPr lang="en-GB" sz="2000" dirty="0">
                <a:latin typeface="Arial"/>
                <a:cs typeface="Arial"/>
              </a:rPr>
              <a:t>It's usually easier/faster to set up</a:t>
            </a:r>
          </a:p>
          <a:p>
            <a:pPr>
              <a:lnSpc>
                <a:spcPct val="150000"/>
              </a:lnSpc>
              <a:spcBef>
                <a:spcPts val="0"/>
              </a:spcBef>
            </a:pPr>
            <a:r>
              <a:rPr lang="en-GB" sz="2000" dirty="0">
                <a:latin typeface="Arial"/>
                <a:cs typeface="Arial"/>
              </a:rPr>
              <a:t>  Ensure you can use your money safely while travelling</a:t>
            </a:r>
          </a:p>
          <a:p>
            <a:pPr marL="0" indent="0">
              <a:lnSpc>
                <a:spcPct val="150000"/>
              </a:lnSpc>
              <a:spcBef>
                <a:spcPts val="0"/>
              </a:spcBef>
              <a:buNone/>
            </a:pPr>
            <a:r>
              <a:rPr lang="en-GB" sz="2000" b="1" dirty="0">
                <a:latin typeface="Arial"/>
                <a:cs typeface="Arial"/>
              </a:rPr>
              <a:t>Check that the bank you choose is:</a:t>
            </a:r>
            <a:endParaRPr lang="en-GB" sz="2000" b="1" dirty="0"/>
          </a:p>
          <a:p>
            <a:pPr marL="342900" indent="-342900">
              <a:lnSpc>
                <a:spcPct val="150000"/>
              </a:lnSpc>
              <a:spcBef>
                <a:spcPts val="0"/>
              </a:spcBef>
            </a:pPr>
            <a:r>
              <a:rPr lang="en-GB" sz="2000" dirty="0">
                <a:latin typeface="Arial"/>
                <a:cs typeface="Arial"/>
              </a:rPr>
              <a:t>Regulated by the </a:t>
            </a:r>
            <a:r>
              <a:rPr lang="en-GB" sz="2000" dirty="0">
                <a:latin typeface="Arial"/>
                <a:cs typeface="Arial"/>
                <a:hlinkClick r:id="rId3"/>
              </a:rPr>
              <a:t>Financial Conduct Authority (FCA)</a:t>
            </a:r>
            <a:endParaRPr lang="en-GB" sz="2000" dirty="0"/>
          </a:p>
          <a:p>
            <a:pPr marL="342900" indent="-342900"/>
            <a:r>
              <a:rPr lang="en-GB" sz="2000" dirty="0">
                <a:latin typeface="Arial"/>
                <a:cs typeface="Arial"/>
              </a:rPr>
              <a:t>Protected by the </a:t>
            </a:r>
            <a:r>
              <a:rPr lang="en-GB" sz="2000" dirty="0">
                <a:latin typeface="Arial"/>
                <a:cs typeface="Arial"/>
                <a:hlinkClick r:id="rId4"/>
              </a:rPr>
              <a:t>Financial Services Compensation Scheme (FSCS)</a:t>
            </a:r>
            <a:endParaRPr lang="en-GB" sz="2000" dirty="0">
              <a:latin typeface="Arial"/>
              <a:cs typeface="Arial"/>
            </a:endParaRPr>
          </a:p>
          <a:p>
            <a:pPr marL="0" indent="0">
              <a:lnSpc>
                <a:spcPct val="150000"/>
              </a:lnSpc>
              <a:spcBef>
                <a:spcPts val="0"/>
              </a:spcBef>
              <a:buNone/>
            </a:pPr>
            <a:endParaRPr lang="en-GB" sz="2000" dirty="0"/>
          </a:p>
        </p:txBody>
      </p:sp>
      <p:sp>
        <p:nvSpPr>
          <p:cNvPr id="18" name="Content Placeholder 2">
            <a:extLst>
              <a:ext uri="{FF2B5EF4-FFF2-40B4-BE49-F238E27FC236}">
                <a16:creationId xmlns:a16="http://schemas.microsoft.com/office/drawing/2014/main" id="{38C2AA42-4EE9-069D-B536-077D006320E3}"/>
              </a:ext>
            </a:extLst>
          </p:cNvPr>
          <p:cNvSpPr txBox="1">
            <a:spLocks/>
          </p:cNvSpPr>
          <p:nvPr/>
        </p:nvSpPr>
        <p:spPr>
          <a:xfrm>
            <a:off x="334963" y="6278136"/>
            <a:ext cx="6305323" cy="417982"/>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5"/>
              </a:rPr>
              <a:t>Opening a UK bank account - Choosing a bank</a:t>
            </a:r>
            <a:endParaRPr lang="en-US" sz="2400" dirty="0"/>
          </a:p>
        </p:txBody>
      </p:sp>
      <p:sp>
        <p:nvSpPr>
          <p:cNvPr id="7" name="Rectangle 6">
            <a:extLst>
              <a:ext uri="{FF2B5EF4-FFF2-40B4-BE49-F238E27FC236}">
                <a16:creationId xmlns:a16="http://schemas.microsoft.com/office/drawing/2014/main" id="{B76705AE-4465-B3CE-B266-316F0C4E98EB}"/>
              </a:ext>
            </a:extLst>
          </p:cNvPr>
          <p:cNvSpPr/>
          <p:nvPr/>
        </p:nvSpPr>
        <p:spPr>
          <a:xfrm>
            <a:off x="9339944" y="1913860"/>
            <a:ext cx="2572506" cy="4782258"/>
          </a:xfrm>
          <a:prstGeom prst="rect">
            <a:avLst/>
          </a:prstGeom>
          <a:solidFill>
            <a:srgbClr val="9CED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r>
              <a:rPr lang="en-GB" sz="2000" b="1" dirty="0">
                <a:solidFill>
                  <a:schemeClr val="tx1"/>
                </a:solidFill>
                <a:latin typeface="Arial" panose="020B0604020202020204" pitchFamily="34" charset="0"/>
                <a:cs typeface="Arial" panose="020B0604020202020204" pitchFamily="34" charset="0"/>
              </a:rPr>
            </a:br>
            <a:r>
              <a:rPr lang="en-GB" sz="2000" b="1" dirty="0">
                <a:solidFill>
                  <a:schemeClr val="tx1"/>
                </a:solidFill>
                <a:latin typeface="Arial" panose="020B0604020202020204" pitchFamily="34" charset="0"/>
                <a:cs typeface="Arial" panose="020B0604020202020204" pitchFamily="34" charset="0"/>
              </a:rPr>
              <a:t>Popular UK digital bank providers:</a:t>
            </a:r>
          </a:p>
          <a:p>
            <a:pPr lvl="0" algn="ctr">
              <a:lnSpc>
                <a:spcPct val="150000"/>
              </a:lnSpc>
            </a:pPr>
            <a:endParaRPr lang="en-GB" sz="2000" u="sng" dirty="0">
              <a:solidFill>
                <a:srgbClr val="0563C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endParaRPr>
          </a:p>
          <a:p>
            <a:pPr lvl="0" algn="ctr">
              <a:lnSpc>
                <a:spcPct val="150000"/>
              </a:lnSpc>
            </a:pPr>
            <a:r>
              <a:rPr lang="en-GB" sz="2000" u="sng" dirty="0">
                <a:solidFill>
                  <a:schemeClr val="tx1"/>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Monzo</a:t>
            </a:r>
            <a:endParaRPr lang="en-GB" sz="2000" dirty="0">
              <a:solidFill>
                <a:schemeClr val="tx1"/>
              </a:solidFill>
              <a:latin typeface="Arial" panose="020B0604020202020204" pitchFamily="34" charset="0"/>
              <a:cs typeface="Arial" panose="020B0604020202020204" pitchFamily="34" charset="0"/>
            </a:endParaRPr>
          </a:p>
          <a:p>
            <a:pPr lvl="0" algn="ctr">
              <a:lnSpc>
                <a:spcPct val="150000"/>
              </a:lnSpc>
            </a:pPr>
            <a:r>
              <a:rPr lang="en-GB" sz="2000" u="sng" dirty="0">
                <a:solidFill>
                  <a:schemeClr val="tx1"/>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Starling</a:t>
            </a:r>
            <a:endParaRPr lang="en-GB" sz="2000" dirty="0">
              <a:solidFill>
                <a:schemeClr val="tx1"/>
              </a:solidFill>
              <a:latin typeface="Arial" panose="020B0604020202020204" pitchFamily="34" charset="0"/>
              <a:cs typeface="Arial" panose="020B0604020202020204" pitchFamily="34" charset="0"/>
            </a:endParaRPr>
          </a:p>
          <a:p>
            <a:pPr lvl="0" algn="ctr">
              <a:lnSpc>
                <a:spcPct val="150000"/>
              </a:lnSpc>
            </a:pPr>
            <a:r>
              <a:rPr lang="en-GB" sz="2000" u="sng" dirty="0">
                <a:solidFill>
                  <a:schemeClr val="tx1"/>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Revolut</a:t>
            </a:r>
            <a:endParaRPr lang="en-GB" sz="2000" dirty="0">
              <a:solidFill>
                <a:schemeClr val="tx1"/>
              </a:solidFill>
              <a:latin typeface="Arial" panose="020B0604020202020204" pitchFamily="34" charset="0"/>
              <a:cs typeface="Arial" panose="020B0604020202020204" pitchFamily="34" charset="0"/>
            </a:endParaRPr>
          </a:p>
          <a:p>
            <a:pPr lvl="0" algn="ctr">
              <a:lnSpc>
                <a:spcPct val="150000"/>
              </a:lnSpc>
            </a:pPr>
            <a:r>
              <a:rPr lang="en-GB" sz="2000" u="sng" dirty="0">
                <a:solidFill>
                  <a:schemeClr val="tx1"/>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Wise</a:t>
            </a:r>
            <a:endParaRPr lang="en-GB" sz="2000" dirty="0">
              <a:solidFill>
                <a:schemeClr val="tx1"/>
              </a:solidFill>
              <a:latin typeface="Arial" panose="020B0604020202020204" pitchFamily="34" charset="0"/>
              <a:cs typeface="Arial" panose="020B0604020202020204" pitchFamily="34" charset="0"/>
            </a:endParaRPr>
          </a:p>
          <a:p>
            <a:pPr lvl="0" algn="ctr">
              <a:lnSpc>
                <a:spcPct val="150000"/>
              </a:lnSpc>
            </a:pPr>
            <a:r>
              <a:rPr lang="en-GB" sz="2000" u="sng" dirty="0">
                <a:solidFill>
                  <a:schemeClr val="tx1"/>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Monese</a:t>
            </a:r>
            <a:endParaRPr lang="en-GB" sz="2000" dirty="0">
              <a:solidFill>
                <a:schemeClr val="tx1"/>
              </a:solidFill>
              <a:latin typeface="Arial" panose="020B0604020202020204" pitchFamily="34" charset="0"/>
              <a:cs typeface="Arial" panose="020B0604020202020204" pitchFamily="34" charset="0"/>
            </a:endParaRPr>
          </a:p>
          <a:p>
            <a:pPr lvl="0" algn="ctr">
              <a:lnSpc>
                <a:spcPct val="150000"/>
              </a:lnSpc>
            </a:pPr>
            <a:endParaRPr lang="en-GB" sz="2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2313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B6A64-4250-63D1-A355-A3410E4C34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070A8A-2041-BE8B-3E55-E8133507FEA7}"/>
              </a:ext>
            </a:extLst>
          </p:cNvPr>
          <p:cNvSpPr>
            <a:spLocks noGrp="1"/>
          </p:cNvSpPr>
          <p:nvPr>
            <p:ph type="title"/>
          </p:nvPr>
        </p:nvSpPr>
        <p:spPr/>
        <p:txBody>
          <a:bodyPr anchor="t" anchorCtr="0"/>
          <a:lstStyle/>
          <a:p>
            <a:r>
              <a:rPr lang="en-US" dirty="0">
                <a:latin typeface="Arial"/>
                <a:cs typeface="Arial"/>
              </a:rPr>
              <a:t>Digital Banks (2)</a:t>
            </a:r>
            <a:endParaRPr lang="en-US" dirty="0"/>
          </a:p>
        </p:txBody>
      </p:sp>
      <p:sp>
        <p:nvSpPr>
          <p:cNvPr id="3" name="Content Placeholder 2">
            <a:extLst>
              <a:ext uri="{FF2B5EF4-FFF2-40B4-BE49-F238E27FC236}">
                <a16:creationId xmlns:a16="http://schemas.microsoft.com/office/drawing/2014/main" id="{F75886E8-3EFE-2004-82DA-D3598C1E1B5A}"/>
              </a:ext>
            </a:extLst>
          </p:cNvPr>
          <p:cNvSpPr>
            <a:spLocks noGrp="1"/>
          </p:cNvSpPr>
          <p:nvPr>
            <p:ph idx="4294967295"/>
          </p:nvPr>
        </p:nvSpPr>
        <p:spPr>
          <a:xfrm>
            <a:off x="334963" y="2556904"/>
            <a:ext cx="7426661" cy="3600450"/>
          </a:xfrm>
        </p:spPr>
        <p:txBody>
          <a:bodyPr vert="horz" lIns="0" tIns="0" rIns="0" bIns="0" rtlCol="0" anchor="t">
            <a:noAutofit/>
          </a:bodyPr>
          <a:lstStyle/>
          <a:p>
            <a:pPr marL="0" indent="0">
              <a:lnSpc>
                <a:spcPct val="150000"/>
              </a:lnSpc>
              <a:spcBef>
                <a:spcPts val="0"/>
              </a:spcBef>
              <a:buNone/>
            </a:pPr>
            <a:r>
              <a:rPr lang="en-GB" sz="2000" b="1" dirty="0">
                <a:latin typeface="Arial"/>
                <a:cs typeface="Arial"/>
              </a:rPr>
              <a:t>Requirements change depending on the bank, but in most cases you would need to upload:</a:t>
            </a:r>
            <a:endParaRPr lang="en-GB" sz="2000" dirty="0">
              <a:latin typeface="Arial"/>
              <a:cs typeface="Arial"/>
            </a:endParaRPr>
          </a:p>
          <a:p>
            <a:pPr marL="342900" indent="-342900">
              <a:lnSpc>
                <a:spcPct val="150000"/>
              </a:lnSpc>
              <a:spcBef>
                <a:spcPts val="0"/>
              </a:spcBef>
            </a:pPr>
            <a:r>
              <a:rPr lang="en-GB" sz="2000" dirty="0">
                <a:latin typeface="Arial"/>
                <a:cs typeface="Arial"/>
              </a:rPr>
              <a:t>Proof of identity (your passport)</a:t>
            </a:r>
            <a:endParaRPr lang="en-GB" sz="2000" dirty="0"/>
          </a:p>
          <a:p>
            <a:pPr marL="342900" indent="-342900">
              <a:lnSpc>
                <a:spcPct val="150000"/>
              </a:lnSpc>
              <a:spcBef>
                <a:spcPts val="0"/>
              </a:spcBef>
            </a:pPr>
            <a:r>
              <a:rPr lang="en-GB" sz="2000" dirty="0">
                <a:latin typeface="Arial"/>
                <a:cs typeface="Arial"/>
              </a:rPr>
              <a:t>Proof of address (the address in your home country)</a:t>
            </a:r>
            <a:endParaRPr lang="en-GB" sz="2000" dirty="0"/>
          </a:p>
          <a:p>
            <a:pPr marL="285750" indent="-285750">
              <a:lnSpc>
                <a:spcPct val="100000"/>
              </a:lnSpc>
              <a:spcBef>
                <a:spcPts val="0"/>
              </a:spcBef>
              <a:buFont typeface="Arial"/>
              <a:buChar char="•"/>
            </a:pPr>
            <a:endParaRPr lang="en-GB" sz="2000" dirty="0"/>
          </a:p>
          <a:p>
            <a:pPr marL="0" indent="0">
              <a:lnSpc>
                <a:spcPct val="150000"/>
              </a:lnSpc>
              <a:spcBef>
                <a:spcPts val="0"/>
              </a:spcBef>
              <a:buNone/>
            </a:pPr>
            <a:r>
              <a:rPr lang="en-GB" sz="2000" b="1" dirty="0">
                <a:latin typeface="Arial"/>
                <a:cs typeface="Arial"/>
              </a:rPr>
              <a:t>In many cases, the process is 100% online: </a:t>
            </a:r>
            <a:endParaRPr lang="en-GB" sz="2000" b="1" dirty="0"/>
          </a:p>
          <a:p>
            <a:pPr marL="0" indent="0">
              <a:lnSpc>
                <a:spcPct val="150000"/>
              </a:lnSpc>
              <a:spcBef>
                <a:spcPts val="0"/>
              </a:spcBef>
              <a:buNone/>
            </a:pPr>
            <a:r>
              <a:rPr lang="en-GB" sz="2000" dirty="0">
                <a:latin typeface="Arial"/>
                <a:cs typeface="Arial"/>
              </a:rPr>
              <a:t>you upload photos/scans of documents and complete identity verification in the app.</a:t>
            </a:r>
            <a:endParaRPr lang="en-GB" sz="2000" dirty="0"/>
          </a:p>
        </p:txBody>
      </p:sp>
      <p:pic>
        <p:nvPicPr>
          <p:cNvPr id="4" name="Picture 3" descr="A person sitting next to a large cellphone&#10;&#10;">
            <a:extLst>
              <a:ext uri="{FF2B5EF4-FFF2-40B4-BE49-F238E27FC236}">
                <a16:creationId xmlns:a16="http://schemas.microsoft.com/office/drawing/2014/main" id="{5AB57EC1-F831-8EDD-DD32-DED6F99313B7}"/>
              </a:ext>
            </a:extLst>
          </p:cNvPr>
          <p:cNvPicPr>
            <a:picLocks noChangeAspect="1"/>
          </p:cNvPicPr>
          <p:nvPr/>
        </p:nvPicPr>
        <p:blipFill>
          <a:blip r:embed="rId3"/>
          <a:srcRect l="9007" t="42623" r="14781" b="11967"/>
          <a:stretch>
            <a:fillRect/>
          </a:stretch>
        </p:blipFill>
        <p:spPr>
          <a:xfrm>
            <a:off x="8140254" y="2790264"/>
            <a:ext cx="3552162" cy="2993591"/>
          </a:xfrm>
          <a:prstGeom prst="rect">
            <a:avLst/>
          </a:prstGeom>
        </p:spPr>
      </p:pic>
      <p:sp>
        <p:nvSpPr>
          <p:cNvPr id="8" name="Content Placeholder 2">
            <a:extLst>
              <a:ext uri="{FF2B5EF4-FFF2-40B4-BE49-F238E27FC236}">
                <a16:creationId xmlns:a16="http://schemas.microsoft.com/office/drawing/2014/main" id="{45C2EDE6-C379-82C6-0FBF-156EC042AAD1}"/>
              </a:ext>
            </a:extLst>
          </p:cNvPr>
          <p:cNvSpPr txBox="1">
            <a:spLocks/>
          </p:cNvSpPr>
          <p:nvPr/>
        </p:nvSpPr>
        <p:spPr>
          <a:xfrm>
            <a:off x="334963" y="6278136"/>
            <a:ext cx="6305323" cy="417982"/>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4"/>
              </a:rPr>
              <a:t>Opening a UK bank account - Choosing a bank</a:t>
            </a:r>
            <a:endParaRPr lang="en-US" sz="2400" dirty="0"/>
          </a:p>
        </p:txBody>
      </p:sp>
      <p:pic>
        <p:nvPicPr>
          <p:cNvPr id="9" name="Picture 8">
            <a:extLst>
              <a:ext uri="{FF2B5EF4-FFF2-40B4-BE49-F238E27FC236}">
                <a16:creationId xmlns:a16="http://schemas.microsoft.com/office/drawing/2014/main" id="{6FA062C9-DFFF-0D0A-DCD7-5E626206B3D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065216" y="4779318"/>
            <a:ext cx="1627200" cy="1627200"/>
          </a:xfrm>
          <a:prstGeom prst="rect">
            <a:avLst/>
          </a:prstGeom>
        </p:spPr>
      </p:pic>
    </p:spTree>
    <p:extLst>
      <p:ext uri="{BB962C8B-B14F-4D97-AF65-F5344CB8AC3E}">
        <p14:creationId xmlns:p14="http://schemas.microsoft.com/office/powerpoint/2010/main" val="3728989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C40C4-6662-EC12-55E4-50112A61B1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746A36-C2F8-37D5-657A-81B0E9D802CD}"/>
              </a:ext>
            </a:extLst>
          </p:cNvPr>
          <p:cNvSpPr>
            <a:spLocks noGrp="1"/>
          </p:cNvSpPr>
          <p:nvPr>
            <p:ph type="title"/>
          </p:nvPr>
        </p:nvSpPr>
        <p:spPr/>
        <p:txBody>
          <a:bodyPr anchor="t" anchorCtr="0"/>
          <a:lstStyle/>
          <a:p>
            <a:r>
              <a:rPr lang="en-GB">
                <a:latin typeface="Arial"/>
                <a:cs typeface="Arial"/>
              </a:rPr>
              <a:t>'High street' banks</a:t>
            </a:r>
            <a:endParaRPr lang="en-US" b="0">
              <a:latin typeface="Arial"/>
              <a:cs typeface="Arial"/>
            </a:endParaRPr>
          </a:p>
          <a:p>
            <a:endParaRPr lang="en-US"/>
          </a:p>
        </p:txBody>
      </p:sp>
      <p:sp>
        <p:nvSpPr>
          <p:cNvPr id="3" name="Content Placeholder 2">
            <a:extLst>
              <a:ext uri="{FF2B5EF4-FFF2-40B4-BE49-F238E27FC236}">
                <a16:creationId xmlns:a16="http://schemas.microsoft.com/office/drawing/2014/main" id="{E6A37A45-1DB4-3267-FE75-ECD1A07B38F1}"/>
              </a:ext>
            </a:extLst>
          </p:cNvPr>
          <p:cNvSpPr>
            <a:spLocks noGrp="1"/>
          </p:cNvSpPr>
          <p:nvPr>
            <p:ph idx="4294967295"/>
          </p:nvPr>
        </p:nvSpPr>
        <p:spPr>
          <a:xfrm>
            <a:off x="334963" y="2556904"/>
            <a:ext cx="5761037" cy="3600450"/>
          </a:xfrm>
        </p:spPr>
        <p:txBody>
          <a:bodyPr vert="horz" lIns="0" tIns="0" rIns="0" bIns="0" rtlCol="0" anchor="t">
            <a:normAutofit lnSpcReduction="10000"/>
          </a:bodyPr>
          <a:lstStyle/>
          <a:p>
            <a:pPr marL="342900" indent="-342900">
              <a:lnSpc>
                <a:spcPct val="150000"/>
              </a:lnSpc>
              <a:spcBef>
                <a:spcPts val="0"/>
              </a:spcBef>
              <a:buFont typeface="Arial,Sans-Serif"/>
              <a:buChar char="•"/>
            </a:pPr>
            <a:r>
              <a:rPr lang="en-GB" sz="2400" dirty="0">
                <a:solidFill>
                  <a:srgbClr val="212529"/>
                </a:solidFill>
                <a:latin typeface="Arial"/>
                <a:cs typeface="Arial"/>
              </a:rPr>
              <a:t>Traditional banks that have a physical presence in the city </a:t>
            </a:r>
            <a:endParaRPr lang="en-US" sz="2400" dirty="0"/>
          </a:p>
          <a:p>
            <a:pPr marL="285750" indent="-285750">
              <a:lnSpc>
                <a:spcPct val="150000"/>
              </a:lnSpc>
              <a:spcBef>
                <a:spcPts val="0"/>
              </a:spcBef>
              <a:buFont typeface="Arial,Sans-Serif"/>
              <a:buChar char="•"/>
            </a:pPr>
            <a:r>
              <a:rPr lang="en-GB" sz="2200" dirty="0">
                <a:solidFill>
                  <a:srgbClr val="212529"/>
                </a:solidFill>
                <a:latin typeface="Arial"/>
                <a:cs typeface="Arial"/>
              </a:rPr>
              <a:t>Offer online banking solutions</a:t>
            </a:r>
            <a:endParaRPr lang="en-US" sz="2200" dirty="0"/>
          </a:p>
          <a:p>
            <a:pPr marL="285750" indent="-285750">
              <a:lnSpc>
                <a:spcPct val="150000"/>
              </a:lnSpc>
              <a:spcBef>
                <a:spcPts val="0"/>
              </a:spcBef>
              <a:buFont typeface="Arial,Sans-Serif"/>
              <a:buChar char="•"/>
            </a:pPr>
            <a:r>
              <a:rPr lang="en-GB" sz="2200" dirty="0">
                <a:solidFill>
                  <a:srgbClr val="212529"/>
                </a:solidFill>
                <a:latin typeface="Arial"/>
                <a:cs typeface="Arial"/>
              </a:rPr>
              <a:t>Offer more services than a digital bank</a:t>
            </a:r>
            <a:endParaRPr lang="en-US" sz="2200" dirty="0"/>
          </a:p>
          <a:p>
            <a:pPr marL="285750" indent="-285750">
              <a:lnSpc>
                <a:spcPct val="150000"/>
              </a:lnSpc>
              <a:spcBef>
                <a:spcPts val="0"/>
              </a:spcBef>
              <a:buFont typeface="Arial,Sans-Serif"/>
              <a:buChar char="•"/>
            </a:pPr>
            <a:r>
              <a:rPr lang="en-GB" sz="2200" dirty="0">
                <a:solidFill>
                  <a:srgbClr val="212529"/>
                </a:solidFill>
                <a:latin typeface="Arial"/>
                <a:cs typeface="Arial"/>
              </a:rPr>
              <a:t>No limits on free cash withdrawals</a:t>
            </a:r>
            <a:endParaRPr lang="en-US" sz="2200" dirty="0">
              <a:latin typeface="Arial"/>
              <a:cs typeface="Arial"/>
            </a:endParaRPr>
          </a:p>
          <a:p>
            <a:pPr marL="285750" indent="-285750">
              <a:lnSpc>
                <a:spcPct val="150000"/>
              </a:lnSpc>
              <a:spcBef>
                <a:spcPts val="0"/>
              </a:spcBef>
              <a:buFont typeface="Arial,Sans-Serif"/>
              <a:buChar char="•"/>
            </a:pPr>
            <a:r>
              <a:rPr lang="en-GB" sz="2200" dirty="0">
                <a:solidFill>
                  <a:srgbClr val="212529"/>
                </a:solidFill>
                <a:latin typeface="Arial"/>
                <a:cs typeface="Arial"/>
              </a:rPr>
              <a:t>More regulated than digital banks</a:t>
            </a:r>
            <a:endParaRPr lang="en-US" sz="2200" dirty="0"/>
          </a:p>
          <a:p>
            <a:pPr marL="285750" indent="-285750">
              <a:lnSpc>
                <a:spcPct val="150000"/>
              </a:lnSpc>
              <a:spcBef>
                <a:spcPts val="0"/>
              </a:spcBef>
              <a:buFont typeface="Arial,Sans-Serif"/>
              <a:buChar char="•"/>
            </a:pPr>
            <a:r>
              <a:rPr lang="en-GB" sz="2200" dirty="0">
                <a:solidFill>
                  <a:srgbClr val="212529"/>
                </a:solidFill>
                <a:latin typeface="Arial"/>
                <a:cs typeface="Arial"/>
              </a:rPr>
              <a:t>Can take longer to set up an account</a:t>
            </a:r>
            <a:endParaRPr lang="en-US" sz="2200" dirty="0"/>
          </a:p>
          <a:p>
            <a:pPr marL="285750" indent="-285750">
              <a:lnSpc>
                <a:spcPct val="150000"/>
              </a:lnSpc>
              <a:spcBef>
                <a:spcPts val="0"/>
              </a:spcBef>
              <a:buFont typeface="Arial,Sans-Serif"/>
              <a:buChar char="•"/>
            </a:pPr>
            <a:endParaRPr lang="en-GB" sz="2200" dirty="0"/>
          </a:p>
        </p:txBody>
      </p:sp>
      <p:pic>
        <p:nvPicPr>
          <p:cNvPr id="8" name="Picture 7">
            <a:extLst>
              <a:ext uri="{FF2B5EF4-FFF2-40B4-BE49-F238E27FC236}">
                <a16:creationId xmlns:a16="http://schemas.microsoft.com/office/drawing/2014/main" id="{9F259C4E-80C5-1FFD-D78A-ADA015316749}"/>
              </a:ext>
              <a:ext uri="{C183D7F6-B498-43B3-948B-1728B52AA6E4}">
                <adec:decorative xmlns:adec="http://schemas.microsoft.com/office/drawing/2017/decorative" val="1"/>
              </a:ext>
            </a:extLst>
          </p:cNvPr>
          <p:cNvPicPr>
            <a:picLocks noChangeAspect="1"/>
          </p:cNvPicPr>
          <p:nvPr/>
        </p:nvPicPr>
        <p:blipFill>
          <a:blip r:embed="rId3"/>
          <a:srcRect t="37146" r="231" b="7516"/>
          <a:stretch>
            <a:fillRect/>
          </a:stretch>
        </p:blipFill>
        <p:spPr>
          <a:xfrm>
            <a:off x="7492902" y="2200093"/>
            <a:ext cx="4366765" cy="3414062"/>
          </a:xfrm>
          <a:prstGeom prst="rect">
            <a:avLst/>
          </a:prstGeom>
        </p:spPr>
      </p:pic>
      <p:sp>
        <p:nvSpPr>
          <p:cNvPr id="6" name="Content Placeholder 2">
            <a:extLst>
              <a:ext uri="{FF2B5EF4-FFF2-40B4-BE49-F238E27FC236}">
                <a16:creationId xmlns:a16="http://schemas.microsoft.com/office/drawing/2014/main" id="{D2EAA1E9-CE44-4D05-07D2-147EC5D1EE86}"/>
              </a:ext>
            </a:extLst>
          </p:cNvPr>
          <p:cNvSpPr txBox="1">
            <a:spLocks/>
          </p:cNvSpPr>
          <p:nvPr/>
        </p:nvSpPr>
        <p:spPr>
          <a:xfrm>
            <a:off x="334963" y="6278136"/>
            <a:ext cx="6305323" cy="417982"/>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4"/>
              </a:rPr>
              <a:t>Opening a UK bank account - Choosing a bank</a:t>
            </a:r>
            <a:endParaRPr lang="en-US" sz="2400" dirty="0"/>
          </a:p>
        </p:txBody>
      </p:sp>
      <p:pic>
        <p:nvPicPr>
          <p:cNvPr id="5" name="Picture 4">
            <a:extLst>
              <a:ext uri="{FF2B5EF4-FFF2-40B4-BE49-F238E27FC236}">
                <a16:creationId xmlns:a16="http://schemas.microsoft.com/office/drawing/2014/main" id="{5B9CFDE5-BFA5-FE03-7D71-01D924ACE16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065216" y="4779318"/>
            <a:ext cx="1627200" cy="1627200"/>
          </a:xfrm>
          <a:prstGeom prst="rect">
            <a:avLst/>
          </a:prstGeom>
        </p:spPr>
      </p:pic>
    </p:spTree>
    <p:extLst>
      <p:ext uri="{BB962C8B-B14F-4D97-AF65-F5344CB8AC3E}">
        <p14:creationId xmlns:p14="http://schemas.microsoft.com/office/powerpoint/2010/main" val="601098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2A999-FBD0-50BB-30D2-35E4908D97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3A79B0-5729-3B65-9D44-6CA935B75D76}"/>
              </a:ext>
            </a:extLst>
          </p:cNvPr>
          <p:cNvSpPr>
            <a:spLocks noGrp="1"/>
          </p:cNvSpPr>
          <p:nvPr>
            <p:ph type="title"/>
          </p:nvPr>
        </p:nvSpPr>
        <p:spPr/>
        <p:txBody>
          <a:bodyPr anchor="t" anchorCtr="0"/>
          <a:lstStyle/>
          <a:p>
            <a:r>
              <a:rPr lang="en-GB" dirty="0">
                <a:latin typeface="Arial"/>
                <a:cs typeface="Arial"/>
              </a:rPr>
              <a:t>How to choose a bank</a:t>
            </a:r>
            <a:endParaRPr lang="en-US" dirty="0"/>
          </a:p>
          <a:p>
            <a:endParaRPr lang="en-US" dirty="0"/>
          </a:p>
        </p:txBody>
      </p:sp>
      <p:sp>
        <p:nvSpPr>
          <p:cNvPr id="3" name="Content Placeholder 2">
            <a:extLst>
              <a:ext uri="{FF2B5EF4-FFF2-40B4-BE49-F238E27FC236}">
                <a16:creationId xmlns:a16="http://schemas.microsoft.com/office/drawing/2014/main" id="{FAD50DCC-508F-2E40-755C-95971604D2F9}"/>
              </a:ext>
            </a:extLst>
          </p:cNvPr>
          <p:cNvSpPr>
            <a:spLocks noGrp="1"/>
          </p:cNvSpPr>
          <p:nvPr>
            <p:ph idx="4294967295"/>
          </p:nvPr>
        </p:nvSpPr>
        <p:spPr>
          <a:xfrm>
            <a:off x="334963" y="2677886"/>
            <a:ext cx="6937706" cy="3270302"/>
          </a:xfrm>
        </p:spPr>
        <p:txBody>
          <a:bodyPr vert="horz" lIns="0" tIns="0" rIns="0" bIns="0" rtlCol="0" anchor="t">
            <a:noAutofit/>
          </a:bodyPr>
          <a:lstStyle/>
          <a:p>
            <a:pPr marL="0" indent="0">
              <a:lnSpc>
                <a:spcPct val="100000"/>
              </a:lnSpc>
              <a:spcBef>
                <a:spcPts val="600"/>
              </a:spcBef>
              <a:spcAft>
                <a:spcPts val="600"/>
              </a:spcAft>
              <a:buNone/>
            </a:pPr>
            <a:r>
              <a:rPr lang="en-GB" sz="1800" b="1" dirty="0">
                <a:solidFill>
                  <a:srgbClr val="000000"/>
                </a:solidFill>
              </a:rPr>
              <a:t>The University of Leeds cannot recommend or endorse any particular bank. </a:t>
            </a:r>
          </a:p>
          <a:p>
            <a:pPr>
              <a:lnSpc>
                <a:spcPct val="100000"/>
              </a:lnSpc>
              <a:spcBef>
                <a:spcPts val="600"/>
              </a:spcBef>
              <a:spcAft>
                <a:spcPts val="600"/>
              </a:spcAft>
            </a:pPr>
            <a:r>
              <a:rPr lang="en-GB" sz="1800" dirty="0">
                <a:solidFill>
                  <a:srgbClr val="000000"/>
                </a:solidFill>
              </a:rPr>
              <a:t>We encourage you to research your options and check each bank's application process, fees and eligibility requirements. </a:t>
            </a:r>
          </a:p>
          <a:p>
            <a:pPr>
              <a:lnSpc>
                <a:spcPct val="100000"/>
              </a:lnSpc>
              <a:spcBef>
                <a:spcPts val="600"/>
              </a:spcBef>
              <a:spcAft>
                <a:spcPts val="600"/>
              </a:spcAft>
            </a:pPr>
            <a:r>
              <a:rPr lang="en-GB" sz="1800" dirty="0">
                <a:solidFill>
                  <a:srgbClr val="000000"/>
                </a:solidFill>
              </a:rPr>
              <a:t>We have a list of useful questions to ask your bank of choice to help you make a decision. </a:t>
            </a:r>
          </a:p>
          <a:p>
            <a:pPr marL="0" indent="0">
              <a:lnSpc>
                <a:spcPct val="100000"/>
              </a:lnSpc>
              <a:spcBef>
                <a:spcPts val="600"/>
              </a:spcBef>
              <a:spcAft>
                <a:spcPts val="600"/>
              </a:spcAft>
              <a:buNone/>
            </a:pPr>
            <a:r>
              <a:rPr lang="en-GB" sz="1800" dirty="0">
                <a:solidFill>
                  <a:srgbClr val="000000"/>
                </a:solidFill>
              </a:rPr>
              <a:t>If you’re staying in Leeds for a semester or less, a digital bank may be a more suitable option.</a:t>
            </a:r>
          </a:p>
          <a:p>
            <a:pPr>
              <a:lnSpc>
                <a:spcPct val="100000"/>
              </a:lnSpc>
              <a:spcBef>
                <a:spcPts val="600"/>
              </a:spcBef>
              <a:spcAft>
                <a:spcPts val="600"/>
              </a:spcAft>
            </a:pPr>
            <a:endParaRPr lang="en-GB" sz="1800" dirty="0">
              <a:solidFill>
                <a:srgbClr val="000000"/>
              </a:solidFill>
            </a:endParaRPr>
          </a:p>
          <a:p>
            <a:pPr>
              <a:lnSpc>
                <a:spcPct val="100000"/>
              </a:lnSpc>
              <a:spcBef>
                <a:spcPts val="600"/>
              </a:spcBef>
              <a:spcAft>
                <a:spcPts val="600"/>
              </a:spcAft>
            </a:pPr>
            <a:endParaRPr lang="en-GB" sz="1800" dirty="0">
              <a:solidFill>
                <a:srgbClr val="000000"/>
              </a:solidFill>
            </a:endParaRPr>
          </a:p>
          <a:p>
            <a:pPr marL="0" indent="0">
              <a:lnSpc>
                <a:spcPct val="100000"/>
              </a:lnSpc>
              <a:spcBef>
                <a:spcPts val="600"/>
              </a:spcBef>
              <a:spcAft>
                <a:spcPts val="600"/>
              </a:spcAft>
              <a:buNone/>
            </a:pPr>
            <a:endParaRPr lang="en-GB" sz="1800" dirty="0">
              <a:solidFill>
                <a:srgbClr val="000000"/>
              </a:solidFill>
            </a:endParaRPr>
          </a:p>
        </p:txBody>
      </p:sp>
      <p:pic>
        <p:nvPicPr>
          <p:cNvPr id="4" name="Picture 3">
            <a:extLst>
              <a:ext uri="{FF2B5EF4-FFF2-40B4-BE49-F238E27FC236}">
                <a16:creationId xmlns:a16="http://schemas.microsoft.com/office/drawing/2014/main" id="{459B9303-B673-617A-9381-A49F2F7D8A90}"/>
              </a:ext>
              <a:ext uri="{C183D7F6-B498-43B3-948B-1728B52AA6E4}">
                <adec:decorative xmlns:adec="http://schemas.microsoft.com/office/drawing/2017/decorative" val="1"/>
              </a:ext>
            </a:extLst>
          </p:cNvPr>
          <p:cNvPicPr>
            <a:picLocks noChangeAspect="1"/>
          </p:cNvPicPr>
          <p:nvPr/>
        </p:nvPicPr>
        <p:blipFill>
          <a:blip r:embed="rId3"/>
          <a:srcRect l="3257" t="31751" r="231" b="9894"/>
          <a:stretch>
            <a:fillRect/>
          </a:stretch>
        </p:blipFill>
        <p:spPr>
          <a:xfrm>
            <a:off x="7931888" y="2556903"/>
            <a:ext cx="3925149" cy="3391285"/>
          </a:xfrm>
          <a:prstGeom prst="rect">
            <a:avLst/>
          </a:prstGeom>
        </p:spPr>
      </p:pic>
      <p:sp>
        <p:nvSpPr>
          <p:cNvPr id="9" name="Content Placeholder 2">
            <a:extLst>
              <a:ext uri="{FF2B5EF4-FFF2-40B4-BE49-F238E27FC236}">
                <a16:creationId xmlns:a16="http://schemas.microsoft.com/office/drawing/2014/main" id="{A090A4CC-AD88-6ACD-4E37-CDF0517AA1BC}"/>
              </a:ext>
            </a:extLst>
          </p:cNvPr>
          <p:cNvSpPr txBox="1">
            <a:spLocks/>
          </p:cNvSpPr>
          <p:nvPr/>
        </p:nvSpPr>
        <p:spPr>
          <a:xfrm>
            <a:off x="334963" y="6278136"/>
            <a:ext cx="6305323" cy="417982"/>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4"/>
              </a:rPr>
              <a:t>Opening a UK bank account - Choosing a bank</a:t>
            </a:r>
            <a:endParaRPr lang="en-US" sz="2400" dirty="0"/>
          </a:p>
        </p:txBody>
      </p:sp>
    </p:spTree>
    <p:extLst>
      <p:ext uri="{BB962C8B-B14F-4D97-AF65-F5344CB8AC3E}">
        <p14:creationId xmlns:p14="http://schemas.microsoft.com/office/powerpoint/2010/main" val="3025066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BF275-5137-CBDE-4B7A-97FBC0E08D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CD9C67-279B-D238-69E8-BA410C562ECF}"/>
              </a:ext>
            </a:extLst>
          </p:cNvPr>
          <p:cNvSpPr>
            <a:spLocks noGrp="1"/>
          </p:cNvSpPr>
          <p:nvPr>
            <p:ph type="title"/>
          </p:nvPr>
        </p:nvSpPr>
        <p:spPr/>
        <p:txBody>
          <a:bodyPr anchor="t" anchorCtr="0"/>
          <a:lstStyle/>
          <a:p>
            <a:r>
              <a:rPr lang="en-GB" dirty="0">
                <a:latin typeface="Arial"/>
                <a:cs typeface="Arial"/>
              </a:rPr>
              <a:t>Popular bank choices</a:t>
            </a:r>
            <a:endParaRPr lang="en-US" dirty="0"/>
          </a:p>
          <a:p>
            <a:endParaRPr lang="en-US" dirty="0"/>
          </a:p>
        </p:txBody>
      </p:sp>
      <p:sp>
        <p:nvSpPr>
          <p:cNvPr id="3" name="Content Placeholder 2">
            <a:extLst>
              <a:ext uri="{FF2B5EF4-FFF2-40B4-BE49-F238E27FC236}">
                <a16:creationId xmlns:a16="http://schemas.microsoft.com/office/drawing/2014/main" id="{0D113EDF-38F5-8FB9-6428-34DBFFCA9693}"/>
              </a:ext>
            </a:extLst>
          </p:cNvPr>
          <p:cNvSpPr>
            <a:spLocks noGrp="1"/>
          </p:cNvSpPr>
          <p:nvPr>
            <p:ph idx="4294967295"/>
          </p:nvPr>
        </p:nvSpPr>
        <p:spPr>
          <a:xfrm>
            <a:off x="334964" y="2556904"/>
            <a:ext cx="7767046" cy="3600450"/>
          </a:xfrm>
        </p:spPr>
        <p:txBody>
          <a:bodyPr vert="horz" lIns="0" tIns="0" rIns="0" bIns="0" rtlCol="0" anchor="t">
            <a:noAutofit/>
          </a:bodyPr>
          <a:lstStyle/>
          <a:p>
            <a:pPr marL="0" indent="0">
              <a:lnSpc>
                <a:spcPct val="100000"/>
              </a:lnSpc>
              <a:spcBef>
                <a:spcPts val="0"/>
              </a:spcBef>
              <a:buNone/>
              <a:tabLst>
                <a:tab pos="7527925" algn="l"/>
              </a:tabLst>
            </a:pPr>
            <a:r>
              <a:rPr lang="en-GB" sz="1800" dirty="0">
                <a:solidFill>
                  <a:srgbClr val="000000"/>
                </a:solidFill>
              </a:rPr>
              <a:t>In the years, international students have opened accounts with these banks. Most of them allow you apply for a bank account online without needed to visit a branch in person. </a:t>
            </a:r>
          </a:p>
          <a:p>
            <a:pPr>
              <a:lnSpc>
                <a:spcPct val="100000"/>
              </a:lnSpc>
              <a:spcBef>
                <a:spcPts val="0"/>
              </a:spcBef>
            </a:pPr>
            <a:endParaRPr lang="en-GB" sz="1800" dirty="0">
              <a:solidFill>
                <a:srgbClr val="000000"/>
              </a:solidFill>
            </a:endParaRPr>
          </a:p>
          <a:p>
            <a:pPr>
              <a:lnSpc>
                <a:spcPct val="100000"/>
              </a:lnSpc>
              <a:spcBef>
                <a:spcPts val="0"/>
              </a:spcBef>
              <a:spcAft>
                <a:spcPts val="600"/>
              </a:spcAft>
            </a:pPr>
            <a:r>
              <a:rPr lang="en-GB" sz="1800" u="sng" kern="100" dirty="0">
                <a:solidFill>
                  <a:srgbClr val="0563C1"/>
                </a:solidFill>
                <a:effectLst/>
                <a:ea typeface="Aptos" panose="020B0004020202020204" pitchFamily="34" charset="0"/>
                <a:hlinkClick r:id="rId3"/>
              </a:rPr>
              <a:t>HSBC Bank Account for International Students</a:t>
            </a:r>
            <a:endParaRPr lang="en-GB" sz="1800" kern="100" dirty="0">
              <a:effectLst/>
              <a:ea typeface="Aptos" panose="020B0004020202020204" pitchFamily="34" charset="0"/>
            </a:endParaRPr>
          </a:p>
          <a:p>
            <a:pPr>
              <a:lnSpc>
                <a:spcPct val="100000"/>
              </a:lnSpc>
              <a:spcBef>
                <a:spcPts val="0"/>
              </a:spcBef>
              <a:spcAft>
                <a:spcPts val="600"/>
              </a:spcAft>
            </a:pPr>
            <a:r>
              <a:rPr lang="en-GB" sz="1800" u="sng" kern="100" dirty="0">
                <a:solidFill>
                  <a:srgbClr val="0563C1"/>
                </a:solidFill>
                <a:effectLst/>
                <a:ea typeface="Aptos" panose="020B0004020202020204" pitchFamily="34" charset="0"/>
                <a:hlinkClick r:id="rId4"/>
              </a:rPr>
              <a:t>Lloyds Classic Account</a:t>
            </a:r>
            <a:r>
              <a:rPr lang="en-GB" sz="1800" u="sng" kern="100" dirty="0">
                <a:effectLst/>
                <a:ea typeface="Aptos" panose="020B0004020202020204" pitchFamily="34" charset="0"/>
              </a:rPr>
              <a:t> </a:t>
            </a:r>
          </a:p>
          <a:p>
            <a:pPr>
              <a:lnSpc>
                <a:spcPct val="100000"/>
              </a:lnSpc>
              <a:spcBef>
                <a:spcPts val="0"/>
              </a:spcBef>
              <a:spcAft>
                <a:spcPts val="600"/>
              </a:spcAft>
            </a:pPr>
            <a:r>
              <a:rPr lang="en-GB" sz="1800" u="sng" kern="100" dirty="0">
                <a:solidFill>
                  <a:srgbClr val="0563C1"/>
                </a:solidFill>
                <a:effectLst/>
                <a:ea typeface="Aptos" panose="020B0004020202020204" pitchFamily="34" charset="0"/>
                <a:hlinkClick r:id="rId5"/>
              </a:rPr>
              <a:t>Bank of China Student Prime </a:t>
            </a:r>
            <a:endParaRPr lang="en-GB" sz="1800" u="sng" kern="100" dirty="0">
              <a:solidFill>
                <a:srgbClr val="0563C1"/>
              </a:solidFill>
              <a:effectLst/>
              <a:ea typeface="Aptos" panose="020B0004020202020204" pitchFamily="34" charset="0"/>
            </a:endParaRPr>
          </a:p>
          <a:p>
            <a:pPr>
              <a:lnSpc>
                <a:spcPct val="100000"/>
              </a:lnSpc>
              <a:spcBef>
                <a:spcPts val="0"/>
              </a:spcBef>
              <a:spcAft>
                <a:spcPts val="600"/>
              </a:spcAft>
            </a:pPr>
            <a:r>
              <a:rPr lang="en-GB" sz="1800" u="sng" kern="100" dirty="0">
                <a:solidFill>
                  <a:srgbClr val="0563C1"/>
                </a:solidFill>
                <a:effectLst/>
                <a:ea typeface="Aptos" panose="020B0004020202020204" pitchFamily="34" charset="0"/>
                <a:hlinkClick r:id="rId6"/>
              </a:rPr>
              <a:t>Barclays Bank Account</a:t>
            </a:r>
            <a:r>
              <a:rPr lang="en-GB" sz="1800" u="sng" kern="100" dirty="0">
                <a:effectLst/>
                <a:ea typeface="Aptos" panose="020B0004020202020204" pitchFamily="34" charset="0"/>
              </a:rPr>
              <a:t> </a:t>
            </a:r>
          </a:p>
          <a:p>
            <a:pPr>
              <a:lnSpc>
                <a:spcPct val="100000"/>
              </a:lnSpc>
              <a:spcBef>
                <a:spcPts val="0"/>
              </a:spcBef>
              <a:spcAft>
                <a:spcPts val="600"/>
              </a:spcAft>
            </a:pPr>
            <a:r>
              <a:rPr lang="en-GB" sz="1800" u="sng" kern="100" dirty="0">
                <a:solidFill>
                  <a:srgbClr val="0563C1"/>
                </a:solidFill>
                <a:effectLst/>
                <a:ea typeface="Aptos" panose="020B0004020202020204" pitchFamily="34" charset="0"/>
                <a:hlinkClick r:id="rId7"/>
              </a:rPr>
              <a:t>Santander Everyday Current Account or Santander Edge Student Current Account</a:t>
            </a:r>
            <a:endParaRPr lang="en-GB" sz="1800" kern="100" dirty="0">
              <a:effectLst/>
              <a:ea typeface="Aptos" panose="020B0004020202020204" pitchFamily="34" charset="0"/>
            </a:endParaRPr>
          </a:p>
          <a:p>
            <a:pPr>
              <a:lnSpc>
                <a:spcPct val="100000"/>
              </a:lnSpc>
              <a:spcBef>
                <a:spcPts val="0"/>
              </a:spcBef>
              <a:spcAft>
                <a:spcPts val="600"/>
              </a:spcAft>
            </a:pPr>
            <a:r>
              <a:rPr lang="en-GB" sz="1800" u="sng" kern="100" dirty="0">
                <a:solidFill>
                  <a:srgbClr val="0563C1"/>
                </a:solidFill>
                <a:effectLst/>
                <a:ea typeface="Aptos" panose="020B0004020202020204" pitchFamily="34" charset="0"/>
                <a:hlinkClick r:id="rId8"/>
              </a:rPr>
              <a:t>Nationwide </a:t>
            </a:r>
            <a:r>
              <a:rPr lang="en-GB" sz="1800" u="sng" kern="100" dirty="0" err="1">
                <a:solidFill>
                  <a:srgbClr val="0563C1"/>
                </a:solidFill>
                <a:effectLst/>
                <a:ea typeface="Aptos" panose="020B0004020202020204" pitchFamily="34" charset="0"/>
                <a:hlinkClick r:id="rId8"/>
              </a:rPr>
              <a:t>FlexBasic</a:t>
            </a:r>
            <a:r>
              <a:rPr lang="en-GB" sz="1800" u="sng" kern="100" dirty="0">
                <a:solidFill>
                  <a:srgbClr val="0563C1"/>
                </a:solidFill>
                <a:effectLst/>
                <a:ea typeface="Aptos" panose="020B0004020202020204" pitchFamily="34" charset="0"/>
                <a:hlinkClick r:id="rId8"/>
              </a:rPr>
              <a:t> or </a:t>
            </a:r>
            <a:r>
              <a:rPr lang="en-GB" sz="1800" u="sng" kern="100" dirty="0" err="1">
                <a:solidFill>
                  <a:srgbClr val="0563C1"/>
                </a:solidFill>
                <a:effectLst/>
                <a:ea typeface="Aptos" panose="020B0004020202020204" pitchFamily="34" charset="0"/>
                <a:hlinkClick r:id="rId8"/>
              </a:rPr>
              <a:t>FlexStudent</a:t>
            </a:r>
            <a:endParaRPr lang="en-GB" sz="1800" dirty="0">
              <a:solidFill>
                <a:srgbClr val="000000"/>
              </a:solidFill>
            </a:endParaRPr>
          </a:p>
          <a:p>
            <a:pPr>
              <a:lnSpc>
                <a:spcPct val="100000"/>
              </a:lnSpc>
              <a:spcBef>
                <a:spcPts val="0"/>
              </a:spcBef>
            </a:pPr>
            <a:endParaRPr lang="en-GB" sz="1800" dirty="0">
              <a:solidFill>
                <a:srgbClr val="000000"/>
              </a:solidFill>
            </a:endParaRPr>
          </a:p>
          <a:p>
            <a:pPr marL="0" indent="0">
              <a:lnSpc>
                <a:spcPct val="100000"/>
              </a:lnSpc>
              <a:spcBef>
                <a:spcPts val="0"/>
              </a:spcBef>
              <a:buNone/>
            </a:pPr>
            <a:endParaRPr lang="en-GB" sz="1800" dirty="0">
              <a:solidFill>
                <a:srgbClr val="000000"/>
              </a:solidFill>
            </a:endParaRPr>
          </a:p>
        </p:txBody>
      </p:sp>
      <p:sp>
        <p:nvSpPr>
          <p:cNvPr id="8" name="Content Placeholder 2">
            <a:extLst>
              <a:ext uri="{FF2B5EF4-FFF2-40B4-BE49-F238E27FC236}">
                <a16:creationId xmlns:a16="http://schemas.microsoft.com/office/drawing/2014/main" id="{A71A27A3-1691-8222-CF80-50D8EF3609DB}"/>
              </a:ext>
            </a:extLst>
          </p:cNvPr>
          <p:cNvSpPr txBox="1">
            <a:spLocks/>
          </p:cNvSpPr>
          <p:nvPr/>
        </p:nvSpPr>
        <p:spPr>
          <a:xfrm>
            <a:off x="334963" y="6278136"/>
            <a:ext cx="6305323" cy="417982"/>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9"/>
              </a:rPr>
              <a:t>Opening a UK bank account - Choosing a bank</a:t>
            </a:r>
            <a:endParaRPr lang="en-US" sz="2400" dirty="0"/>
          </a:p>
        </p:txBody>
      </p:sp>
      <p:pic>
        <p:nvPicPr>
          <p:cNvPr id="10" name="Picture 9">
            <a:extLst>
              <a:ext uri="{FF2B5EF4-FFF2-40B4-BE49-F238E27FC236}">
                <a16:creationId xmlns:a16="http://schemas.microsoft.com/office/drawing/2014/main" id="{04A6A253-DD7D-CA74-B6D2-1217F39697CB}"/>
              </a:ext>
              <a:ext uri="{C183D7F6-B498-43B3-948B-1728B52AA6E4}">
                <adec:decorative xmlns:adec="http://schemas.microsoft.com/office/drawing/2017/decorative" val="1"/>
              </a:ext>
            </a:extLst>
          </p:cNvPr>
          <p:cNvPicPr>
            <a:picLocks noChangeAspect="1"/>
          </p:cNvPicPr>
          <p:nvPr/>
        </p:nvPicPr>
        <p:blipFill>
          <a:blip r:embed="rId10"/>
          <a:srcRect t="24802" r="-693"/>
          <a:stretch>
            <a:fillRect/>
          </a:stretch>
        </p:blipFill>
        <p:spPr>
          <a:xfrm>
            <a:off x="8410498" y="2788701"/>
            <a:ext cx="3446538" cy="3740336"/>
          </a:xfrm>
          <a:prstGeom prst="rect">
            <a:avLst/>
          </a:prstGeom>
        </p:spPr>
      </p:pic>
      <p:pic>
        <p:nvPicPr>
          <p:cNvPr id="5" name="Picture 4">
            <a:extLst>
              <a:ext uri="{FF2B5EF4-FFF2-40B4-BE49-F238E27FC236}">
                <a16:creationId xmlns:a16="http://schemas.microsoft.com/office/drawing/2014/main" id="{F2D8F579-2402-58FB-6C7D-1A6DB1A8400B}"/>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10065216" y="4779318"/>
            <a:ext cx="1627200" cy="1627200"/>
          </a:xfrm>
          <a:prstGeom prst="rect">
            <a:avLst/>
          </a:prstGeom>
        </p:spPr>
      </p:pic>
    </p:spTree>
    <p:extLst>
      <p:ext uri="{BB962C8B-B14F-4D97-AF65-F5344CB8AC3E}">
        <p14:creationId xmlns:p14="http://schemas.microsoft.com/office/powerpoint/2010/main" val="733733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CD67A-00BB-5E32-3248-62E126F7F2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7695F1-2645-3B14-EEE3-0D5B9CDF7F8B}"/>
              </a:ext>
            </a:extLst>
          </p:cNvPr>
          <p:cNvSpPr>
            <a:spLocks noGrp="1"/>
          </p:cNvSpPr>
          <p:nvPr>
            <p:ph type="title"/>
          </p:nvPr>
        </p:nvSpPr>
        <p:spPr/>
        <p:txBody>
          <a:bodyPr anchor="t" anchorCtr="0"/>
          <a:lstStyle/>
          <a:p>
            <a:r>
              <a:rPr lang="en-GB" dirty="0">
                <a:latin typeface="Arial"/>
                <a:cs typeface="Arial"/>
              </a:rPr>
              <a:t>Account requirements</a:t>
            </a:r>
            <a:endParaRPr lang="en-US" dirty="0"/>
          </a:p>
          <a:p>
            <a:endParaRPr lang="en-US" dirty="0"/>
          </a:p>
        </p:txBody>
      </p:sp>
      <p:sp>
        <p:nvSpPr>
          <p:cNvPr id="3" name="Content Placeholder 2">
            <a:extLst>
              <a:ext uri="{FF2B5EF4-FFF2-40B4-BE49-F238E27FC236}">
                <a16:creationId xmlns:a16="http://schemas.microsoft.com/office/drawing/2014/main" id="{7704A948-4AB9-111C-0EC6-29BD8AC8716E}"/>
              </a:ext>
            </a:extLst>
          </p:cNvPr>
          <p:cNvSpPr>
            <a:spLocks noGrp="1"/>
          </p:cNvSpPr>
          <p:nvPr>
            <p:ph idx="4294967295"/>
          </p:nvPr>
        </p:nvSpPr>
        <p:spPr>
          <a:xfrm>
            <a:off x="334963" y="2556904"/>
            <a:ext cx="6989631" cy="3600450"/>
          </a:xfrm>
        </p:spPr>
        <p:txBody>
          <a:bodyPr vert="horz" lIns="0" tIns="0" rIns="0" bIns="0" rtlCol="0" anchor="t">
            <a:normAutofit/>
          </a:bodyPr>
          <a:lstStyle/>
          <a:p>
            <a:pPr marL="0" indent="0">
              <a:lnSpc>
                <a:spcPct val="150000"/>
              </a:lnSpc>
              <a:spcBef>
                <a:spcPts val="600"/>
              </a:spcBef>
              <a:spcAft>
                <a:spcPts val="600"/>
              </a:spcAft>
              <a:buNone/>
            </a:pPr>
            <a:r>
              <a:rPr lang="en-GB" sz="2000" dirty="0">
                <a:solidFill>
                  <a:srgbClr val="000000"/>
                </a:solidFill>
                <a:latin typeface="Arial"/>
                <a:cs typeface="Arial"/>
              </a:rPr>
              <a:t>Many banks require you: </a:t>
            </a:r>
            <a:endParaRPr lang="en-GB" sz="2000" dirty="0"/>
          </a:p>
          <a:p>
            <a:pPr marL="285750" indent="-285750">
              <a:lnSpc>
                <a:spcPct val="100000"/>
              </a:lnSpc>
              <a:spcBef>
                <a:spcPts val="600"/>
              </a:spcBef>
              <a:spcAft>
                <a:spcPts val="600"/>
              </a:spcAft>
              <a:buFont typeface="Arial,Sans-Serif"/>
              <a:buChar char="•"/>
            </a:pPr>
            <a:r>
              <a:rPr lang="en-GB" sz="2000" dirty="0">
                <a:solidFill>
                  <a:srgbClr val="000000"/>
                </a:solidFill>
                <a:latin typeface="Arial"/>
                <a:cs typeface="Arial"/>
              </a:rPr>
              <a:t>to be in the UK for at least six months  </a:t>
            </a:r>
            <a:endParaRPr lang="en-US" sz="2000" dirty="0">
              <a:solidFill>
                <a:srgbClr val="000000"/>
              </a:solidFill>
              <a:latin typeface="Arial"/>
              <a:cs typeface="Arial"/>
            </a:endParaRPr>
          </a:p>
          <a:p>
            <a:pPr marL="285750" indent="-285750">
              <a:lnSpc>
                <a:spcPct val="100000"/>
              </a:lnSpc>
              <a:spcBef>
                <a:spcPts val="600"/>
              </a:spcBef>
              <a:spcAft>
                <a:spcPts val="600"/>
              </a:spcAft>
              <a:buFont typeface="Arial,Sans-Serif"/>
              <a:buChar char="•"/>
            </a:pPr>
            <a:r>
              <a:rPr lang="en-GB" sz="2000" dirty="0">
                <a:solidFill>
                  <a:srgbClr val="000000"/>
                </a:solidFill>
                <a:latin typeface="Arial"/>
                <a:cs typeface="Arial"/>
              </a:rPr>
              <a:t>to be over 18, although there are some banking options for under 18 students too.</a:t>
            </a:r>
          </a:p>
          <a:p>
            <a:pPr marL="285750" indent="-285750">
              <a:lnSpc>
                <a:spcPct val="100000"/>
              </a:lnSpc>
              <a:spcBef>
                <a:spcPts val="600"/>
              </a:spcBef>
              <a:spcAft>
                <a:spcPts val="600"/>
              </a:spcAft>
              <a:buFont typeface="Arial,Sans-Serif"/>
              <a:buChar char="•"/>
            </a:pPr>
            <a:r>
              <a:rPr lang="en-GB" sz="2000" dirty="0">
                <a:solidFill>
                  <a:srgbClr val="000000"/>
                </a:solidFill>
                <a:latin typeface="Arial"/>
                <a:cs typeface="Arial"/>
              </a:rPr>
              <a:t>Provide additional documentation to check your identity</a:t>
            </a:r>
            <a:endParaRPr lang="en-GB" sz="2000" dirty="0">
              <a:solidFill>
                <a:srgbClr val="000000"/>
              </a:solidFill>
            </a:endParaRPr>
          </a:p>
          <a:p>
            <a:pPr marL="0" indent="0">
              <a:lnSpc>
                <a:spcPct val="100000"/>
              </a:lnSpc>
              <a:spcBef>
                <a:spcPts val="600"/>
              </a:spcBef>
              <a:spcAft>
                <a:spcPts val="600"/>
              </a:spcAft>
              <a:buNone/>
            </a:pPr>
            <a:r>
              <a:rPr lang="en-GB" sz="2000" dirty="0">
                <a:solidFill>
                  <a:srgbClr val="000000"/>
                </a:solidFill>
                <a:latin typeface="Arial"/>
                <a:cs typeface="Arial"/>
              </a:rPr>
              <a:t>If you're staying for less than six months, we'd recommend opening an account with a digital bank instead. </a:t>
            </a:r>
          </a:p>
        </p:txBody>
      </p:sp>
      <p:pic>
        <p:nvPicPr>
          <p:cNvPr id="6" name="Picture 5">
            <a:extLst>
              <a:ext uri="{FF2B5EF4-FFF2-40B4-BE49-F238E27FC236}">
                <a16:creationId xmlns:a16="http://schemas.microsoft.com/office/drawing/2014/main" id="{2C042A6C-D75A-4F81-0A8D-4CF6F457AF82}"/>
              </a:ext>
              <a:ext uri="{C183D7F6-B498-43B3-948B-1728B52AA6E4}">
                <adec:decorative xmlns:adec="http://schemas.microsoft.com/office/drawing/2017/decorative" val="1"/>
              </a:ext>
            </a:extLst>
          </p:cNvPr>
          <p:cNvPicPr>
            <a:picLocks noChangeAspect="1"/>
          </p:cNvPicPr>
          <p:nvPr/>
        </p:nvPicPr>
        <p:blipFill>
          <a:blip r:embed="rId3"/>
          <a:srcRect t="24802" r="-693"/>
          <a:stretch>
            <a:fillRect/>
          </a:stretch>
        </p:blipFill>
        <p:spPr>
          <a:xfrm>
            <a:off x="7974756" y="2084294"/>
            <a:ext cx="3750408" cy="4070109"/>
          </a:xfrm>
          <a:prstGeom prst="rect">
            <a:avLst/>
          </a:prstGeom>
        </p:spPr>
      </p:pic>
      <p:sp>
        <p:nvSpPr>
          <p:cNvPr id="7" name="Content Placeholder 2">
            <a:extLst>
              <a:ext uri="{FF2B5EF4-FFF2-40B4-BE49-F238E27FC236}">
                <a16:creationId xmlns:a16="http://schemas.microsoft.com/office/drawing/2014/main" id="{F4451565-4F9E-5FB0-0F99-908B4623F1B5}"/>
              </a:ext>
            </a:extLst>
          </p:cNvPr>
          <p:cNvSpPr txBox="1">
            <a:spLocks/>
          </p:cNvSpPr>
          <p:nvPr/>
        </p:nvSpPr>
        <p:spPr>
          <a:xfrm>
            <a:off x="334963" y="6278136"/>
            <a:ext cx="6305323" cy="417982"/>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4"/>
              </a:rPr>
              <a:t>Opening a UK bank account - Choosing a bank</a:t>
            </a:r>
            <a:endParaRPr lang="en-US" sz="2400" dirty="0"/>
          </a:p>
        </p:txBody>
      </p:sp>
    </p:spTree>
    <p:extLst>
      <p:ext uri="{BB962C8B-B14F-4D97-AF65-F5344CB8AC3E}">
        <p14:creationId xmlns:p14="http://schemas.microsoft.com/office/powerpoint/2010/main" val="3511830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981D2-F24B-8138-04DA-6E5CE157B0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3F02D2-CD86-F804-014C-4DA7FDA4FA57}"/>
              </a:ext>
            </a:extLst>
          </p:cNvPr>
          <p:cNvSpPr>
            <a:spLocks noGrp="1"/>
          </p:cNvSpPr>
          <p:nvPr>
            <p:ph type="title"/>
          </p:nvPr>
        </p:nvSpPr>
        <p:spPr>
          <a:xfrm>
            <a:off x="334963" y="1358724"/>
            <a:ext cx="6767586" cy="1429977"/>
          </a:xfrm>
        </p:spPr>
        <p:txBody>
          <a:bodyPr anchor="t" anchorCtr="0"/>
          <a:lstStyle/>
          <a:p>
            <a:r>
              <a:rPr lang="en-GB" dirty="0">
                <a:latin typeface="Arial"/>
                <a:cs typeface="Arial"/>
              </a:rPr>
              <a:t>Documents you need to open an account</a:t>
            </a:r>
            <a:endParaRPr lang="en-GB" dirty="0"/>
          </a:p>
          <a:p>
            <a:endParaRPr lang="en-GB" dirty="0"/>
          </a:p>
          <a:p>
            <a:endParaRPr lang="en-US" dirty="0"/>
          </a:p>
        </p:txBody>
      </p:sp>
      <p:sp>
        <p:nvSpPr>
          <p:cNvPr id="3" name="Content Placeholder 2">
            <a:extLst>
              <a:ext uri="{FF2B5EF4-FFF2-40B4-BE49-F238E27FC236}">
                <a16:creationId xmlns:a16="http://schemas.microsoft.com/office/drawing/2014/main" id="{ABC24AF1-B845-7F2B-DD15-5EC5A8A268E9}"/>
              </a:ext>
            </a:extLst>
          </p:cNvPr>
          <p:cNvSpPr>
            <a:spLocks noGrp="1"/>
          </p:cNvSpPr>
          <p:nvPr>
            <p:ph idx="4294967295"/>
          </p:nvPr>
        </p:nvSpPr>
        <p:spPr>
          <a:xfrm>
            <a:off x="334963" y="2965513"/>
            <a:ext cx="7491420" cy="3600450"/>
          </a:xfrm>
        </p:spPr>
        <p:txBody>
          <a:bodyPr vert="horz" lIns="0" tIns="0" rIns="0" bIns="0" rtlCol="0" anchor="t">
            <a:normAutofit/>
          </a:bodyPr>
          <a:lstStyle/>
          <a:p>
            <a:pPr marL="0" indent="0">
              <a:lnSpc>
                <a:spcPct val="100000"/>
              </a:lnSpc>
              <a:spcBef>
                <a:spcPts val="0"/>
              </a:spcBef>
              <a:buNone/>
            </a:pPr>
            <a:r>
              <a:rPr lang="en-GB" sz="1800" dirty="0">
                <a:solidFill>
                  <a:srgbClr val="000000"/>
                </a:solidFill>
                <a:latin typeface="Arial"/>
                <a:cs typeface="Arial"/>
              </a:rPr>
              <a:t>To open a bank account, you would normally need:</a:t>
            </a:r>
          </a:p>
          <a:p>
            <a:pPr>
              <a:lnSpc>
                <a:spcPct val="120000"/>
              </a:lnSpc>
            </a:pPr>
            <a:r>
              <a:rPr lang="en-GB" sz="1800" b="1" dirty="0">
                <a:solidFill>
                  <a:srgbClr val="212529"/>
                </a:solidFill>
                <a:latin typeface="Arial"/>
                <a:cs typeface="Arial"/>
              </a:rPr>
              <a:t>Proof of your identity</a:t>
            </a:r>
            <a:r>
              <a:rPr lang="en-GB" sz="1800" dirty="0">
                <a:solidFill>
                  <a:srgbClr val="212529"/>
                </a:solidFill>
                <a:latin typeface="Arial"/>
                <a:cs typeface="Arial"/>
              </a:rPr>
              <a:t> – your passport or EU national identity card. </a:t>
            </a:r>
            <a:endParaRPr lang="en-US" sz="1800" dirty="0">
              <a:solidFill>
                <a:srgbClr val="000000"/>
              </a:solidFill>
            </a:endParaRPr>
          </a:p>
          <a:p>
            <a:pPr>
              <a:lnSpc>
                <a:spcPct val="120000"/>
              </a:lnSpc>
            </a:pPr>
            <a:r>
              <a:rPr lang="en-GB" sz="1800" b="1" dirty="0">
                <a:solidFill>
                  <a:srgbClr val="212529"/>
                </a:solidFill>
                <a:latin typeface="Arial"/>
                <a:cs typeface="Arial"/>
              </a:rPr>
              <a:t>Proof that you’re a student</a:t>
            </a:r>
            <a:r>
              <a:rPr lang="en-GB" sz="1800" dirty="0">
                <a:solidFill>
                  <a:srgbClr val="212529"/>
                </a:solidFill>
                <a:latin typeface="Arial"/>
                <a:cs typeface="Arial"/>
              </a:rPr>
              <a:t> – your offer letter or a bank letter from the University.</a:t>
            </a:r>
            <a:endParaRPr lang="en-US" sz="1800" dirty="0"/>
          </a:p>
          <a:p>
            <a:pPr>
              <a:lnSpc>
                <a:spcPct val="120000"/>
              </a:lnSpc>
            </a:pPr>
            <a:r>
              <a:rPr lang="en-GB" sz="1800" b="1" dirty="0">
                <a:solidFill>
                  <a:srgbClr val="212529"/>
                </a:solidFill>
                <a:latin typeface="Arial"/>
                <a:cs typeface="Arial"/>
              </a:rPr>
              <a:t>Proof of your address </a:t>
            </a:r>
            <a:r>
              <a:rPr lang="en-GB" sz="1800" dirty="0">
                <a:solidFill>
                  <a:srgbClr val="212529"/>
                </a:solidFill>
                <a:latin typeface="Arial"/>
                <a:cs typeface="Arial"/>
              </a:rPr>
              <a:t>– accepted documents include a housing contract, a utility bill or a bank letter from the University. </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1000"/>
              </a:spcBef>
              <a:spcAft>
                <a:spcPts val="0"/>
              </a:spcAft>
              <a:buClrTx/>
              <a:buSzTx/>
              <a:buFontTx/>
              <a:buNone/>
              <a:tabLst/>
              <a:defRPr/>
            </a:pPr>
            <a:r>
              <a:rPr lang="en-GB" sz="1800" dirty="0">
                <a:solidFill>
                  <a:srgbClr val="000000"/>
                </a:solidFill>
                <a:latin typeface="Arial"/>
                <a:cs typeface="Arial"/>
              </a:rPr>
              <a:t>If you provide a tenancy agreement for private sector accommodation, it will need to be signed by the landlord.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9D92206A-3D8F-BB08-0C0C-4DCC54564CFA}"/>
              </a:ext>
              <a:ext uri="{C183D7F6-B498-43B3-948B-1728B52AA6E4}">
                <adec:decorative xmlns:adec="http://schemas.microsoft.com/office/drawing/2017/decorative" val="1"/>
              </a:ext>
            </a:extLst>
          </p:cNvPr>
          <p:cNvPicPr>
            <a:picLocks noChangeAspect="1"/>
          </p:cNvPicPr>
          <p:nvPr/>
        </p:nvPicPr>
        <p:blipFill>
          <a:blip r:embed="rId3"/>
          <a:srcRect l="4337" t="25118" b="19668"/>
          <a:stretch>
            <a:fillRect/>
          </a:stretch>
        </p:blipFill>
        <p:spPr>
          <a:xfrm>
            <a:off x="8191112" y="2665274"/>
            <a:ext cx="3834717" cy="3107564"/>
          </a:xfrm>
          <a:prstGeom prst="rect">
            <a:avLst/>
          </a:prstGeom>
        </p:spPr>
      </p:pic>
      <p:sp>
        <p:nvSpPr>
          <p:cNvPr id="7" name="Content Placeholder 2">
            <a:extLst>
              <a:ext uri="{FF2B5EF4-FFF2-40B4-BE49-F238E27FC236}">
                <a16:creationId xmlns:a16="http://schemas.microsoft.com/office/drawing/2014/main" id="{82675CC9-A267-EAC7-9191-71884226BA49}"/>
              </a:ext>
            </a:extLst>
          </p:cNvPr>
          <p:cNvSpPr txBox="1">
            <a:spLocks/>
          </p:cNvSpPr>
          <p:nvPr/>
        </p:nvSpPr>
        <p:spPr>
          <a:xfrm>
            <a:off x="334963" y="6278136"/>
            <a:ext cx="6305323" cy="417982"/>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4"/>
              </a:rPr>
              <a:t>Opening a UK bank account - Choosing a bank</a:t>
            </a:r>
            <a:endParaRPr lang="en-US" sz="2400" dirty="0"/>
          </a:p>
        </p:txBody>
      </p:sp>
    </p:spTree>
    <p:extLst>
      <p:ext uri="{BB962C8B-B14F-4D97-AF65-F5344CB8AC3E}">
        <p14:creationId xmlns:p14="http://schemas.microsoft.com/office/powerpoint/2010/main" val="2963521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4F1CC-53BC-ABEB-E93F-89AE407D2B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A0E51D-1C29-C765-EAF0-F6ED70ABDDC1}"/>
              </a:ext>
            </a:extLst>
          </p:cNvPr>
          <p:cNvSpPr>
            <a:spLocks noGrp="1"/>
          </p:cNvSpPr>
          <p:nvPr>
            <p:ph type="title"/>
          </p:nvPr>
        </p:nvSpPr>
        <p:spPr/>
        <p:txBody>
          <a:bodyPr anchor="t" anchorCtr="0"/>
          <a:lstStyle/>
          <a:p>
            <a:r>
              <a:rPr lang="en-GB">
                <a:latin typeface="Arial"/>
                <a:cs typeface="Arial"/>
              </a:rPr>
              <a:t>Getting your bank letter</a:t>
            </a:r>
            <a:endParaRPr lang="en-US"/>
          </a:p>
          <a:p>
            <a:endParaRPr lang="en-GB">
              <a:latin typeface="Arial"/>
              <a:cs typeface="Arial"/>
            </a:endParaRPr>
          </a:p>
          <a:p>
            <a:endParaRPr lang="en-GB"/>
          </a:p>
          <a:p>
            <a:endParaRPr lang="en-US"/>
          </a:p>
        </p:txBody>
      </p:sp>
      <p:sp>
        <p:nvSpPr>
          <p:cNvPr id="3" name="Content Placeholder 2">
            <a:extLst>
              <a:ext uri="{FF2B5EF4-FFF2-40B4-BE49-F238E27FC236}">
                <a16:creationId xmlns:a16="http://schemas.microsoft.com/office/drawing/2014/main" id="{25CC3C9F-4B20-F53A-9F51-FE1563995DF3}"/>
              </a:ext>
            </a:extLst>
          </p:cNvPr>
          <p:cNvSpPr>
            <a:spLocks noGrp="1"/>
          </p:cNvSpPr>
          <p:nvPr>
            <p:ph idx="4294967295"/>
          </p:nvPr>
        </p:nvSpPr>
        <p:spPr>
          <a:xfrm>
            <a:off x="334963" y="2406349"/>
            <a:ext cx="6512404" cy="4244821"/>
          </a:xfrm>
        </p:spPr>
        <p:txBody>
          <a:bodyPr vert="horz" lIns="0" tIns="0" rIns="0" bIns="0" rtlCol="0" anchor="t">
            <a:normAutofit fontScale="47500" lnSpcReduction="20000"/>
          </a:bodyPr>
          <a:lstStyle/>
          <a:p>
            <a:pPr marL="0" indent="0">
              <a:lnSpc>
                <a:spcPct val="120000"/>
              </a:lnSpc>
              <a:spcBef>
                <a:spcPts val="600"/>
              </a:spcBef>
              <a:spcAft>
                <a:spcPts val="600"/>
              </a:spcAft>
              <a:buNone/>
            </a:pPr>
            <a:r>
              <a:rPr lang="en-GB" sz="3800" dirty="0">
                <a:solidFill>
                  <a:srgbClr val="000000"/>
                </a:solidFill>
                <a:latin typeface="Arial"/>
                <a:cs typeface="Arial"/>
              </a:rPr>
              <a:t>To the get a University bank letter:</a:t>
            </a:r>
          </a:p>
          <a:p>
            <a:pPr marL="457200" indent="-457200">
              <a:lnSpc>
                <a:spcPct val="120000"/>
              </a:lnSpc>
              <a:spcBef>
                <a:spcPts val="600"/>
              </a:spcBef>
              <a:spcAft>
                <a:spcPts val="600"/>
              </a:spcAft>
              <a:buFont typeface="+mj-lt"/>
              <a:buAutoNum type="arabicPeriod"/>
            </a:pPr>
            <a:r>
              <a:rPr lang="en-GB" sz="3800" dirty="0">
                <a:solidFill>
                  <a:srgbClr val="000000"/>
                </a:solidFill>
                <a:latin typeface="Arial"/>
                <a:cs typeface="Arial"/>
              </a:rPr>
              <a:t>Activate your IT account.</a:t>
            </a:r>
            <a:endParaRPr lang="en-US" sz="3800" dirty="0">
              <a:solidFill>
                <a:srgbClr val="000000"/>
              </a:solidFill>
              <a:latin typeface="Arial"/>
              <a:cs typeface="Arial"/>
            </a:endParaRPr>
          </a:p>
          <a:p>
            <a:pPr marL="457200" indent="-457200">
              <a:lnSpc>
                <a:spcPct val="120000"/>
              </a:lnSpc>
              <a:spcBef>
                <a:spcPts val="600"/>
              </a:spcBef>
              <a:spcAft>
                <a:spcPts val="600"/>
              </a:spcAft>
              <a:buFont typeface="+mj-lt"/>
              <a:buAutoNum type="arabicPeriod"/>
            </a:pPr>
            <a:r>
              <a:rPr lang="en-GB" sz="3800" dirty="0">
                <a:solidFill>
                  <a:srgbClr val="000000"/>
                </a:solidFill>
                <a:latin typeface="Arial"/>
                <a:cs typeface="Arial"/>
              </a:rPr>
              <a:t>Complete the first three steps of the online registration process - follow written and video guidance on </a:t>
            </a:r>
            <a:r>
              <a:rPr lang="en-GB" sz="3800" dirty="0">
                <a:solidFill>
                  <a:srgbClr val="000000"/>
                </a:solidFill>
                <a:latin typeface="Arial"/>
                <a:cs typeface="Arial"/>
                <a:hlinkClick r:id="rId4"/>
              </a:rPr>
              <a:t>how to register</a:t>
            </a:r>
            <a:endParaRPr lang="en-GB" sz="3800" dirty="0">
              <a:solidFill>
                <a:srgbClr val="000000"/>
              </a:solidFill>
            </a:endParaRPr>
          </a:p>
          <a:p>
            <a:pPr marL="0" indent="0">
              <a:lnSpc>
                <a:spcPct val="120000"/>
              </a:lnSpc>
              <a:spcBef>
                <a:spcPts val="600"/>
              </a:spcBef>
              <a:spcAft>
                <a:spcPts val="600"/>
              </a:spcAft>
              <a:buNone/>
            </a:pPr>
            <a:r>
              <a:rPr lang="en-GB" sz="3800" dirty="0">
                <a:solidFill>
                  <a:srgbClr val="000000"/>
                </a:solidFill>
                <a:latin typeface="Arial"/>
                <a:cs typeface="Arial"/>
              </a:rPr>
              <a:t>Make sure to:</a:t>
            </a:r>
          </a:p>
          <a:p>
            <a:pPr marL="342900" indent="-342900">
              <a:lnSpc>
                <a:spcPct val="120000"/>
              </a:lnSpc>
              <a:spcBef>
                <a:spcPts val="600"/>
              </a:spcBef>
              <a:spcAft>
                <a:spcPts val="600"/>
              </a:spcAft>
            </a:pPr>
            <a:r>
              <a:rPr lang="en-GB" sz="3800" dirty="0">
                <a:solidFill>
                  <a:srgbClr val="000000"/>
                </a:solidFill>
                <a:latin typeface="Arial"/>
                <a:cs typeface="Arial"/>
              </a:rPr>
              <a:t>Accept or reject your accommodation offer </a:t>
            </a:r>
            <a:r>
              <a:rPr lang="en-GB" sz="3800" b="1" dirty="0">
                <a:solidFill>
                  <a:srgbClr val="000000"/>
                </a:solidFill>
                <a:latin typeface="Arial"/>
                <a:cs typeface="Arial"/>
              </a:rPr>
              <a:t>before </a:t>
            </a:r>
            <a:r>
              <a:rPr lang="en-GB" sz="3800" dirty="0">
                <a:solidFill>
                  <a:srgbClr val="000000"/>
                </a:solidFill>
                <a:latin typeface="Arial"/>
                <a:cs typeface="Arial"/>
              </a:rPr>
              <a:t>you start online registration. </a:t>
            </a:r>
            <a:endParaRPr lang="en-GB" sz="3800" dirty="0">
              <a:solidFill>
                <a:srgbClr val="000000"/>
              </a:solidFill>
            </a:endParaRPr>
          </a:p>
          <a:p>
            <a:pPr marL="342900" indent="-342900">
              <a:lnSpc>
                <a:spcPct val="120000"/>
              </a:lnSpc>
              <a:spcBef>
                <a:spcPts val="600"/>
              </a:spcBef>
              <a:spcAft>
                <a:spcPts val="600"/>
              </a:spcAft>
            </a:pPr>
            <a:r>
              <a:rPr lang="en-GB" sz="3800" dirty="0">
                <a:solidFill>
                  <a:srgbClr val="000000"/>
                </a:solidFill>
                <a:latin typeface="Arial"/>
                <a:cs typeface="Arial"/>
                <a:hlinkClick r:id="rId5"/>
              </a:rPr>
              <a:t>Contact the Student Information Service</a:t>
            </a:r>
            <a:r>
              <a:rPr lang="en-GB" sz="3800" dirty="0">
                <a:solidFill>
                  <a:srgbClr val="000000"/>
                </a:solidFill>
                <a:latin typeface="Arial"/>
                <a:cs typeface="Arial"/>
              </a:rPr>
              <a:t> if you get stuck.</a:t>
            </a:r>
          </a:p>
          <a:p>
            <a:pPr marL="0" indent="0">
              <a:lnSpc>
                <a:spcPct val="120000"/>
              </a:lnSpc>
              <a:spcBef>
                <a:spcPts val="600"/>
              </a:spcBef>
              <a:spcAft>
                <a:spcPts val="600"/>
              </a:spcAft>
              <a:buNone/>
            </a:pPr>
            <a:r>
              <a:rPr lang="en-GB" sz="3800" b="1" dirty="0">
                <a:solidFill>
                  <a:srgbClr val="000000"/>
                </a:solidFill>
                <a:latin typeface="Arial"/>
                <a:cs typeface="Arial"/>
              </a:rPr>
              <a:t>Lloyds, HSBC, Santander </a:t>
            </a:r>
            <a:r>
              <a:rPr lang="en-GB" sz="3800" dirty="0">
                <a:solidFill>
                  <a:srgbClr val="000000"/>
                </a:solidFill>
                <a:latin typeface="Arial"/>
                <a:cs typeface="Arial"/>
              </a:rPr>
              <a:t>would normally accept our standard University bank letter.</a:t>
            </a:r>
          </a:p>
        </p:txBody>
      </p:sp>
      <p:sp>
        <p:nvSpPr>
          <p:cNvPr id="5" name="Content Placeholder 2">
            <a:extLst>
              <a:ext uri="{FF2B5EF4-FFF2-40B4-BE49-F238E27FC236}">
                <a16:creationId xmlns:a16="http://schemas.microsoft.com/office/drawing/2014/main" id="{A7C9C4B4-E13A-5740-9FFC-7A518505F339}"/>
              </a:ext>
            </a:extLst>
          </p:cNvPr>
          <p:cNvSpPr txBox="1">
            <a:spLocks/>
          </p:cNvSpPr>
          <p:nvPr/>
        </p:nvSpPr>
        <p:spPr>
          <a:xfrm>
            <a:off x="7696899" y="6174649"/>
            <a:ext cx="5251077" cy="953041"/>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6"/>
              </a:rPr>
              <a:t>Online registration steps - How to register</a:t>
            </a:r>
            <a:endParaRPr lang="en-US" sz="2400" dirty="0"/>
          </a:p>
        </p:txBody>
      </p:sp>
      <p:pic>
        <p:nvPicPr>
          <p:cNvPr id="4" name="Picture 3" descr="Two people seated at a round table using a laptop in a bright indoor workspace with large windows. One person is operating the laptop while the other looks on. ">
            <a:extLst>
              <a:ext uri="{FF2B5EF4-FFF2-40B4-BE49-F238E27FC236}">
                <a16:creationId xmlns:a16="http://schemas.microsoft.com/office/drawing/2014/main" id="{5E5141C3-92D9-F09E-34C7-BD32D47C9B95}"/>
              </a:ext>
            </a:extLst>
          </p:cNvPr>
          <p:cNvPicPr>
            <a:picLocks noChangeAspect="1"/>
          </p:cNvPicPr>
          <p:nvPr/>
        </p:nvPicPr>
        <p:blipFill>
          <a:blip r:embed="rId7"/>
          <a:srcRect l="2849" r="-150" b="221"/>
          <a:stretch>
            <a:fillRect/>
          </a:stretch>
        </p:blipFill>
        <p:spPr>
          <a:xfrm>
            <a:off x="7416769" y="2406349"/>
            <a:ext cx="4440268" cy="3050265"/>
          </a:xfrm>
          <a:prstGeom prst="rect">
            <a:avLst/>
          </a:prstGeom>
        </p:spPr>
      </p:pic>
      <p:pic>
        <p:nvPicPr>
          <p:cNvPr id="7" name="Picture 6">
            <a:extLst>
              <a:ext uri="{FF2B5EF4-FFF2-40B4-BE49-F238E27FC236}">
                <a16:creationId xmlns:a16="http://schemas.microsoft.com/office/drawing/2014/main" id="{0CF78F1A-41CC-436F-EFAF-E7539B1C3FCB}"/>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077437" y="4393293"/>
            <a:ext cx="1627200" cy="1627200"/>
          </a:xfrm>
          <a:prstGeom prst="rect">
            <a:avLst/>
          </a:prstGeom>
        </p:spPr>
      </p:pic>
    </p:spTree>
    <p:extLst>
      <p:ext uri="{BB962C8B-B14F-4D97-AF65-F5344CB8AC3E}">
        <p14:creationId xmlns:p14="http://schemas.microsoft.com/office/powerpoint/2010/main" val="652235745"/>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11DF3-1469-0F6E-2365-6E38E7D38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A071C3-79FF-EF30-28B6-7334C7384D91}"/>
              </a:ext>
            </a:extLst>
          </p:cNvPr>
          <p:cNvSpPr>
            <a:spLocks noGrp="1"/>
          </p:cNvSpPr>
          <p:nvPr>
            <p:ph type="title"/>
          </p:nvPr>
        </p:nvSpPr>
        <p:spPr/>
        <p:txBody>
          <a:bodyPr anchor="t" anchorCtr="0"/>
          <a:lstStyle/>
          <a:p>
            <a:r>
              <a:rPr lang="en-GB">
                <a:latin typeface="Arial"/>
                <a:cs typeface="Arial"/>
              </a:rPr>
              <a:t>Registration step 1</a:t>
            </a:r>
            <a:endParaRPr lang="en-GB"/>
          </a:p>
          <a:p>
            <a:endParaRPr lang="en-GB">
              <a:latin typeface="Arial"/>
              <a:cs typeface="Arial"/>
            </a:endParaRPr>
          </a:p>
          <a:p>
            <a:endParaRPr lang="en-GB"/>
          </a:p>
          <a:p>
            <a:endParaRPr lang="en-US"/>
          </a:p>
        </p:txBody>
      </p:sp>
      <p:sp>
        <p:nvSpPr>
          <p:cNvPr id="3" name="Content Placeholder 2">
            <a:extLst>
              <a:ext uri="{FF2B5EF4-FFF2-40B4-BE49-F238E27FC236}">
                <a16:creationId xmlns:a16="http://schemas.microsoft.com/office/drawing/2014/main" id="{B4041A41-ADE1-4E3B-7ED0-8CBF3166AD81}"/>
              </a:ext>
            </a:extLst>
          </p:cNvPr>
          <p:cNvSpPr>
            <a:spLocks noGrp="1"/>
          </p:cNvSpPr>
          <p:nvPr>
            <p:ph idx="4294967295"/>
          </p:nvPr>
        </p:nvSpPr>
        <p:spPr>
          <a:xfrm>
            <a:off x="334962" y="2556904"/>
            <a:ext cx="6554935" cy="3600450"/>
          </a:xfrm>
        </p:spPr>
        <p:txBody>
          <a:bodyPr vert="horz" lIns="0" tIns="0" rIns="0" bIns="0" rtlCol="0" anchor="t">
            <a:normAutofit/>
          </a:bodyPr>
          <a:lstStyle/>
          <a:p>
            <a:pPr marL="0" indent="0">
              <a:lnSpc>
                <a:spcPct val="100000"/>
              </a:lnSpc>
              <a:spcBef>
                <a:spcPts val="0"/>
              </a:spcBef>
              <a:buNone/>
            </a:pPr>
            <a:r>
              <a:rPr lang="en-GB" sz="2000" b="1" dirty="0">
                <a:solidFill>
                  <a:srgbClr val="000000"/>
                </a:solidFill>
                <a:latin typeface="Arial"/>
                <a:cs typeface="Arial"/>
              </a:rPr>
              <a:t>Personal details 1</a:t>
            </a:r>
          </a:p>
          <a:p>
            <a:pPr marL="0" indent="0">
              <a:buNone/>
            </a:pPr>
            <a:br>
              <a:rPr lang="en-GB" sz="2000" b="1" dirty="0">
                <a:solidFill>
                  <a:srgbClr val="000000"/>
                </a:solidFill>
                <a:latin typeface="Arial"/>
                <a:cs typeface="Arial"/>
              </a:rPr>
            </a:br>
            <a:r>
              <a:rPr lang="en-GB" sz="2000" b="1" dirty="0">
                <a:solidFill>
                  <a:srgbClr val="212529"/>
                </a:solidFill>
                <a:latin typeface="Arial"/>
                <a:cs typeface="Arial"/>
              </a:rPr>
              <a:t>You’ll be asked to confirm your name and nationality</a:t>
            </a:r>
            <a:r>
              <a:rPr lang="en-GB" sz="2000" dirty="0">
                <a:solidFill>
                  <a:srgbClr val="212529"/>
                </a:solidFill>
                <a:latin typeface="Arial"/>
                <a:cs typeface="Arial"/>
              </a:rPr>
              <a:t>.</a:t>
            </a:r>
            <a:endParaRPr lang="en-GB" dirty="0">
              <a:latin typeface="Arial"/>
              <a:cs typeface="Arial"/>
            </a:endParaRPr>
          </a:p>
          <a:p>
            <a:r>
              <a:rPr lang="en-GB" sz="1800" dirty="0">
                <a:solidFill>
                  <a:srgbClr val="212529"/>
                </a:solidFill>
                <a:latin typeface="Arial"/>
                <a:cs typeface="Arial"/>
              </a:rPr>
              <a:t>Make sure your family name, first name, middle name, and legal name are complete </a:t>
            </a:r>
            <a:r>
              <a:rPr lang="en-GB" sz="1800" b="1" dirty="0">
                <a:solidFill>
                  <a:srgbClr val="212529"/>
                </a:solidFill>
                <a:latin typeface="Arial"/>
                <a:cs typeface="Arial"/>
              </a:rPr>
              <a:t>and match your passport</a:t>
            </a:r>
            <a:r>
              <a:rPr lang="en-GB" sz="1800" dirty="0">
                <a:solidFill>
                  <a:srgbClr val="212529"/>
                </a:solidFill>
                <a:latin typeface="Arial"/>
                <a:cs typeface="Arial"/>
              </a:rPr>
              <a:t>.</a:t>
            </a:r>
            <a:endParaRPr lang="en-GB" sz="1800" dirty="0">
              <a:latin typeface="Arial"/>
              <a:cs typeface="Arial"/>
            </a:endParaRPr>
          </a:p>
          <a:p>
            <a:r>
              <a:rPr lang="en-GB" sz="1800" dirty="0">
                <a:solidFill>
                  <a:srgbClr val="212529"/>
                </a:solidFill>
                <a:latin typeface="Arial"/>
                <a:cs typeface="Arial"/>
              </a:rPr>
              <a:t>If you prefer to be called by a name that is different to your legal first name, you can enter this into the preferred name field. This name will appear on Minerva, your University email, and other systems.</a:t>
            </a:r>
            <a:endParaRPr lang="en-GB" sz="1800" dirty="0">
              <a:latin typeface="Arial"/>
              <a:cs typeface="Arial"/>
            </a:endParaRPr>
          </a:p>
          <a:p>
            <a:r>
              <a:rPr lang="en-GB" sz="1800" dirty="0">
                <a:solidFill>
                  <a:srgbClr val="212529"/>
                </a:solidFill>
                <a:latin typeface="Arial"/>
                <a:cs typeface="Arial"/>
              </a:rPr>
              <a:t>Confirm if you are a parent or carer.</a:t>
            </a:r>
            <a:endParaRPr lang="en-GB" sz="1800" dirty="0">
              <a:latin typeface="Arial"/>
              <a:cs typeface="Arial"/>
            </a:endParaRPr>
          </a:p>
          <a:p>
            <a:pPr marL="0" indent="0">
              <a:lnSpc>
                <a:spcPct val="100000"/>
              </a:lnSpc>
              <a:spcBef>
                <a:spcPts val="0"/>
              </a:spcBef>
              <a:buNone/>
            </a:pPr>
            <a:endParaRPr lang="en-GB" sz="2000" b="1" dirty="0"/>
          </a:p>
        </p:txBody>
      </p:sp>
      <p:pic>
        <p:nvPicPr>
          <p:cNvPr id="9" name="Picture 8" descr="A group of people walking on a sidewalk&#10;">
            <a:extLst>
              <a:ext uri="{FF2B5EF4-FFF2-40B4-BE49-F238E27FC236}">
                <a16:creationId xmlns:a16="http://schemas.microsoft.com/office/drawing/2014/main" id="{20AE5C81-32C5-F43D-E630-FB72129B1287}"/>
              </a:ext>
            </a:extLst>
          </p:cNvPr>
          <p:cNvPicPr>
            <a:picLocks noChangeAspect="1"/>
          </p:cNvPicPr>
          <p:nvPr/>
        </p:nvPicPr>
        <p:blipFill>
          <a:blip r:embed="rId3"/>
          <a:stretch>
            <a:fillRect/>
          </a:stretch>
        </p:blipFill>
        <p:spPr>
          <a:xfrm>
            <a:off x="7355260" y="2789424"/>
            <a:ext cx="4462743" cy="2881593"/>
          </a:xfrm>
          <a:prstGeom prst="rect">
            <a:avLst/>
          </a:prstGeom>
        </p:spPr>
      </p:pic>
      <p:sp>
        <p:nvSpPr>
          <p:cNvPr id="5" name="Content Placeholder 2">
            <a:extLst>
              <a:ext uri="{FF2B5EF4-FFF2-40B4-BE49-F238E27FC236}">
                <a16:creationId xmlns:a16="http://schemas.microsoft.com/office/drawing/2014/main" id="{9F606D20-8F93-74B5-487C-A1B5C2B4AF7D}"/>
              </a:ext>
            </a:extLst>
          </p:cNvPr>
          <p:cNvSpPr txBox="1">
            <a:spLocks/>
          </p:cNvSpPr>
          <p:nvPr/>
        </p:nvSpPr>
        <p:spPr>
          <a:xfrm>
            <a:off x="334962" y="6292728"/>
            <a:ext cx="5251077" cy="953041"/>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4"/>
              </a:rPr>
              <a:t>Online registration steps - How to register</a:t>
            </a:r>
            <a:endParaRPr lang="en-US" sz="2400" dirty="0"/>
          </a:p>
        </p:txBody>
      </p:sp>
    </p:spTree>
    <p:extLst>
      <p:ext uri="{BB962C8B-B14F-4D97-AF65-F5344CB8AC3E}">
        <p14:creationId xmlns:p14="http://schemas.microsoft.com/office/powerpoint/2010/main" val="7507624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0731F-3B84-D868-8749-92A7ABC737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EE3568-599E-B1B7-72BB-B05EFF635856}"/>
              </a:ext>
            </a:extLst>
          </p:cNvPr>
          <p:cNvSpPr>
            <a:spLocks noGrp="1"/>
          </p:cNvSpPr>
          <p:nvPr>
            <p:ph type="title"/>
          </p:nvPr>
        </p:nvSpPr>
        <p:spPr/>
        <p:txBody>
          <a:bodyPr anchor="t" anchorCtr="0"/>
          <a:lstStyle/>
          <a:p>
            <a:r>
              <a:rPr lang="en-GB">
                <a:latin typeface="Arial"/>
                <a:cs typeface="Arial"/>
              </a:rPr>
              <a:t>Registration step 2</a:t>
            </a:r>
            <a:endParaRPr lang="en-GB"/>
          </a:p>
          <a:p>
            <a:endParaRPr lang="en-GB">
              <a:latin typeface="Arial"/>
              <a:cs typeface="Arial"/>
            </a:endParaRPr>
          </a:p>
          <a:p>
            <a:endParaRPr lang="en-GB"/>
          </a:p>
          <a:p>
            <a:endParaRPr lang="en-US"/>
          </a:p>
        </p:txBody>
      </p:sp>
      <p:sp>
        <p:nvSpPr>
          <p:cNvPr id="3" name="Content Placeholder 2">
            <a:extLst>
              <a:ext uri="{FF2B5EF4-FFF2-40B4-BE49-F238E27FC236}">
                <a16:creationId xmlns:a16="http://schemas.microsoft.com/office/drawing/2014/main" id="{E17288D0-62A8-2DA2-0BF8-21BCD0E04745}"/>
              </a:ext>
            </a:extLst>
          </p:cNvPr>
          <p:cNvSpPr>
            <a:spLocks noGrp="1"/>
          </p:cNvSpPr>
          <p:nvPr>
            <p:ph idx="4294967295"/>
          </p:nvPr>
        </p:nvSpPr>
        <p:spPr>
          <a:xfrm>
            <a:off x="334964" y="2529686"/>
            <a:ext cx="7725304" cy="3600450"/>
          </a:xfrm>
        </p:spPr>
        <p:txBody>
          <a:bodyPr vert="horz" lIns="0" tIns="0" rIns="0" bIns="0" rtlCol="0" anchor="t">
            <a:noAutofit/>
          </a:bodyPr>
          <a:lstStyle/>
          <a:p>
            <a:pPr marL="0" indent="0">
              <a:lnSpc>
                <a:spcPct val="120000"/>
              </a:lnSpc>
              <a:spcBef>
                <a:spcPts val="0"/>
              </a:spcBef>
              <a:buNone/>
            </a:pPr>
            <a:r>
              <a:rPr lang="en-GB" sz="1800" b="1" dirty="0">
                <a:solidFill>
                  <a:srgbClr val="000000"/>
                </a:solidFill>
                <a:latin typeface="Arial"/>
                <a:cs typeface="Arial"/>
              </a:rPr>
              <a:t>Personal details 2</a:t>
            </a:r>
            <a:endParaRPr lang="en-US" sz="1800" dirty="0">
              <a:solidFill>
                <a:srgbClr val="000000"/>
              </a:solidFill>
            </a:endParaRPr>
          </a:p>
          <a:p>
            <a:pPr marL="0" indent="0">
              <a:lnSpc>
                <a:spcPct val="120000"/>
              </a:lnSpc>
              <a:buNone/>
            </a:pPr>
            <a:r>
              <a:rPr lang="en-GB" sz="1800" b="1" dirty="0">
                <a:solidFill>
                  <a:srgbClr val="212529"/>
                </a:solidFill>
                <a:latin typeface="Arial"/>
                <a:cs typeface="Arial"/>
              </a:rPr>
              <a:t>You’ll be asked about any disabilities you might have. </a:t>
            </a:r>
          </a:p>
          <a:p>
            <a:pPr>
              <a:lnSpc>
                <a:spcPct val="120000"/>
              </a:lnSpc>
            </a:pPr>
            <a:r>
              <a:rPr lang="en-GB" sz="1800" dirty="0">
                <a:solidFill>
                  <a:srgbClr val="212529"/>
                </a:solidFill>
                <a:latin typeface="Arial"/>
                <a:cs typeface="Arial"/>
              </a:rPr>
              <a:t>You may be asked whether you have a disability, long-term health condition, illness, or impairment. </a:t>
            </a:r>
          </a:p>
          <a:p>
            <a:pPr>
              <a:lnSpc>
                <a:spcPct val="120000"/>
              </a:lnSpc>
            </a:pPr>
            <a:r>
              <a:rPr lang="en-GB" sz="1800" dirty="0">
                <a:solidFill>
                  <a:srgbClr val="212529"/>
                </a:solidFill>
                <a:latin typeface="Arial"/>
                <a:cs typeface="Arial"/>
              </a:rPr>
              <a:t>Telling us about a disability is optional. If you share this information, it will be used by Disability Services to help identify any support you may need.</a:t>
            </a:r>
          </a:p>
          <a:p>
            <a:pPr>
              <a:lnSpc>
                <a:spcPct val="120000"/>
              </a:lnSpc>
            </a:pPr>
            <a:r>
              <a:rPr lang="en-GB" sz="1800" dirty="0">
                <a:solidFill>
                  <a:srgbClr val="212529"/>
                </a:solidFill>
                <a:latin typeface="Arial"/>
                <a:cs typeface="Arial"/>
              </a:rPr>
              <a:t>If you have more than one disability, select "Multiple disabilities" and choose all relevant options.</a:t>
            </a:r>
          </a:p>
          <a:p>
            <a:pPr marL="0" indent="0">
              <a:lnSpc>
                <a:spcPct val="120000"/>
              </a:lnSpc>
              <a:buNone/>
            </a:pPr>
            <a:r>
              <a:rPr lang="en-GB" sz="1800" dirty="0">
                <a:solidFill>
                  <a:srgbClr val="212529"/>
                </a:solidFill>
                <a:latin typeface="Arial"/>
                <a:cs typeface="Arial"/>
                <a:hlinkClick r:id="rId3"/>
              </a:rPr>
              <a:t>Contact Disability Services at Disability@leeds.ac.uk </a:t>
            </a:r>
            <a:r>
              <a:rPr lang="en-GB" sz="1800" dirty="0">
                <a:solidFill>
                  <a:srgbClr val="212529"/>
                </a:solidFill>
                <a:latin typeface="Arial"/>
                <a:cs typeface="Arial"/>
              </a:rPr>
              <a:t>to discuss support</a:t>
            </a:r>
            <a:br>
              <a:rPr lang="en-GB" sz="1800" dirty="0">
                <a:solidFill>
                  <a:srgbClr val="212529"/>
                </a:solidFill>
                <a:latin typeface="Arial"/>
                <a:cs typeface="Arial"/>
              </a:rPr>
            </a:br>
            <a:r>
              <a:rPr lang="en-GB" sz="1800" dirty="0">
                <a:solidFill>
                  <a:srgbClr val="212529"/>
                </a:solidFill>
                <a:latin typeface="Arial"/>
                <a:cs typeface="Arial"/>
              </a:rPr>
              <a:t>and check your eligibility.</a:t>
            </a:r>
          </a:p>
          <a:p>
            <a:pPr marL="0" indent="0">
              <a:lnSpc>
                <a:spcPct val="120000"/>
              </a:lnSpc>
              <a:buNone/>
            </a:pPr>
            <a:endParaRPr lang="en-GB" sz="1800" dirty="0">
              <a:solidFill>
                <a:srgbClr val="212529"/>
              </a:solidFill>
              <a:latin typeface="Arial"/>
              <a:ea typeface="Calibri"/>
              <a:cs typeface="Arial"/>
            </a:endParaRPr>
          </a:p>
          <a:p>
            <a:pPr marL="0" indent="0">
              <a:lnSpc>
                <a:spcPct val="120000"/>
              </a:lnSpc>
              <a:buNone/>
            </a:pPr>
            <a:endParaRPr lang="en-GB" sz="1800" dirty="0">
              <a:solidFill>
                <a:srgbClr val="212529"/>
              </a:solidFill>
              <a:ea typeface="Calibri"/>
            </a:endParaRPr>
          </a:p>
          <a:p>
            <a:pPr marL="342900" indent="-342900">
              <a:lnSpc>
                <a:spcPct val="120000"/>
              </a:lnSpc>
            </a:pPr>
            <a:endParaRPr lang="en-GB" sz="1800" dirty="0">
              <a:solidFill>
                <a:srgbClr val="212529"/>
              </a:solidFill>
              <a:ea typeface="Calibri"/>
            </a:endParaRPr>
          </a:p>
        </p:txBody>
      </p:sp>
      <p:pic>
        <p:nvPicPr>
          <p:cNvPr id="8" name="Picture 7" descr="A person wearing headphones and using a computer&#10;">
            <a:extLst>
              <a:ext uri="{FF2B5EF4-FFF2-40B4-BE49-F238E27FC236}">
                <a16:creationId xmlns:a16="http://schemas.microsoft.com/office/drawing/2014/main" id="{BD974B77-7A8F-8637-4B8C-0CE58D54EC51}"/>
              </a:ext>
            </a:extLst>
          </p:cNvPr>
          <p:cNvPicPr>
            <a:picLocks noChangeAspect="1"/>
          </p:cNvPicPr>
          <p:nvPr/>
        </p:nvPicPr>
        <p:blipFill>
          <a:blip r:embed="rId4"/>
          <a:stretch>
            <a:fillRect/>
          </a:stretch>
        </p:blipFill>
        <p:spPr>
          <a:xfrm>
            <a:off x="8487671" y="3150259"/>
            <a:ext cx="3369366" cy="2359304"/>
          </a:xfrm>
          <a:prstGeom prst="rect">
            <a:avLst/>
          </a:prstGeom>
        </p:spPr>
      </p:pic>
      <p:sp>
        <p:nvSpPr>
          <p:cNvPr id="5" name="Content Placeholder 2">
            <a:extLst>
              <a:ext uri="{FF2B5EF4-FFF2-40B4-BE49-F238E27FC236}">
                <a16:creationId xmlns:a16="http://schemas.microsoft.com/office/drawing/2014/main" id="{E1F2ECEA-4346-23AE-896C-0A1FE1ADBE57}"/>
              </a:ext>
            </a:extLst>
          </p:cNvPr>
          <p:cNvSpPr txBox="1">
            <a:spLocks/>
          </p:cNvSpPr>
          <p:nvPr/>
        </p:nvSpPr>
        <p:spPr>
          <a:xfrm>
            <a:off x="7717895" y="6381479"/>
            <a:ext cx="5251077" cy="953041"/>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5"/>
              </a:rPr>
              <a:t>Online registration steps - How to register</a:t>
            </a:r>
            <a:endParaRPr lang="en-US" sz="2400" dirty="0"/>
          </a:p>
        </p:txBody>
      </p:sp>
      <p:pic>
        <p:nvPicPr>
          <p:cNvPr id="7" name="Picture 6">
            <a:extLst>
              <a:ext uri="{FF2B5EF4-FFF2-40B4-BE49-F238E27FC236}">
                <a16:creationId xmlns:a16="http://schemas.microsoft.com/office/drawing/2014/main" id="{6995EB92-4A95-EF69-715C-88ABCE62DF9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982200" y="4695963"/>
            <a:ext cx="1627200" cy="1627200"/>
          </a:xfrm>
          <a:prstGeom prst="rect">
            <a:avLst/>
          </a:prstGeom>
        </p:spPr>
      </p:pic>
    </p:spTree>
    <p:extLst>
      <p:ext uri="{BB962C8B-B14F-4D97-AF65-F5344CB8AC3E}">
        <p14:creationId xmlns:p14="http://schemas.microsoft.com/office/powerpoint/2010/main" val="2616718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376D8-7BC9-B39C-CB7D-159D3E70F3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79E551-6025-021E-9B66-F50FFD40DCC6}"/>
              </a:ext>
            </a:extLst>
          </p:cNvPr>
          <p:cNvSpPr>
            <a:spLocks noGrp="1"/>
          </p:cNvSpPr>
          <p:nvPr>
            <p:ph type="title"/>
          </p:nvPr>
        </p:nvSpPr>
        <p:spPr/>
        <p:txBody>
          <a:bodyPr anchor="t" anchorCtr="0"/>
          <a:lstStyle/>
          <a:p>
            <a:r>
              <a:rPr lang="en-GB">
                <a:latin typeface="Arial"/>
                <a:cs typeface="Arial"/>
              </a:rPr>
              <a:t>Registration step 3</a:t>
            </a:r>
            <a:endParaRPr lang="en-GB"/>
          </a:p>
          <a:p>
            <a:endParaRPr lang="en-GB">
              <a:latin typeface="Arial"/>
              <a:cs typeface="Arial"/>
            </a:endParaRPr>
          </a:p>
          <a:p>
            <a:endParaRPr lang="en-GB"/>
          </a:p>
          <a:p>
            <a:endParaRPr lang="en-US"/>
          </a:p>
        </p:txBody>
      </p:sp>
      <p:sp>
        <p:nvSpPr>
          <p:cNvPr id="3" name="Content Placeholder 2">
            <a:extLst>
              <a:ext uri="{FF2B5EF4-FFF2-40B4-BE49-F238E27FC236}">
                <a16:creationId xmlns:a16="http://schemas.microsoft.com/office/drawing/2014/main" id="{96D2BD7A-114A-A66C-A917-2AE5E3B7C7B3}"/>
              </a:ext>
            </a:extLst>
          </p:cNvPr>
          <p:cNvSpPr>
            <a:spLocks noGrp="1"/>
          </p:cNvSpPr>
          <p:nvPr>
            <p:ph idx="4294967295"/>
          </p:nvPr>
        </p:nvSpPr>
        <p:spPr>
          <a:xfrm>
            <a:off x="334963" y="2568110"/>
            <a:ext cx="6989631" cy="3600450"/>
          </a:xfrm>
        </p:spPr>
        <p:txBody>
          <a:bodyPr vert="horz" lIns="0" tIns="0" rIns="0" bIns="0" rtlCol="0" anchor="t">
            <a:normAutofit lnSpcReduction="10000"/>
          </a:bodyPr>
          <a:lstStyle/>
          <a:p>
            <a:pPr marL="0" indent="0">
              <a:lnSpc>
                <a:spcPct val="110000"/>
              </a:lnSpc>
              <a:spcBef>
                <a:spcPts val="0"/>
              </a:spcBef>
              <a:buNone/>
            </a:pPr>
            <a:r>
              <a:rPr lang="en-GB" sz="2000" b="1" dirty="0">
                <a:solidFill>
                  <a:srgbClr val="000000"/>
                </a:solidFill>
                <a:latin typeface="Arial"/>
                <a:cs typeface="Arial"/>
              </a:rPr>
              <a:t>Address details</a:t>
            </a:r>
            <a:endParaRPr lang="en-US" dirty="0"/>
          </a:p>
          <a:p>
            <a:pPr marL="0" indent="0">
              <a:lnSpc>
                <a:spcPct val="110000"/>
              </a:lnSpc>
              <a:buNone/>
            </a:pPr>
            <a:r>
              <a:rPr lang="en-GB" sz="2000" dirty="0">
                <a:solidFill>
                  <a:srgbClr val="212529"/>
                </a:solidFill>
                <a:latin typeface="Arial"/>
                <a:cs typeface="Arial"/>
              </a:rPr>
              <a:t>You’ll be asked to provide your permanent home address, your term time address, and full contact details for your emergency contact, in that order.</a:t>
            </a:r>
            <a:br>
              <a:rPr lang="en-GB" sz="2000" dirty="0">
                <a:latin typeface="Arial"/>
                <a:cs typeface="Arial"/>
              </a:rPr>
            </a:br>
            <a:endParaRPr lang="en-GB" sz="2000" dirty="0">
              <a:latin typeface="Arial"/>
              <a:cs typeface="Arial"/>
            </a:endParaRPr>
          </a:p>
          <a:p>
            <a:pPr>
              <a:lnSpc>
                <a:spcPct val="110000"/>
              </a:lnSpc>
            </a:pPr>
            <a:r>
              <a:rPr lang="en-GB" sz="2000" b="1" dirty="0">
                <a:solidFill>
                  <a:srgbClr val="212529"/>
                </a:solidFill>
                <a:latin typeface="Arial"/>
                <a:cs typeface="Arial"/>
              </a:rPr>
              <a:t>Permanent home address </a:t>
            </a:r>
            <a:r>
              <a:rPr lang="en-GB" sz="2000" dirty="0">
                <a:solidFill>
                  <a:srgbClr val="212529"/>
                </a:solidFill>
                <a:latin typeface="Arial"/>
                <a:cs typeface="Arial"/>
              </a:rPr>
              <a:t>= address in your home country. </a:t>
            </a:r>
          </a:p>
          <a:p>
            <a:pPr>
              <a:lnSpc>
                <a:spcPct val="110000"/>
              </a:lnSpc>
            </a:pPr>
            <a:r>
              <a:rPr lang="en-GB" sz="2000" b="1" dirty="0">
                <a:solidFill>
                  <a:srgbClr val="212529"/>
                </a:solidFill>
                <a:latin typeface="Arial"/>
                <a:cs typeface="Arial"/>
              </a:rPr>
              <a:t>Term-time address</a:t>
            </a:r>
            <a:r>
              <a:rPr lang="en-GB" sz="2000" dirty="0">
                <a:solidFill>
                  <a:srgbClr val="212529"/>
                </a:solidFill>
                <a:latin typeface="Arial"/>
                <a:cs typeface="Arial"/>
              </a:rPr>
              <a:t> = your address in Leeds, including postcode in the format of XXX </a:t>
            </a:r>
            <a:r>
              <a:rPr lang="en-GB" sz="2000" dirty="0" err="1">
                <a:solidFill>
                  <a:srgbClr val="212529"/>
                </a:solidFill>
                <a:latin typeface="Arial"/>
                <a:cs typeface="Arial"/>
              </a:rPr>
              <a:t>XXX</a:t>
            </a:r>
            <a:r>
              <a:rPr lang="en-GB" sz="2000" dirty="0">
                <a:solidFill>
                  <a:srgbClr val="212529"/>
                </a:solidFill>
                <a:latin typeface="Arial"/>
                <a:cs typeface="Arial"/>
              </a:rPr>
              <a:t> </a:t>
            </a:r>
            <a:r>
              <a:rPr lang="en-GB" sz="2000" i="1" dirty="0">
                <a:solidFill>
                  <a:srgbClr val="212529"/>
                </a:solidFill>
                <a:latin typeface="Arial"/>
                <a:cs typeface="Arial"/>
              </a:rPr>
              <a:t>(for example LS2 9JT).</a:t>
            </a:r>
            <a:endParaRPr lang="en-GB" sz="2000" dirty="0">
              <a:solidFill>
                <a:srgbClr val="212529"/>
              </a:solidFill>
              <a:latin typeface="Arial"/>
              <a:cs typeface="Arial"/>
            </a:endParaRPr>
          </a:p>
          <a:p>
            <a:pPr marL="342900" indent="-342900">
              <a:lnSpc>
                <a:spcPct val="110000"/>
              </a:lnSpc>
              <a:spcBef>
                <a:spcPts val="600"/>
              </a:spcBef>
              <a:spcAft>
                <a:spcPts val="600"/>
              </a:spcAft>
            </a:pPr>
            <a:r>
              <a:rPr lang="en-GB" sz="2000" dirty="0">
                <a:solidFill>
                  <a:srgbClr val="212529"/>
                </a:solidFill>
                <a:latin typeface="Arial"/>
                <a:cs typeface="Arial"/>
              </a:rPr>
              <a:t>Your emergency contact cannot be yourself.</a:t>
            </a:r>
            <a:endParaRPr lang="en-GB" dirty="0"/>
          </a:p>
        </p:txBody>
      </p:sp>
      <p:pic>
        <p:nvPicPr>
          <p:cNvPr id="6" name="Picture 5" descr="A person in an orange dress using a computer&#10;&#10;">
            <a:extLst>
              <a:ext uri="{FF2B5EF4-FFF2-40B4-BE49-F238E27FC236}">
                <a16:creationId xmlns:a16="http://schemas.microsoft.com/office/drawing/2014/main" id="{BB57955F-ED16-2D35-80A8-2A8172973C6A}"/>
              </a:ext>
            </a:extLst>
          </p:cNvPr>
          <p:cNvPicPr>
            <a:picLocks noChangeAspect="1"/>
          </p:cNvPicPr>
          <p:nvPr/>
        </p:nvPicPr>
        <p:blipFill>
          <a:blip r:embed="rId3"/>
          <a:stretch>
            <a:fillRect/>
          </a:stretch>
        </p:blipFill>
        <p:spPr>
          <a:xfrm>
            <a:off x="7780524" y="2788024"/>
            <a:ext cx="4082864" cy="2861982"/>
          </a:xfrm>
          <a:prstGeom prst="rect">
            <a:avLst/>
          </a:prstGeom>
        </p:spPr>
      </p:pic>
      <p:sp>
        <p:nvSpPr>
          <p:cNvPr id="5" name="Content Placeholder 2">
            <a:extLst>
              <a:ext uri="{FF2B5EF4-FFF2-40B4-BE49-F238E27FC236}">
                <a16:creationId xmlns:a16="http://schemas.microsoft.com/office/drawing/2014/main" id="{D84E7108-6721-2E02-4BA2-53C2499DEDCC}"/>
              </a:ext>
            </a:extLst>
          </p:cNvPr>
          <p:cNvSpPr txBox="1">
            <a:spLocks/>
          </p:cNvSpPr>
          <p:nvPr/>
        </p:nvSpPr>
        <p:spPr>
          <a:xfrm>
            <a:off x="7539993" y="6281711"/>
            <a:ext cx="5251077" cy="953041"/>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4"/>
              </a:rPr>
              <a:t>Online registration steps - How to register</a:t>
            </a:r>
            <a:endParaRPr lang="en-US" sz="2400" dirty="0"/>
          </a:p>
        </p:txBody>
      </p:sp>
    </p:spTree>
    <p:extLst>
      <p:ext uri="{BB962C8B-B14F-4D97-AF65-F5344CB8AC3E}">
        <p14:creationId xmlns:p14="http://schemas.microsoft.com/office/powerpoint/2010/main" val="3708196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486F5-401C-2C4B-FE6A-BD112CC2A5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E0B983-3AA8-489E-DEBA-90041BD4AB45}"/>
              </a:ext>
            </a:extLst>
          </p:cNvPr>
          <p:cNvSpPr>
            <a:spLocks noGrp="1"/>
          </p:cNvSpPr>
          <p:nvPr>
            <p:ph type="title"/>
          </p:nvPr>
        </p:nvSpPr>
        <p:spPr/>
        <p:txBody>
          <a:bodyPr anchor="t" anchorCtr="0"/>
          <a:lstStyle/>
          <a:p>
            <a:r>
              <a:rPr lang="en-GB">
                <a:latin typeface="Arial"/>
                <a:cs typeface="Arial"/>
              </a:rPr>
              <a:t>Getting your bank letter</a:t>
            </a:r>
          </a:p>
          <a:p>
            <a:endParaRPr lang="en-GB"/>
          </a:p>
          <a:p>
            <a:endParaRPr lang="en-US"/>
          </a:p>
        </p:txBody>
      </p:sp>
      <p:sp>
        <p:nvSpPr>
          <p:cNvPr id="3" name="Content Placeholder 2">
            <a:extLst>
              <a:ext uri="{FF2B5EF4-FFF2-40B4-BE49-F238E27FC236}">
                <a16:creationId xmlns:a16="http://schemas.microsoft.com/office/drawing/2014/main" id="{4BA0A33A-546C-F3E7-BB48-D96C71D4A436}"/>
              </a:ext>
            </a:extLst>
          </p:cNvPr>
          <p:cNvSpPr>
            <a:spLocks noGrp="1"/>
          </p:cNvSpPr>
          <p:nvPr>
            <p:ph idx="4294967295"/>
          </p:nvPr>
        </p:nvSpPr>
        <p:spPr>
          <a:xfrm>
            <a:off x="320586" y="2280563"/>
            <a:ext cx="7123044" cy="4233052"/>
          </a:xfrm>
        </p:spPr>
        <p:txBody>
          <a:bodyPr vert="horz" lIns="0" tIns="0" rIns="0" bIns="0" rtlCol="0" anchor="t">
            <a:normAutofit lnSpcReduction="10000"/>
          </a:bodyPr>
          <a:lstStyle/>
          <a:p>
            <a:pPr marL="0" indent="0">
              <a:lnSpc>
                <a:spcPct val="110000"/>
              </a:lnSpc>
              <a:spcBef>
                <a:spcPts val="0"/>
              </a:spcBef>
              <a:buNone/>
            </a:pPr>
            <a:r>
              <a:rPr lang="en-GB" sz="1800" dirty="0">
                <a:latin typeface="Arial"/>
                <a:cs typeface="Arial"/>
              </a:rPr>
              <a:t>After completing the first three steps of online registration:</a:t>
            </a:r>
            <a:endParaRPr lang="en-GB" sz="1800" dirty="0"/>
          </a:p>
          <a:p>
            <a:pPr marL="0" indent="0">
              <a:lnSpc>
                <a:spcPct val="110000"/>
              </a:lnSpc>
              <a:spcBef>
                <a:spcPts val="0"/>
              </a:spcBef>
              <a:buNone/>
            </a:pPr>
            <a:endParaRPr lang="en-GB" sz="1800" dirty="0"/>
          </a:p>
          <a:p>
            <a:pPr marL="0" indent="0">
              <a:lnSpc>
                <a:spcPct val="110000"/>
              </a:lnSpc>
              <a:spcBef>
                <a:spcPts val="0"/>
              </a:spcBef>
              <a:buNone/>
            </a:pPr>
            <a:r>
              <a:rPr lang="en-GB" sz="1800" b="1" dirty="0">
                <a:latin typeface="Arial"/>
                <a:cs typeface="Arial"/>
              </a:rPr>
              <a:t>You’ll be sent your bank letter to your University of Leeds email address</a:t>
            </a:r>
            <a:r>
              <a:rPr lang="en-GB" sz="1800" dirty="0">
                <a:latin typeface="Arial"/>
                <a:cs typeface="Arial"/>
              </a:rPr>
              <a:t> within 5 working days from the start of your accommodation contract. </a:t>
            </a:r>
            <a:endParaRPr lang="en-GB" sz="1800" b="1" dirty="0">
              <a:latin typeface="Arial"/>
              <a:cs typeface="Arial"/>
            </a:endParaRPr>
          </a:p>
          <a:p>
            <a:pPr marL="0" indent="0">
              <a:lnSpc>
                <a:spcPct val="110000"/>
              </a:lnSpc>
              <a:spcBef>
                <a:spcPts val="0"/>
              </a:spcBef>
              <a:buNone/>
            </a:pPr>
            <a:br>
              <a:rPr lang="en-GB" sz="1800" dirty="0">
                <a:latin typeface="Arial"/>
                <a:cs typeface="Arial"/>
              </a:rPr>
            </a:br>
            <a:r>
              <a:rPr lang="en-GB" sz="1800" dirty="0">
                <a:latin typeface="Arial"/>
                <a:cs typeface="Arial"/>
              </a:rPr>
              <a:t>Your bank letter will be valid for </a:t>
            </a:r>
            <a:r>
              <a:rPr lang="en-GB" sz="1800" b="1" dirty="0">
                <a:latin typeface="Arial"/>
                <a:cs typeface="Arial"/>
              </a:rPr>
              <a:t>three months</a:t>
            </a:r>
            <a:r>
              <a:rPr lang="en-GB" sz="1800" dirty="0">
                <a:latin typeface="Arial"/>
                <a:cs typeface="Arial"/>
              </a:rPr>
              <a:t>. </a:t>
            </a:r>
          </a:p>
          <a:p>
            <a:pPr marL="0" indent="0">
              <a:lnSpc>
                <a:spcPct val="110000"/>
              </a:lnSpc>
              <a:spcBef>
                <a:spcPts val="0"/>
              </a:spcBef>
              <a:buNone/>
            </a:pPr>
            <a:endParaRPr lang="en-GB" sz="1800" dirty="0">
              <a:latin typeface="Arial"/>
              <a:cs typeface="Arial"/>
            </a:endParaRPr>
          </a:p>
          <a:p>
            <a:pPr marL="0" indent="0">
              <a:lnSpc>
                <a:spcPct val="110000"/>
              </a:lnSpc>
              <a:spcBef>
                <a:spcPts val="0"/>
              </a:spcBef>
              <a:buNone/>
            </a:pPr>
            <a:r>
              <a:rPr lang="en-GB" sz="1800" dirty="0">
                <a:latin typeface="Arial"/>
                <a:cs typeface="Arial"/>
              </a:rPr>
              <a:t>Please note:</a:t>
            </a:r>
            <a:endParaRPr lang="en-GB" sz="1800" dirty="0"/>
          </a:p>
          <a:p>
            <a:pPr marL="285750" indent="-285750">
              <a:lnSpc>
                <a:spcPct val="110000"/>
              </a:lnSpc>
            </a:pPr>
            <a:r>
              <a:rPr lang="en-GB" sz="1800" dirty="0">
                <a:latin typeface="Arial"/>
                <a:cs typeface="Arial"/>
              </a:rPr>
              <a:t>A working week is from Monday to Friday. Make sure you don't count weekend days. </a:t>
            </a:r>
          </a:p>
          <a:p>
            <a:pPr marL="0" indent="0">
              <a:lnSpc>
                <a:spcPct val="110000"/>
              </a:lnSpc>
              <a:spcBef>
                <a:spcPts val="0"/>
              </a:spcBef>
              <a:buNone/>
            </a:pPr>
            <a:endParaRPr lang="en-GB" sz="1800" dirty="0">
              <a:solidFill>
                <a:srgbClr val="000000"/>
              </a:solidFill>
              <a:latin typeface="Arial"/>
              <a:cs typeface="Arial"/>
            </a:endParaRPr>
          </a:p>
          <a:p>
            <a:pPr marL="0" indent="0">
              <a:lnSpc>
                <a:spcPct val="110000"/>
              </a:lnSpc>
              <a:spcBef>
                <a:spcPts val="0"/>
              </a:spcBef>
              <a:buNone/>
            </a:pPr>
            <a:r>
              <a:rPr lang="en-GB" sz="1800" b="1" dirty="0">
                <a:solidFill>
                  <a:srgbClr val="000000"/>
                </a:solidFill>
                <a:latin typeface="Arial"/>
                <a:cs typeface="Arial"/>
              </a:rPr>
              <a:t>Lloyds, HSBC, Santander </a:t>
            </a:r>
            <a:r>
              <a:rPr lang="en-GB" sz="1800" dirty="0">
                <a:solidFill>
                  <a:srgbClr val="000000"/>
                </a:solidFill>
                <a:latin typeface="Arial"/>
                <a:cs typeface="Arial"/>
              </a:rPr>
              <a:t>would normally accept our standard University bank letter.</a:t>
            </a:r>
          </a:p>
          <a:p>
            <a:pPr marL="0" indent="0">
              <a:lnSpc>
                <a:spcPct val="110000"/>
              </a:lnSpc>
              <a:spcBef>
                <a:spcPts val="0"/>
              </a:spcBef>
              <a:buNone/>
            </a:pPr>
            <a:endParaRPr lang="en-GB" sz="1800" dirty="0"/>
          </a:p>
          <a:p>
            <a:pPr marL="0" indent="0">
              <a:lnSpc>
                <a:spcPct val="110000"/>
              </a:lnSpc>
              <a:spcBef>
                <a:spcPts val="0"/>
              </a:spcBef>
              <a:buNone/>
            </a:pPr>
            <a:endParaRPr lang="en-GB" sz="1800" dirty="0"/>
          </a:p>
          <a:p>
            <a:pPr marL="0" indent="0">
              <a:lnSpc>
                <a:spcPct val="110000"/>
              </a:lnSpc>
              <a:spcBef>
                <a:spcPts val="0"/>
              </a:spcBef>
              <a:buNone/>
            </a:pPr>
            <a:endParaRPr lang="en-US" sz="1800" dirty="0"/>
          </a:p>
          <a:p>
            <a:pPr marL="0" indent="0">
              <a:lnSpc>
                <a:spcPct val="110000"/>
              </a:lnSpc>
              <a:spcBef>
                <a:spcPts val="0"/>
              </a:spcBef>
              <a:buNone/>
            </a:pPr>
            <a:endParaRPr lang="en-GB" sz="1800" dirty="0"/>
          </a:p>
        </p:txBody>
      </p:sp>
      <p:sp>
        <p:nvSpPr>
          <p:cNvPr id="7" name="Content Placeholder 2">
            <a:extLst>
              <a:ext uri="{FF2B5EF4-FFF2-40B4-BE49-F238E27FC236}">
                <a16:creationId xmlns:a16="http://schemas.microsoft.com/office/drawing/2014/main" id="{A4E088C5-EFE4-458A-778C-12789485B139}"/>
              </a:ext>
            </a:extLst>
          </p:cNvPr>
          <p:cNvSpPr txBox="1">
            <a:spLocks/>
          </p:cNvSpPr>
          <p:nvPr/>
        </p:nvSpPr>
        <p:spPr>
          <a:xfrm>
            <a:off x="6521987" y="6400800"/>
            <a:ext cx="5919214" cy="457200"/>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3"/>
              </a:rPr>
              <a:t>Opening a bank account - Receiving your bank letter</a:t>
            </a:r>
            <a:endParaRPr lang="en-US" sz="2400" dirty="0"/>
          </a:p>
        </p:txBody>
      </p:sp>
      <p:pic>
        <p:nvPicPr>
          <p:cNvPr id="8" name="Picture 7" descr="Two people seated across from each other in a modern indoor workspace with light wood furnishings and tall windows. One person in a light blue sweater is facing the camera with hands clasped, while another person in a dark shirt is shown from the side in the foreground. A laptop is partially visible on the table, and the background features glass partitions and natural-toned architectural elements.">
            <a:extLst>
              <a:ext uri="{FF2B5EF4-FFF2-40B4-BE49-F238E27FC236}">
                <a16:creationId xmlns:a16="http://schemas.microsoft.com/office/drawing/2014/main" id="{D4E87D6E-1D23-AAD8-DC00-9C8C1FE0A0A2}"/>
              </a:ext>
            </a:extLst>
          </p:cNvPr>
          <p:cNvPicPr>
            <a:picLocks noChangeAspect="1"/>
          </p:cNvPicPr>
          <p:nvPr/>
        </p:nvPicPr>
        <p:blipFill>
          <a:blip r:embed="rId4"/>
          <a:srcRect l="2689" r="7579" b="365"/>
          <a:stretch>
            <a:fillRect/>
          </a:stretch>
        </p:blipFill>
        <p:spPr>
          <a:xfrm>
            <a:off x="7453312" y="2571750"/>
            <a:ext cx="4369602" cy="3238547"/>
          </a:xfrm>
          <a:prstGeom prst="rect">
            <a:avLst/>
          </a:prstGeom>
        </p:spPr>
      </p:pic>
    </p:spTree>
    <p:extLst>
      <p:ext uri="{BB962C8B-B14F-4D97-AF65-F5344CB8AC3E}">
        <p14:creationId xmlns:p14="http://schemas.microsoft.com/office/powerpoint/2010/main" val="1029799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138BB-959D-352C-2ACA-32E773198C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20D76A-9465-E0DC-E1B1-CE4C079C6374}"/>
              </a:ext>
            </a:extLst>
          </p:cNvPr>
          <p:cNvSpPr>
            <a:spLocks noGrp="1"/>
          </p:cNvSpPr>
          <p:nvPr>
            <p:ph type="title"/>
          </p:nvPr>
        </p:nvSpPr>
        <p:spPr/>
        <p:txBody>
          <a:bodyPr anchor="t" anchorCtr="0"/>
          <a:lstStyle/>
          <a:p>
            <a:r>
              <a:rPr lang="en-GB">
                <a:latin typeface="Arial"/>
                <a:cs typeface="Arial"/>
              </a:rPr>
              <a:t>Bespoke letter</a:t>
            </a:r>
            <a:endParaRPr lang="en-US"/>
          </a:p>
          <a:p>
            <a:endParaRPr lang="en-GB"/>
          </a:p>
          <a:p>
            <a:endParaRPr lang="en-US"/>
          </a:p>
        </p:txBody>
      </p:sp>
      <p:sp>
        <p:nvSpPr>
          <p:cNvPr id="3" name="Content Placeholder 2">
            <a:extLst>
              <a:ext uri="{FF2B5EF4-FFF2-40B4-BE49-F238E27FC236}">
                <a16:creationId xmlns:a16="http://schemas.microsoft.com/office/drawing/2014/main" id="{BF7DE0E7-F118-AAE8-1D4A-F40FD680ED6F}"/>
              </a:ext>
            </a:extLst>
          </p:cNvPr>
          <p:cNvSpPr>
            <a:spLocks noGrp="1"/>
          </p:cNvSpPr>
          <p:nvPr>
            <p:ph idx="4294967295"/>
          </p:nvPr>
        </p:nvSpPr>
        <p:spPr>
          <a:xfrm>
            <a:off x="334963" y="2568110"/>
            <a:ext cx="6216425" cy="3589245"/>
          </a:xfrm>
        </p:spPr>
        <p:txBody>
          <a:bodyPr vert="horz" lIns="0" tIns="0" rIns="0" bIns="0" rtlCol="0" anchor="t">
            <a:normAutofit/>
          </a:bodyPr>
          <a:lstStyle/>
          <a:p>
            <a:pPr marL="0" indent="0">
              <a:lnSpc>
                <a:spcPct val="100000"/>
              </a:lnSpc>
              <a:spcBef>
                <a:spcPts val="0"/>
              </a:spcBef>
              <a:buNone/>
            </a:pPr>
            <a:r>
              <a:rPr lang="en-GB" sz="2000" dirty="0">
                <a:latin typeface="Arial"/>
                <a:cs typeface="Arial"/>
              </a:rPr>
              <a:t>If the bank of your choice doesn't accept the University of Leeds bank letter or might require extra details. </a:t>
            </a:r>
            <a:endParaRPr lang="en-US" dirty="0"/>
          </a:p>
          <a:p>
            <a:pPr marL="0" indent="0">
              <a:lnSpc>
                <a:spcPct val="100000"/>
              </a:lnSpc>
              <a:spcBef>
                <a:spcPts val="0"/>
              </a:spcBef>
              <a:buNone/>
            </a:pPr>
            <a:endParaRPr lang="en-GB" sz="2000" dirty="0">
              <a:latin typeface="Arial"/>
              <a:cs typeface="Arial"/>
            </a:endParaRPr>
          </a:p>
          <a:p>
            <a:pPr marL="0" indent="0">
              <a:lnSpc>
                <a:spcPct val="100000"/>
              </a:lnSpc>
              <a:spcBef>
                <a:spcPts val="0"/>
              </a:spcBef>
              <a:buNone/>
            </a:pPr>
            <a:r>
              <a:rPr lang="en-GB" sz="2000" dirty="0">
                <a:latin typeface="Arial"/>
                <a:cs typeface="Arial"/>
              </a:rPr>
              <a:t>In this case you can </a:t>
            </a:r>
            <a:r>
              <a:rPr lang="en-GB" sz="2000" dirty="0">
                <a:latin typeface="Arial"/>
                <a:cs typeface="Arial"/>
                <a:hlinkClick r:id="rId3"/>
              </a:rPr>
              <a:t>request a Registration Status Certificate.</a:t>
            </a:r>
            <a:endParaRPr lang="en-US" dirty="0"/>
          </a:p>
          <a:p>
            <a:pPr marL="0" indent="0">
              <a:lnSpc>
                <a:spcPct val="100000"/>
              </a:lnSpc>
              <a:spcBef>
                <a:spcPts val="0"/>
              </a:spcBef>
              <a:buNone/>
            </a:pPr>
            <a:endParaRPr lang="en-GB" sz="2000" dirty="0"/>
          </a:p>
          <a:p>
            <a:pPr marL="342900" indent="-342900">
              <a:lnSpc>
                <a:spcPct val="100000"/>
              </a:lnSpc>
              <a:spcBef>
                <a:spcPts val="0"/>
              </a:spcBef>
            </a:pPr>
            <a:r>
              <a:rPr lang="en-GB" sz="2000" dirty="0">
                <a:latin typeface="Arial"/>
                <a:cs typeface="Arial"/>
              </a:rPr>
              <a:t>This is an official document confirming that you are University of Leeds student.</a:t>
            </a:r>
          </a:p>
          <a:p>
            <a:pPr marL="0" indent="0">
              <a:lnSpc>
                <a:spcPct val="100000"/>
              </a:lnSpc>
              <a:spcBef>
                <a:spcPts val="0"/>
              </a:spcBef>
              <a:buNone/>
            </a:pPr>
            <a:endParaRPr lang="en-GB" sz="2000" dirty="0">
              <a:latin typeface="Arial"/>
              <a:cs typeface="Arial"/>
            </a:endParaRPr>
          </a:p>
          <a:p>
            <a:pPr marL="342900" indent="-342900">
              <a:lnSpc>
                <a:spcPct val="100000"/>
              </a:lnSpc>
              <a:spcBef>
                <a:spcPts val="0"/>
              </a:spcBef>
            </a:pPr>
            <a:r>
              <a:rPr lang="en-GB" sz="2000" dirty="0">
                <a:latin typeface="Arial"/>
                <a:cs typeface="Arial"/>
              </a:rPr>
              <a:t>Your certificate will be sent to your University of Leeds address within 10 working days. </a:t>
            </a:r>
          </a:p>
          <a:p>
            <a:pPr marL="0" indent="0">
              <a:lnSpc>
                <a:spcPct val="100000"/>
              </a:lnSpc>
              <a:spcBef>
                <a:spcPts val="0"/>
              </a:spcBef>
              <a:buNone/>
            </a:pPr>
            <a:endParaRPr lang="en-GB" sz="2000" dirty="0">
              <a:latin typeface="Arial"/>
              <a:cs typeface="Arial"/>
            </a:endParaRPr>
          </a:p>
        </p:txBody>
      </p:sp>
      <p:sp>
        <p:nvSpPr>
          <p:cNvPr id="5" name="Content Placeholder 2">
            <a:extLst>
              <a:ext uri="{FF2B5EF4-FFF2-40B4-BE49-F238E27FC236}">
                <a16:creationId xmlns:a16="http://schemas.microsoft.com/office/drawing/2014/main" id="{5167FDAD-24F0-15A9-3A13-EE1BB65A7709}"/>
              </a:ext>
            </a:extLst>
          </p:cNvPr>
          <p:cNvSpPr txBox="1">
            <a:spLocks/>
          </p:cNvSpPr>
          <p:nvPr/>
        </p:nvSpPr>
        <p:spPr>
          <a:xfrm>
            <a:off x="7702115" y="6281712"/>
            <a:ext cx="5252719" cy="361953"/>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3"/>
              </a:rPr>
              <a:t>Request a Registration Status Certificate</a:t>
            </a:r>
            <a:endParaRPr lang="en-US" sz="2400" dirty="0"/>
          </a:p>
        </p:txBody>
      </p:sp>
      <p:pic>
        <p:nvPicPr>
          <p:cNvPr id="6" name="Picture 5" descr="A group of people studying in a library&#10;">
            <a:extLst>
              <a:ext uri="{FF2B5EF4-FFF2-40B4-BE49-F238E27FC236}">
                <a16:creationId xmlns:a16="http://schemas.microsoft.com/office/drawing/2014/main" id="{AE6E9CE7-57AC-6F53-05EA-CF7E9600B2ED}"/>
              </a:ext>
            </a:extLst>
          </p:cNvPr>
          <p:cNvPicPr>
            <a:picLocks noChangeAspect="1"/>
          </p:cNvPicPr>
          <p:nvPr/>
        </p:nvPicPr>
        <p:blipFill>
          <a:blip r:embed="rId4"/>
          <a:stretch>
            <a:fillRect/>
          </a:stretch>
        </p:blipFill>
        <p:spPr>
          <a:xfrm>
            <a:off x="7206222" y="2397219"/>
            <a:ext cx="4749614" cy="3430681"/>
          </a:xfrm>
          <a:prstGeom prst="rect">
            <a:avLst/>
          </a:prstGeom>
        </p:spPr>
      </p:pic>
      <p:pic>
        <p:nvPicPr>
          <p:cNvPr id="7" name="Picture 6">
            <a:extLst>
              <a:ext uri="{FF2B5EF4-FFF2-40B4-BE49-F238E27FC236}">
                <a16:creationId xmlns:a16="http://schemas.microsoft.com/office/drawing/2014/main" id="{DB1E37C2-4E3B-DABC-054F-78166B1CAA2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100734" y="4530155"/>
            <a:ext cx="1627200" cy="1627200"/>
          </a:xfrm>
          <a:prstGeom prst="rect">
            <a:avLst/>
          </a:prstGeom>
        </p:spPr>
      </p:pic>
    </p:spTree>
    <p:extLst>
      <p:ext uri="{BB962C8B-B14F-4D97-AF65-F5344CB8AC3E}">
        <p14:creationId xmlns:p14="http://schemas.microsoft.com/office/powerpoint/2010/main" val="38556171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5440E-22B4-971D-A028-B3B4A37067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EDF0B-DC05-5FCA-7669-B6371F79A9FD}"/>
              </a:ext>
            </a:extLst>
          </p:cNvPr>
          <p:cNvSpPr>
            <a:spLocks noGrp="1"/>
          </p:cNvSpPr>
          <p:nvPr>
            <p:ph type="title"/>
          </p:nvPr>
        </p:nvSpPr>
        <p:spPr/>
        <p:txBody>
          <a:bodyPr anchor="t" anchorCtr="0"/>
          <a:lstStyle/>
          <a:p>
            <a:r>
              <a:rPr lang="en-GB" dirty="0">
                <a:latin typeface="Arial"/>
                <a:cs typeface="Arial"/>
              </a:rPr>
              <a:t>The Student Information Service</a:t>
            </a:r>
            <a:endParaRPr lang="en-GB" dirty="0"/>
          </a:p>
          <a:p>
            <a:endParaRPr lang="en-GB" dirty="0"/>
          </a:p>
          <a:p>
            <a:endParaRPr lang="en-US" dirty="0"/>
          </a:p>
        </p:txBody>
      </p:sp>
      <p:sp>
        <p:nvSpPr>
          <p:cNvPr id="3" name="Content Placeholder 2">
            <a:extLst>
              <a:ext uri="{FF2B5EF4-FFF2-40B4-BE49-F238E27FC236}">
                <a16:creationId xmlns:a16="http://schemas.microsoft.com/office/drawing/2014/main" id="{E74E91E1-6E10-DCC6-BAA5-C10049884588}"/>
              </a:ext>
            </a:extLst>
          </p:cNvPr>
          <p:cNvSpPr>
            <a:spLocks noGrp="1"/>
          </p:cNvSpPr>
          <p:nvPr>
            <p:ph idx="4294967295"/>
          </p:nvPr>
        </p:nvSpPr>
        <p:spPr>
          <a:xfrm>
            <a:off x="323757" y="3104707"/>
            <a:ext cx="7204094" cy="3019030"/>
          </a:xfrm>
        </p:spPr>
        <p:txBody>
          <a:bodyPr vert="horz" lIns="0" tIns="0" rIns="0" bIns="0" rtlCol="0" anchor="t">
            <a:noAutofit/>
          </a:bodyPr>
          <a:lstStyle/>
          <a:p>
            <a:pPr marL="0" indent="0">
              <a:lnSpc>
                <a:spcPct val="100000"/>
              </a:lnSpc>
              <a:buNone/>
            </a:pPr>
            <a:r>
              <a:rPr lang="en-GB" sz="1800" b="1" dirty="0">
                <a:latin typeface="Arial"/>
                <a:cs typeface="Arial"/>
              </a:rPr>
              <a:t>Problems with bank letters or help with opening a bank account - </a:t>
            </a:r>
            <a:r>
              <a:rPr lang="en-GB" sz="1800" dirty="0">
                <a:latin typeface="Arial"/>
                <a:cs typeface="Arial"/>
              </a:rPr>
              <a:t>Get help with questions relating to online registration, identity checks, banking and a range of other matters related to university life, your studies and more throughout your time at Leeds. </a:t>
            </a:r>
          </a:p>
          <a:p>
            <a:pPr marL="0" indent="0">
              <a:lnSpc>
                <a:spcPct val="100000"/>
              </a:lnSpc>
              <a:buNone/>
            </a:pPr>
            <a:endParaRPr lang="en-GB" sz="1800" dirty="0">
              <a:latin typeface="Arial"/>
              <a:cs typeface="Arial"/>
            </a:endParaRPr>
          </a:p>
          <a:p>
            <a:pPr fontAlgn="base"/>
            <a:r>
              <a:rPr lang="en-GB" sz="1800" b="1" i="0" u="none" strike="noStrike" spc="0" dirty="0">
                <a:solidFill>
                  <a:srgbClr val="000000"/>
                </a:solidFill>
                <a:effectLst/>
                <a:latin typeface="Arial" panose="020B0604020202020204" pitchFamily="34" charset="0"/>
              </a:rPr>
              <a:t>Before you arrive </a:t>
            </a:r>
            <a:r>
              <a:rPr lang="en-GB" sz="1800" b="0" i="0" u="none" strike="noStrike" spc="0" dirty="0">
                <a:solidFill>
                  <a:srgbClr val="000000"/>
                </a:solidFill>
                <a:effectLst/>
                <a:latin typeface="Arial" panose="020B0604020202020204" pitchFamily="34" charset="0"/>
              </a:rPr>
              <a:t>- get help by email or phone</a:t>
            </a:r>
            <a:r>
              <a:rPr lang="en-US" sz="1800" b="0" i="0" dirty="0">
                <a:solidFill>
                  <a:srgbClr val="000000"/>
                </a:solidFill>
                <a:effectLst/>
                <a:latin typeface="Arial" panose="020B0604020202020204" pitchFamily="34" charset="0"/>
              </a:rPr>
              <a:t>​</a:t>
            </a:r>
          </a:p>
          <a:p>
            <a:pPr fontAlgn="base"/>
            <a:r>
              <a:rPr lang="en-GB" sz="1800" b="1" i="0" u="none" strike="noStrike" spc="0" dirty="0">
                <a:solidFill>
                  <a:srgbClr val="000000"/>
                </a:solidFill>
                <a:effectLst/>
                <a:latin typeface="Arial" panose="020B0604020202020204" pitchFamily="34" charset="0"/>
              </a:rPr>
              <a:t>When you’re in Leeds </a:t>
            </a:r>
            <a:r>
              <a:rPr lang="en-GB" sz="1800" b="0" i="0" u="none" strike="noStrike" spc="0" dirty="0">
                <a:solidFill>
                  <a:srgbClr val="000000"/>
                </a:solidFill>
                <a:effectLst/>
                <a:latin typeface="Arial" panose="020B0604020202020204" pitchFamily="34" charset="0"/>
              </a:rPr>
              <a:t>- visit the </a:t>
            </a:r>
            <a:r>
              <a:rPr lang="en-GB" sz="1800" b="0" i="0" u="none" strike="noStrike" spc="0" dirty="0">
                <a:solidFill>
                  <a:srgbClr val="000000"/>
                </a:solidFill>
                <a:effectLst/>
                <a:latin typeface="Arial" panose="020B0604020202020204" pitchFamily="34" charset="0"/>
                <a:hlinkClick r:id="rId3"/>
              </a:rPr>
              <a:t>Welcome Hub in the Parkinson Building</a:t>
            </a:r>
            <a:r>
              <a:rPr lang="en-GB" sz="1800" b="0" i="0" u="none" strike="noStrike" spc="0" dirty="0">
                <a:solidFill>
                  <a:srgbClr val="000000"/>
                </a:solidFill>
                <a:effectLst/>
                <a:latin typeface="Arial" panose="020B0604020202020204" pitchFamily="34" charset="0"/>
              </a:rPr>
              <a:t> or another information point on campus.</a:t>
            </a:r>
            <a:r>
              <a:rPr lang="en-US" sz="1800" b="0" i="0" dirty="0">
                <a:solidFill>
                  <a:srgbClr val="000000"/>
                </a:solidFill>
                <a:effectLst/>
                <a:latin typeface="Arial" panose="020B0604020202020204" pitchFamily="34" charset="0"/>
              </a:rPr>
              <a:t>​</a:t>
            </a:r>
          </a:p>
        </p:txBody>
      </p:sp>
      <p:sp>
        <p:nvSpPr>
          <p:cNvPr id="8" name="TextBox 6">
            <a:extLst>
              <a:ext uri="{FF2B5EF4-FFF2-40B4-BE49-F238E27FC236}">
                <a16:creationId xmlns:a16="http://schemas.microsoft.com/office/drawing/2014/main" id="{036F9E0F-E73B-098B-4DAB-31C622A79B0F}"/>
              </a:ext>
            </a:extLst>
          </p:cNvPr>
          <p:cNvSpPr txBox="1"/>
          <p:nvPr/>
        </p:nvSpPr>
        <p:spPr>
          <a:xfrm>
            <a:off x="196167" y="6180715"/>
            <a:ext cx="6103620" cy="369332"/>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1200"/>
              </a:spcBef>
              <a:buNone/>
            </a:pPr>
            <a:r>
              <a:rPr lang="en-GB">
                <a:latin typeface="Arial" panose="020B0604020202020204" pitchFamily="34" charset="0"/>
                <a:cs typeface="Arial" panose="020B0604020202020204" pitchFamily="34" charset="0"/>
                <a:hlinkClick r:id="rId4"/>
              </a:rPr>
              <a:t>Getting help - The Student Information Service</a:t>
            </a:r>
            <a:endParaRPr lang="en-GB">
              <a:latin typeface="Arial" panose="020B0604020202020204" pitchFamily="34" charset="0"/>
              <a:cs typeface="Arial" panose="020B0604020202020204" pitchFamily="34" charset="0"/>
            </a:endParaRPr>
          </a:p>
        </p:txBody>
      </p:sp>
      <p:pic>
        <p:nvPicPr>
          <p:cNvPr id="4" name="Picture 3" descr="Two people seated at a desk in a university support or information centre, using laptops and talking across computer workstations. Multiple desktop monitors are visible on the desk, and an information sign related to international orientation can be seen in the background.">
            <a:extLst>
              <a:ext uri="{FF2B5EF4-FFF2-40B4-BE49-F238E27FC236}">
                <a16:creationId xmlns:a16="http://schemas.microsoft.com/office/drawing/2014/main" id="{A9772D74-E166-B582-8A72-DA7A6DF180F6}"/>
              </a:ext>
            </a:extLst>
          </p:cNvPr>
          <p:cNvPicPr>
            <a:picLocks noChangeAspect="1"/>
          </p:cNvPicPr>
          <p:nvPr/>
        </p:nvPicPr>
        <p:blipFill>
          <a:blip r:embed="rId5"/>
          <a:srcRect l="31381"/>
          <a:stretch>
            <a:fillRect/>
          </a:stretch>
        </p:blipFill>
        <p:spPr>
          <a:xfrm>
            <a:off x="7867457" y="2523287"/>
            <a:ext cx="3989580" cy="4005104"/>
          </a:xfrm>
          <a:prstGeom prst="rect">
            <a:avLst/>
          </a:prstGeom>
        </p:spPr>
      </p:pic>
      <p:pic>
        <p:nvPicPr>
          <p:cNvPr id="6" name="Picture 5">
            <a:extLst>
              <a:ext uri="{FF2B5EF4-FFF2-40B4-BE49-F238E27FC236}">
                <a16:creationId xmlns:a16="http://schemas.microsoft.com/office/drawing/2014/main" id="{1B40562D-CFF0-2F29-EDBF-FC0C11D4EB2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228520" y="4891486"/>
            <a:ext cx="1473895" cy="1473895"/>
          </a:xfrm>
          <a:prstGeom prst="rect">
            <a:avLst/>
          </a:prstGeom>
        </p:spPr>
      </p:pic>
    </p:spTree>
    <p:extLst>
      <p:ext uri="{BB962C8B-B14F-4D97-AF65-F5344CB8AC3E}">
        <p14:creationId xmlns:p14="http://schemas.microsoft.com/office/powerpoint/2010/main" val="1308464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664E50BA-3469-CAAF-DF20-89376B281D63}"/>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860194DF-424F-64AE-AB2A-F91F183554D8}"/>
              </a:ext>
            </a:extLst>
          </p:cNvPr>
          <p:cNvSpPr>
            <a:spLocks noGrp="1"/>
          </p:cNvSpPr>
          <p:nvPr>
            <p:ph type="title"/>
          </p:nvPr>
        </p:nvSpPr>
        <p:spPr/>
        <p:txBody>
          <a:bodyPr/>
          <a:lstStyle/>
          <a:p>
            <a:r>
              <a:rPr lang="en-US">
                <a:latin typeface="Arial"/>
                <a:cs typeface="Arial"/>
              </a:rPr>
              <a:t>Fraud and </a:t>
            </a:r>
            <a:br>
              <a:rPr lang="en-US">
                <a:latin typeface="Arial"/>
                <a:cs typeface="Arial"/>
              </a:rPr>
            </a:br>
            <a:r>
              <a:rPr lang="en-US">
                <a:latin typeface="Arial"/>
                <a:cs typeface="Arial"/>
              </a:rPr>
              <a:t>scams</a:t>
            </a:r>
            <a:endParaRPr lang="en-US"/>
          </a:p>
        </p:txBody>
      </p:sp>
      <p:sp>
        <p:nvSpPr>
          <p:cNvPr id="7" name="Text Placeholder 6">
            <a:extLst>
              <a:ext uri="{FF2B5EF4-FFF2-40B4-BE49-F238E27FC236}">
                <a16:creationId xmlns:a16="http://schemas.microsoft.com/office/drawing/2014/main" id="{1058EBE9-8CE7-7CAF-539C-2AC8A09E7702}"/>
              </a:ext>
            </a:extLst>
          </p:cNvPr>
          <p:cNvSpPr>
            <a:spLocks noGrp="1"/>
          </p:cNvSpPr>
          <p:nvPr>
            <p:ph type="body" idx="1"/>
          </p:nvPr>
        </p:nvSpPr>
        <p:spPr/>
        <p:txBody>
          <a:bodyPr/>
          <a:lstStyle/>
          <a:p>
            <a:pPr marL="285750" indent="-285750">
              <a:lnSpc>
                <a:spcPct val="100000"/>
              </a:lnSpc>
              <a:spcBef>
                <a:spcPts val="0"/>
              </a:spcBef>
              <a:buChar char="•"/>
            </a:pPr>
            <a:r>
              <a:rPr lang="en-US" sz="1800">
                <a:solidFill>
                  <a:schemeClr val="tx1"/>
                </a:solidFill>
                <a:latin typeface="Arial"/>
                <a:ea typeface="Calibri"/>
                <a:cs typeface="Arial"/>
              </a:rPr>
              <a:t>Types of scams</a:t>
            </a:r>
          </a:p>
          <a:p>
            <a:pPr marL="285750" indent="-285750">
              <a:lnSpc>
                <a:spcPct val="100000"/>
              </a:lnSpc>
              <a:spcBef>
                <a:spcPts val="0"/>
              </a:spcBef>
              <a:buChar char="•"/>
            </a:pPr>
            <a:r>
              <a:rPr lang="en-US" sz="1800">
                <a:solidFill>
                  <a:schemeClr val="tx1"/>
                </a:solidFill>
                <a:latin typeface="Arial"/>
                <a:ea typeface="Calibri"/>
                <a:cs typeface="Arial"/>
              </a:rPr>
              <a:t>Ways to protect yourself </a:t>
            </a:r>
          </a:p>
          <a:p>
            <a:pPr marL="285750" indent="-285750">
              <a:lnSpc>
                <a:spcPct val="100000"/>
              </a:lnSpc>
              <a:spcBef>
                <a:spcPts val="0"/>
              </a:spcBef>
              <a:buChar char="•"/>
            </a:pPr>
            <a:r>
              <a:rPr lang="en-US" sz="1800">
                <a:solidFill>
                  <a:schemeClr val="tx1"/>
                </a:solidFill>
                <a:latin typeface="Arial"/>
                <a:ea typeface="Calibri"/>
                <a:cs typeface="Arial"/>
              </a:rPr>
              <a:t>Support for victims of fraud and scams</a:t>
            </a:r>
            <a:endParaRPr lang="en-US" sz="1800">
              <a:solidFill>
                <a:schemeClr val="tx1"/>
              </a:solidFill>
            </a:endParaRPr>
          </a:p>
        </p:txBody>
      </p:sp>
      <p:pic>
        <p:nvPicPr>
          <p:cNvPr id="3" name="Picture 2" descr="A person in a mask holding credit cards and a bag of money&#10;&#10;&#10;">
            <a:extLst>
              <a:ext uri="{FF2B5EF4-FFF2-40B4-BE49-F238E27FC236}">
                <a16:creationId xmlns:a16="http://schemas.microsoft.com/office/drawing/2014/main" id="{1B77C525-89F5-7754-183A-FC297B5067ED}"/>
              </a:ext>
            </a:extLst>
          </p:cNvPr>
          <p:cNvPicPr>
            <a:picLocks noChangeAspect="1"/>
          </p:cNvPicPr>
          <p:nvPr/>
        </p:nvPicPr>
        <p:blipFill>
          <a:blip r:embed="rId3"/>
          <a:srcRect t="8556" r="231" b="8259"/>
          <a:stretch>
            <a:fillRect/>
          </a:stretch>
        </p:blipFill>
        <p:spPr>
          <a:xfrm>
            <a:off x="7885108" y="1909075"/>
            <a:ext cx="3873706" cy="4528190"/>
          </a:xfrm>
          <a:prstGeom prst="rect">
            <a:avLst/>
          </a:prstGeom>
        </p:spPr>
      </p:pic>
    </p:spTree>
    <p:extLst>
      <p:ext uri="{BB962C8B-B14F-4D97-AF65-F5344CB8AC3E}">
        <p14:creationId xmlns:p14="http://schemas.microsoft.com/office/powerpoint/2010/main" val="3876043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9B12E-BE8C-8941-55F3-480A420EB8D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6A0A69B-7E88-5738-394D-83B8D1F2CE0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890000" y="1272585"/>
            <a:ext cx="2972679" cy="5284763"/>
          </a:xfrm>
          <a:prstGeom prst="rect">
            <a:avLst/>
          </a:prstGeom>
        </p:spPr>
      </p:pic>
      <p:sp>
        <p:nvSpPr>
          <p:cNvPr id="2" name="Title 1">
            <a:extLst>
              <a:ext uri="{FF2B5EF4-FFF2-40B4-BE49-F238E27FC236}">
                <a16:creationId xmlns:a16="http://schemas.microsoft.com/office/drawing/2014/main" id="{1BEFC3E3-1A22-1FCF-9B8A-6E6A95EB102C}"/>
              </a:ext>
            </a:extLst>
          </p:cNvPr>
          <p:cNvSpPr>
            <a:spLocks noGrp="1"/>
          </p:cNvSpPr>
          <p:nvPr>
            <p:ph type="title"/>
          </p:nvPr>
        </p:nvSpPr>
        <p:spPr/>
        <p:txBody>
          <a:bodyPr anchor="t" anchorCtr="0"/>
          <a:lstStyle/>
          <a:p>
            <a:r>
              <a:rPr lang="en-GB">
                <a:latin typeface="Arial"/>
                <a:cs typeface="Arial"/>
              </a:rPr>
              <a:t>Fraud and scams</a:t>
            </a:r>
            <a:endParaRPr lang="en-US"/>
          </a:p>
          <a:p>
            <a:endParaRPr lang="en-GB"/>
          </a:p>
          <a:p>
            <a:endParaRPr lang="en-US"/>
          </a:p>
        </p:txBody>
      </p:sp>
      <p:sp>
        <p:nvSpPr>
          <p:cNvPr id="3" name="Content Placeholder 2">
            <a:extLst>
              <a:ext uri="{FF2B5EF4-FFF2-40B4-BE49-F238E27FC236}">
                <a16:creationId xmlns:a16="http://schemas.microsoft.com/office/drawing/2014/main" id="{8450CB2E-441C-267A-3F28-1000E281B55B}"/>
              </a:ext>
            </a:extLst>
          </p:cNvPr>
          <p:cNvSpPr>
            <a:spLocks noGrp="1"/>
          </p:cNvSpPr>
          <p:nvPr>
            <p:ph idx="4294967295"/>
          </p:nvPr>
        </p:nvSpPr>
        <p:spPr>
          <a:xfrm>
            <a:off x="334963" y="2307626"/>
            <a:ext cx="6840568" cy="3586073"/>
          </a:xfrm>
        </p:spPr>
        <p:txBody>
          <a:bodyPr vert="horz" lIns="0" tIns="0" rIns="0" bIns="0" rtlCol="0" anchor="t">
            <a:noAutofit/>
          </a:bodyPr>
          <a:lstStyle/>
          <a:p>
            <a:pPr marL="0" indent="0">
              <a:lnSpc>
                <a:spcPct val="100000"/>
              </a:lnSpc>
              <a:spcBef>
                <a:spcPts val="0"/>
              </a:spcBef>
              <a:buNone/>
            </a:pPr>
            <a:r>
              <a:rPr lang="en-US" sz="1800">
                <a:latin typeface="Arial"/>
                <a:cs typeface="Arial"/>
              </a:rPr>
              <a:t>A scam is when someone tries to </a:t>
            </a:r>
            <a:r>
              <a:rPr lang="en-US" sz="1800" b="1">
                <a:latin typeface="Arial"/>
                <a:cs typeface="Arial"/>
              </a:rPr>
              <a:t>take your money</a:t>
            </a:r>
            <a:r>
              <a:rPr lang="en-US" sz="1800">
                <a:latin typeface="Arial"/>
                <a:cs typeface="Arial"/>
              </a:rPr>
              <a:t> by:</a:t>
            </a:r>
            <a:endParaRPr lang="en-US" sz="1800"/>
          </a:p>
          <a:p>
            <a:pPr marL="0" indent="0">
              <a:lnSpc>
                <a:spcPct val="100000"/>
              </a:lnSpc>
              <a:spcBef>
                <a:spcPts val="0"/>
              </a:spcBef>
              <a:buNone/>
            </a:pPr>
            <a:endParaRPr lang="en-US" sz="1800">
              <a:latin typeface="Arial"/>
              <a:cs typeface="Arial"/>
            </a:endParaRPr>
          </a:p>
          <a:p>
            <a:pPr marL="342900" indent="-342900">
              <a:lnSpc>
                <a:spcPct val="100000"/>
              </a:lnSpc>
              <a:spcBef>
                <a:spcPts val="0"/>
              </a:spcBef>
              <a:buFont typeface="Arial,Sans-Serif"/>
              <a:buChar char="•"/>
            </a:pPr>
            <a:r>
              <a:rPr lang="en-US" sz="1800">
                <a:latin typeface="Arial"/>
                <a:cs typeface="Arial"/>
              </a:rPr>
              <a:t>pretending to help you </a:t>
            </a:r>
          </a:p>
          <a:p>
            <a:pPr marL="342900" indent="-342900">
              <a:lnSpc>
                <a:spcPct val="100000"/>
              </a:lnSpc>
              <a:spcBef>
                <a:spcPts val="0"/>
              </a:spcBef>
              <a:buFont typeface="Arial,Sans-Serif"/>
              <a:buChar char="•"/>
            </a:pPr>
            <a:r>
              <a:rPr lang="en-US" sz="1800">
                <a:latin typeface="Arial"/>
                <a:cs typeface="Arial"/>
              </a:rPr>
              <a:t>offering you something which they are not going to give you</a:t>
            </a:r>
          </a:p>
          <a:p>
            <a:pPr marL="342900" indent="-342900">
              <a:lnSpc>
                <a:spcPct val="100000"/>
              </a:lnSpc>
              <a:spcBef>
                <a:spcPts val="0"/>
              </a:spcBef>
              <a:buFont typeface="Arial,Sans-Serif"/>
              <a:buChar char="•"/>
            </a:pPr>
            <a:r>
              <a:rPr lang="en-GB" sz="1800">
                <a:latin typeface="Arial"/>
                <a:cs typeface="Arial"/>
              </a:rPr>
              <a:t>getting information that will help them to take your money</a:t>
            </a:r>
            <a:endParaRPr lang="en-US" sz="1800">
              <a:latin typeface="Arial"/>
              <a:cs typeface="Arial"/>
            </a:endParaRPr>
          </a:p>
          <a:p>
            <a:pPr marL="342900" indent="-342900">
              <a:lnSpc>
                <a:spcPct val="100000"/>
              </a:lnSpc>
              <a:spcBef>
                <a:spcPts val="0"/>
              </a:spcBef>
              <a:buFont typeface="Arial,Sans-Serif"/>
              <a:buChar char="•"/>
            </a:pPr>
            <a:endParaRPr lang="en-GB" sz="1800">
              <a:latin typeface="Arial"/>
              <a:cs typeface="Arial"/>
            </a:endParaRPr>
          </a:p>
          <a:p>
            <a:pPr marL="0" indent="0">
              <a:lnSpc>
                <a:spcPct val="100000"/>
              </a:lnSpc>
              <a:spcBef>
                <a:spcPts val="0"/>
              </a:spcBef>
              <a:buNone/>
            </a:pPr>
            <a:r>
              <a:rPr lang="en-US" sz="1800">
                <a:latin typeface="Arial"/>
                <a:cs typeface="Arial"/>
              </a:rPr>
              <a:t>Over a third of students in the UK have been targeted by fraud, scams and phishing. </a:t>
            </a:r>
            <a:endParaRPr lang="en-US" sz="1800"/>
          </a:p>
          <a:p>
            <a:pPr marL="0" indent="0">
              <a:lnSpc>
                <a:spcPct val="100000"/>
              </a:lnSpc>
              <a:spcBef>
                <a:spcPts val="0"/>
              </a:spcBef>
              <a:buNone/>
            </a:pPr>
            <a:endParaRPr lang="en-US" sz="1800">
              <a:latin typeface="Arial"/>
              <a:cs typeface="Arial"/>
            </a:endParaRPr>
          </a:p>
          <a:p>
            <a:pPr marL="0" indent="0">
              <a:lnSpc>
                <a:spcPct val="100000"/>
              </a:lnSpc>
              <a:spcBef>
                <a:spcPts val="0"/>
              </a:spcBef>
              <a:buNone/>
            </a:pPr>
            <a:r>
              <a:rPr lang="en-US" sz="1800" b="1">
                <a:latin typeface="Arial"/>
                <a:cs typeface="Arial"/>
              </a:rPr>
              <a:t>Stop, think and check </a:t>
            </a:r>
            <a:r>
              <a:rPr lang="en-US" sz="1800">
                <a:latin typeface="Arial"/>
                <a:cs typeface="Arial"/>
              </a:rPr>
              <a:t>before you share information or pay money.</a:t>
            </a:r>
          </a:p>
          <a:p>
            <a:pPr marL="0" indent="0">
              <a:lnSpc>
                <a:spcPct val="100000"/>
              </a:lnSpc>
              <a:spcBef>
                <a:spcPts val="0"/>
              </a:spcBef>
              <a:buNone/>
            </a:pPr>
            <a:endParaRPr lang="en-US" sz="1800" b="1">
              <a:latin typeface="Arial"/>
              <a:cs typeface="Arial"/>
            </a:endParaRPr>
          </a:p>
          <a:p>
            <a:pPr marL="0" indent="0">
              <a:lnSpc>
                <a:spcPct val="100000"/>
              </a:lnSpc>
              <a:spcBef>
                <a:spcPts val="0"/>
              </a:spcBef>
              <a:buNone/>
            </a:pPr>
            <a:r>
              <a:rPr lang="en-US" sz="1800" b="1">
                <a:latin typeface="Arial"/>
                <a:cs typeface="Arial"/>
              </a:rPr>
              <a:t>Remember - a genuine </a:t>
            </a:r>
            <a:r>
              <a:rPr lang="en-US" sz="1800" b="1" err="1">
                <a:latin typeface="Arial"/>
                <a:cs typeface="Arial"/>
              </a:rPr>
              <a:t>organisation</a:t>
            </a:r>
            <a:r>
              <a:rPr lang="en-US" sz="1800" b="1">
                <a:latin typeface="Arial"/>
                <a:cs typeface="Arial"/>
              </a:rPr>
              <a:t> will never pressure you to act immediately.</a:t>
            </a:r>
            <a:endParaRPr lang="en-US"/>
          </a:p>
          <a:p>
            <a:pPr marL="0" indent="0">
              <a:lnSpc>
                <a:spcPct val="100000"/>
              </a:lnSpc>
              <a:spcBef>
                <a:spcPts val="0"/>
              </a:spcBef>
              <a:buNone/>
            </a:pPr>
            <a:endParaRPr lang="en-US" sz="1800">
              <a:latin typeface="Arial"/>
              <a:cs typeface="Arial"/>
            </a:endParaRPr>
          </a:p>
          <a:p>
            <a:pPr marL="0" indent="0">
              <a:lnSpc>
                <a:spcPct val="100000"/>
              </a:lnSpc>
              <a:spcBef>
                <a:spcPts val="0"/>
              </a:spcBef>
              <a:buNone/>
            </a:pPr>
            <a:endParaRPr lang="en-US" sz="1800">
              <a:latin typeface="Arial"/>
              <a:cs typeface="Arial"/>
            </a:endParaRPr>
          </a:p>
        </p:txBody>
      </p:sp>
      <p:sp>
        <p:nvSpPr>
          <p:cNvPr id="5" name="Content Placeholder 2">
            <a:extLst>
              <a:ext uri="{FF2B5EF4-FFF2-40B4-BE49-F238E27FC236}">
                <a16:creationId xmlns:a16="http://schemas.microsoft.com/office/drawing/2014/main" id="{CB7D61DB-1347-9803-2E7D-42D328832899}"/>
              </a:ext>
            </a:extLst>
          </p:cNvPr>
          <p:cNvSpPr txBox="1">
            <a:spLocks/>
          </p:cNvSpPr>
          <p:nvPr/>
        </p:nvSpPr>
        <p:spPr>
          <a:xfrm>
            <a:off x="334963" y="6268291"/>
            <a:ext cx="3089985" cy="507628"/>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4"/>
              </a:rPr>
              <a:t>Fraud, scams and phishing</a:t>
            </a:r>
            <a:endParaRPr lang="en-US" dirty="0"/>
          </a:p>
        </p:txBody>
      </p:sp>
      <p:pic>
        <p:nvPicPr>
          <p:cNvPr id="7" name="Picture 6">
            <a:extLst>
              <a:ext uri="{FF2B5EF4-FFF2-40B4-BE49-F238E27FC236}">
                <a16:creationId xmlns:a16="http://schemas.microsoft.com/office/drawing/2014/main" id="{7232B81F-3980-26D7-B06B-A32C99FD63A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076590" y="4771815"/>
            <a:ext cx="1627200" cy="1627200"/>
          </a:xfrm>
          <a:prstGeom prst="rect">
            <a:avLst/>
          </a:prstGeom>
        </p:spPr>
      </p:pic>
    </p:spTree>
    <p:extLst>
      <p:ext uri="{BB962C8B-B14F-4D97-AF65-F5344CB8AC3E}">
        <p14:creationId xmlns:p14="http://schemas.microsoft.com/office/powerpoint/2010/main" val="21962842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74B2F-DB48-8C81-D4EC-FEA400BE7D0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AF5D79C-037A-EDC8-EF2E-186071A2BECC}"/>
              </a:ext>
            </a:extLst>
          </p:cNvPr>
          <p:cNvSpPr>
            <a:spLocks noGrp="1"/>
          </p:cNvSpPr>
          <p:nvPr>
            <p:ph type="title"/>
          </p:nvPr>
        </p:nvSpPr>
        <p:spPr/>
        <p:txBody>
          <a:bodyPr/>
          <a:lstStyle/>
          <a:p>
            <a:r>
              <a:rPr lang="en-US" dirty="0">
                <a:latin typeface="Arial"/>
                <a:cs typeface="Arial"/>
              </a:rPr>
              <a:t>Real student stories (1)</a:t>
            </a:r>
            <a:endParaRPr lang="en-US" dirty="0"/>
          </a:p>
        </p:txBody>
      </p:sp>
      <p:sp>
        <p:nvSpPr>
          <p:cNvPr id="3" name="Content Placeholder 2">
            <a:extLst>
              <a:ext uri="{FF2B5EF4-FFF2-40B4-BE49-F238E27FC236}">
                <a16:creationId xmlns:a16="http://schemas.microsoft.com/office/drawing/2014/main" id="{FF7509C7-9A90-DBC0-735E-E61FB151CE1D}"/>
              </a:ext>
            </a:extLst>
          </p:cNvPr>
          <p:cNvSpPr>
            <a:spLocks noGrp="1"/>
          </p:cNvSpPr>
          <p:nvPr>
            <p:ph sz="half" idx="1"/>
          </p:nvPr>
        </p:nvSpPr>
        <p:spPr/>
        <p:txBody>
          <a:bodyPr vert="horz" lIns="0" tIns="0" rIns="0" bIns="0" rtlCol="0" anchor="t">
            <a:normAutofit/>
          </a:bodyPr>
          <a:lstStyle/>
          <a:p>
            <a:pPr marL="0" indent="0">
              <a:lnSpc>
                <a:spcPct val="100000"/>
              </a:lnSpc>
              <a:spcBef>
                <a:spcPts val="0"/>
              </a:spcBef>
              <a:buNone/>
            </a:pPr>
            <a:r>
              <a:rPr lang="en-US" sz="1800" b="1">
                <a:latin typeface="Arial"/>
                <a:cs typeface="Arial"/>
              </a:rPr>
              <a:t>Visa scams</a:t>
            </a:r>
            <a:endParaRPr lang="en-US" sz="1800">
              <a:latin typeface="Arial"/>
              <a:cs typeface="Arial"/>
            </a:endParaRPr>
          </a:p>
          <a:p>
            <a:pPr marL="0" indent="0">
              <a:lnSpc>
                <a:spcPct val="100000"/>
              </a:lnSpc>
              <a:spcBef>
                <a:spcPts val="0"/>
              </a:spcBef>
              <a:buNone/>
            </a:pPr>
            <a:endParaRPr lang="en-US" sz="1800">
              <a:latin typeface="Arial"/>
              <a:cs typeface="Arial"/>
            </a:endParaRPr>
          </a:p>
          <a:p>
            <a:pPr marL="0" indent="0">
              <a:lnSpc>
                <a:spcPct val="100000"/>
              </a:lnSpc>
              <a:spcBef>
                <a:spcPts val="0"/>
              </a:spcBef>
              <a:buNone/>
            </a:pPr>
            <a:r>
              <a:rPr lang="en-US" sz="1800">
                <a:latin typeface="Arial"/>
                <a:cs typeface="Arial"/>
              </a:rPr>
              <a:t>“A fraudster told me there was a serious problem with my visa and that I was </a:t>
            </a:r>
            <a:r>
              <a:rPr lang="en-US" sz="1800" b="1">
                <a:latin typeface="Arial"/>
                <a:cs typeface="Arial"/>
              </a:rPr>
              <a:t>at risk of being deported</a:t>
            </a:r>
            <a:r>
              <a:rPr lang="en-US" sz="1800">
                <a:latin typeface="Arial"/>
                <a:cs typeface="Arial"/>
              </a:rPr>
              <a:t>. They appeared to be </a:t>
            </a:r>
            <a:r>
              <a:rPr lang="en-US" sz="1800" b="1">
                <a:latin typeface="Arial"/>
                <a:cs typeface="Arial"/>
              </a:rPr>
              <a:t>genuine and convincing</a:t>
            </a:r>
            <a:r>
              <a:rPr lang="en-US" sz="1800">
                <a:latin typeface="Arial"/>
                <a:cs typeface="Arial"/>
              </a:rPr>
              <a:t>, and gave a false name and return phone number. They told me to send money </a:t>
            </a:r>
            <a:r>
              <a:rPr lang="en-US" sz="1800" b="1">
                <a:latin typeface="Arial"/>
                <a:cs typeface="Arial"/>
              </a:rPr>
              <a:t>as soon as possible</a:t>
            </a:r>
            <a:r>
              <a:rPr lang="en-US" sz="1800">
                <a:latin typeface="Arial"/>
                <a:cs typeface="Arial"/>
              </a:rPr>
              <a:t> using MoneyGram to stop any further action.” </a:t>
            </a:r>
          </a:p>
          <a:p>
            <a:pPr marL="0" indent="0">
              <a:lnSpc>
                <a:spcPct val="110000"/>
              </a:lnSpc>
              <a:buNone/>
            </a:pPr>
            <a:endParaRPr lang="en-GB" sz="1800">
              <a:latin typeface="Arial" charset="0"/>
              <a:cs typeface="Arial" charset="0"/>
            </a:endParaRPr>
          </a:p>
        </p:txBody>
      </p:sp>
      <p:sp>
        <p:nvSpPr>
          <p:cNvPr id="4" name="Content Placeholder 3">
            <a:extLst>
              <a:ext uri="{FF2B5EF4-FFF2-40B4-BE49-F238E27FC236}">
                <a16:creationId xmlns:a16="http://schemas.microsoft.com/office/drawing/2014/main" id="{FB2B6B4E-68B5-0906-03A5-523F382958F3}"/>
              </a:ext>
            </a:extLst>
          </p:cNvPr>
          <p:cNvSpPr>
            <a:spLocks noGrp="1"/>
          </p:cNvSpPr>
          <p:nvPr>
            <p:ph sz="half" idx="2"/>
          </p:nvPr>
        </p:nvSpPr>
        <p:spPr>
          <a:xfrm>
            <a:off x="6096000" y="2369494"/>
            <a:ext cx="5761836" cy="3596147"/>
          </a:xfrm>
        </p:spPr>
        <p:txBody>
          <a:bodyPr vert="horz" lIns="0" tIns="0" rIns="0" bIns="0" rtlCol="0" anchor="t">
            <a:normAutofit/>
          </a:bodyPr>
          <a:lstStyle/>
          <a:p>
            <a:pPr marL="0" indent="0">
              <a:lnSpc>
                <a:spcPct val="110000"/>
              </a:lnSpc>
              <a:buNone/>
            </a:pPr>
            <a:r>
              <a:rPr lang="en-GB" sz="1800" b="1">
                <a:latin typeface="Arial"/>
                <a:cs typeface="Arial"/>
              </a:rPr>
              <a:t>Impersonation scams</a:t>
            </a:r>
          </a:p>
          <a:p>
            <a:pPr marL="0" indent="0">
              <a:lnSpc>
                <a:spcPct val="100000"/>
              </a:lnSpc>
              <a:spcBef>
                <a:spcPts val="0"/>
              </a:spcBef>
              <a:buNone/>
            </a:pPr>
            <a:endParaRPr lang="en-US" sz="1800">
              <a:latin typeface="Arial"/>
              <a:cs typeface="Arial"/>
            </a:endParaRPr>
          </a:p>
          <a:p>
            <a:pPr marL="0" indent="0">
              <a:lnSpc>
                <a:spcPct val="100000"/>
              </a:lnSpc>
              <a:spcBef>
                <a:spcPts val="0"/>
              </a:spcBef>
              <a:buNone/>
            </a:pPr>
            <a:r>
              <a:rPr lang="en-US" sz="1800">
                <a:latin typeface="Arial"/>
                <a:cs typeface="Arial"/>
              </a:rPr>
              <a:t>“The police called me to say my ID had been used to commit crimes and that</a:t>
            </a:r>
            <a:r>
              <a:rPr lang="en-US" sz="1800" b="1">
                <a:latin typeface="Arial"/>
                <a:cs typeface="Arial"/>
              </a:rPr>
              <a:t> I needed to pay legal fees </a:t>
            </a:r>
            <a:r>
              <a:rPr lang="en-US" sz="1800">
                <a:latin typeface="Arial"/>
                <a:cs typeface="Arial"/>
              </a:rPr>
              <a:t>to the courts to get help and assist with their investigation. They had </a:t>
            </a:r>
            <a:r>
              <a:rPr lang="en-US" sz="1800" b="1">
                <a:latin typeface="Arial"/>
                <a:cs typeface="Arial"/>
              </a:rPr>
              <a:t>a lot of information about me</a:t>
            </a:r>
            <a:r>
              <a:rPr lang="en-US" sz="1800">
                <a:latin typeface="Arial"/>
                <a:cs typeface="Arial"/>
              </a:rPr>
              <a:t> and told me that I </a:t>
            </a:r>
            <a:r>
              <a:rPr lang="en-US" sz="1800" b="1">
                <a:latin typeface="Arial"/>
                <a:cs typeface="Arial"/>
              </a:rPr>
              <a:t>shouldn’t tell anyone</a:t>
            </a:r>
            <a:r>
              <a:rPr lang="en-US" sz="1800">
                <a:latin typeface="Arial"/>
                <a:cs typeface="Arial"/>
              </a:rPr>
              <a:t> I knew as they may have been involved in the crime."</a:t>
            </a:r>
            <a:endParaRPr lang="en-US"/>
          </a:p>
          <a:p>
            <a:pPr marL="0" indent="0">
              <a:lnSpc>
                <a:spcPct val="100000"/>
              </a:lnSpc>
              <a:spcBef>
                <a:spcPts val="0"/>
              </a:spcBef>
              <a:buNone/>
            </a:pPr>
            <a:endParaRPr lang="en-US" sz="1800"/>
          </a:p>
          <a:p>
            <a:pPr marL="0" indent="0">
              <a:lnSpc>
                <a:spcPct val="100000"/>
              </a:lnSpc>
              <a:spcBef>
                <a:spcPts val="0"/>
              </a:spcBef>
              <a:buNone/>
            </a:pPr>
            <a:endParaRPr lang="en-US" sz="1800"/>
          </a:p>
          <a:p>
            <a:pPr marL="0" indent="0">
              <a:lnSpc>
                <a:spcPct val="100000"/>
              </a:lnSpc>
              <a:spcBef>
                <a:spcPts val="0"/>
              </a:spcBef>
              <a:buNone/>
            </a:pPr>
            <a:r>
              <a:rPr lang="en-US" sz="1800">
                <a:latin typeface="Arial"/>
                <a:cs typeface="Arial"/>
              </a:rPr>
              <a:t>“My bank called me saying that I had been the victim of fraud and I needed to </a:t>
            </a:r>
            <a:r>
              <a:rPr lang="en-US" sz="1800" b="1">
                <a:latin typeface="Arial"/>
                <a:cs typeface="Arial"/>
              </a:rPr>
              <a:t>move my money to a new account urgently </a:t>
            </a:r>
            <a:r>
              <a:rPr lang="en-US" sz="1800">
                <a:latin typeface="Arial"/>
                <a:cs typeface="Arial"/>
              </a:rPr>
              <a:t>to keep my money safe”</a:t>
            </a:r>
          </a:p>
          <a:p>
            <a:pPr marL="0" indent="0">
              <a:lnSpc>
                <a:spcPct val="100000"/>
              </a:lnSpc>
              <a:spcBef>
                <a:spcPts val="0"/>
              </a:spcBef>
              <a:buNone/>
            </a:pPr>
            <a:endParaRPr lang="en-US" sz="1800"/>
          </a:p>
          <a:p>
            <a:pPr marL="0" indent="0">
              <a:lnSpc>
                <a:spcPct val="100000"/>
              </a:lnSpc>
              <a:spcBef>
                <a:spcPts val="0"/>
              </a:spcBef>
              <a:buNone/>
            </a:pPr>
            <a:endParaRPr lang="en-US" sz="1800"/>
          </a:p>
          <a:p>
            <a:pPr marL="0" indent="0">
              <a:lnSpc>
                <a:spcPct val="110000"/>
              </a:lnSpc>
              <a:buNone/>
            </a:pPr>
            <a:endParaRPr lang="en-GB" sz="1800" b="1"/>
          </a:p>
        </p:txBody>
      </p:sp>
    </p:spTree>
    <p:extLst>
      <p:ext uri="{BB962C8B-B14F-4D97-AF65-F5344CB8AC3E}">
        <p14:creationId xmlns:p14="http://schemas.microsoft.com/office/powerpoint/2010/main" val="1965669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F94B8-E83D-00C9-11E7-26D6AE434FA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E00610F-258C-4EC9-DD6A-FF6A4707E100}"/>
              </a:ext>
            </a:extLst>
          </p:cNvPr>
          <p:cNvSpPr>
            <a:spLocks noGrp="1"/>
          </p:cNvSpPr>
          <p:nvPr>
            <p:ph type="title"/>
          </p:nvPr>
        </p:nvSpPr>
        <p:spPr/>
        <p:txBody>
          <a:bodyPr/>
          <a:lstStyle/>
          <a:p>
            <a:r>
              <a:rPr lang="en-US" dirty="0">
                <a:latin typeface="Arial"/>
                <a:cs typeface="Arial"/>
              </a:rPr>
              <a:t>Real student stories (2)</a:t>
            </a:r>
            <a:endParaRPr lang="en-US" dirty="0"/>
          </a:p>
        </p:txBody>
      </p:sp>
      <p:sp>
        <p:nvSpPr>
          <p:cNvPr id="3" name="Content Placeholder 2">
            <a:extLst>
              <a:ext uri="{FF2B5EF4-FFF2-40B4-BE49-F238E27FC236}">
                <a16:creationId xmlns:a16="http://schemas.microsoft.com/office/drawing/2014/main" id="{C7C24D64-DD90-C005-9AAA-2A81E2813C67}"/>
              </a:ext>
            </a:extLst>
          </p:cNvPr>
          <p:cNvSpPr>
            <a:spLocks noGrp="1"/>
          </p:cNvSpPr>
          <p:nvPr>
            <p:ph sz="half" idx="1"/>
          </p:nvPr>
        </p:nvSpPr>
        <p:spPr/>
        <p:txBody>
          <a:bodyPr vert="horz" lIns="0" tIns="0" rIns="0" bIns="0" rtlCol="0" anchor="t">
            <a:normAutofit lnSpcReduction="10000"/>
          </a:bodyPr>
          <a:lstStyle/>
          <a:p>
            <a:pPr marL="0" indent="0">
              <a:lnSpc>
                <a:spcPct val="100000"/>
              </a:lnSpc>
              <a:spcBef>
                <a:spcPts val="0"/>
              </a:spcBef>
              <a:buNone/>
            </a:pPr>
            <a:r>
              <a:rPr lang="en-US" sz="1800" b="1">
                <a:latin typeface="Arial"/>
                <a:cs typeface="Arial"/>
              </a:rPr>
              <a:t>Accommodation scams</a:t>
            </a:r>
            <a:endParaRPr lang="en-US">
              <a:latin typeface="Arial"/>
              <a:cs typeface="Arial"/>
            </a:endParaRPr>
          </a:p>
          <a:p>
            <a:pPr marL="0" indent="0">
              <a:lnSpc>
                <a:spcPct val="100000"/>
              </a:lnSpc>
              <a:spcBef>
                <a:spcPts val="0"/>
              </a:spcBef>
              <a:buNone/>
            </a:pPr>
            <a:endParaRPr lang="en-US" sz="1800" b="1">
              <a:latin typeface="Arial"/>
              <a:cs typeface="Arial"/>
            </a:endParaRPr>
          </a:p>
          <a:p>
            <a:pPr marL="0" indent="0">
              <a:lnSpc>
                <a:spcPct val="100000"/>
              </a:lnSpc>
              <a:spcBef>
                <a:spcPts val="0"/>
              </a:spcBef>
              <a:buNone/>
            </a:pPr>
            <a:r>
              <a:rPr lang="en-GB" sz="1800">
                <a:latin typeface="Arial"/>
                <a:cs typeface="Arial"/>
              </a:rPr>
              <a:t>"A fake profile reached out to a student with an </a:t>
            </a:r>
            <a:r>
              <a:rPr lang="en-GB" sz="1800" b="1">
                <a:latin typeface="Arial"/>
                <a:cs typeface="Arial"/>
              </a:rPr>
              <a:t>accommodation offer</a:t>
            </a:r>
            <a:r>
              <a:rPr lang="en-GB" sz="1800">
                <a:latin typeface="Arial"/>
                <a:cs typeface="Arial"/>
              </a:rPr>
              <a:t>.  </a:t>
            </a:r>
            <a:endParaRPr lang="en-US" sz="1800">
              <a:latin typeface="Arial"/>
              <a:cs typeface="Arial"/>
            </a:endParaRPr>
          </a:p>
          <a:p>
            <a:pPr marL="0" indent="0">
              <a:lnSpc>
                <a:spcPct val="100000"/>
              </a:lnSpc>
              <a:spcBef>
                <a:spcPts val="0"/>
              </a:spcBef>
              <a:buNone/>
            </a:pPr>
            <a:r>
              <a:rPr lang="en-GB" sz="1800">
                <a:latin typeface="Arial"/>
                <a:cs typeface="Arial"/>
              </a:rPr>
              <a:t>  </a:t>
            </a:r>
            <a:endParaRPr lang="en-US" sz="1800">
              <a:latin typeface="Arial"/>
              <a:cs typeface="Arial"/>
            </a:endParaRPr>
          </a:p>
          <a:p>
            <a:pPr marL="0" indent="0">
              <a:lnSpc>
                <a:spcPct val="100000"/>
              </a:lnSpc>
              <a:spcBef>
                <a:spcPts val="0"/>
              </a:spcBef>
              <a:buNone/>
            </a:pPr>
            <a:r>
              <a:rPr lang="en-GB" sz="1800">
                <a:latin typeface="Arial"/>
                <a:cs typeface="Arial"/>
              </a:rPr>
              <a:t>This person introduced the student to a “landlord” who</a:t>
            </a:r>
            <a:r>
              <a:rPr lang="en-GB" sz="1800" b="1">
                <a:latin typeface="Arial"/>
                <a:cs typeface="Arial"/>
              </a:rPr>
              <a:t> provided ID to identify themselves </a:t>
            </a:r>
            <a:r>
              <a:rPr lang="en-GB" sz="1800">
                <a:latin typeface="Arial"/>
                <a:cs typeface="Arial"/>
              </a:rPr>
              <a:t>and offered private accommodation. </a:t>
            </a:r>
            <a:endParaRPr lang="en-US" sz="1800">
              <a:latin typeface="Arial"/>
              <a:cs typeface="Arial"/>
            </a:endParaRPr>
          </a:p>
          <a:p>
            <a:pPr marL="0" indent="0">
              <a:lnSpc>
                <a:spcPct val="100000"/>
              </a:lnSpc>
              <a:spcBef>
                <a:spcPts val="0"/>
              </a:spcBef>
              <a:buNone/>
            </a:pPr>
            <a:endParaRPr lang="en-GB" sz="1800">
              <a:latin typeface="Arial"/>
              <a:cs typeface="Arial"/>
            </a:endParaRPr>
          </a:p>
          <a:p>
            <a:pPr marL="0" indent="0">
              <a:lnSpc>
                <a:spcPct val="100000"/>
              </a:lnSpc>
              <a:spcBef>
                <a:spcPts val="0"/>
              </a:spcBef>
              <a:buNone/>
            </a:pPr>
            <a:r>
              <a:rPr lang="en-GB" sz="1800">
                <a:latin typeface="Arial"/>
                <a:cs typeface="Arial"/>
              </a:rPr>
              <a:t>The </a:t>
            </a:r>
            <a:r>
              <a:rPr lang="en-GB" sz="1800" b="1">
                <a:latin typeface="Arial"/>
                <a:cs typeface="Arial"/>
              </a:rPr>
              <a:t>student paid a deposit </a:t>
            </a:r>
            <a:r>
              <a:rPr lang="en-GB" sz="1800">
                <a:latin typeface="Arial"/>
                <a:cs typeface="Arial"/>
              </a:rPr>
              <a:t>for the accommodation. After realising something wasn't right, the student asked for their money back. They were told they had to</a:t>
            </a:r>
            <a:r>
              <a:rPr lang="en-GB" sz="1800" b="1">
                <a:latin typeface="Arial"/>
                <a:cs typeface="Arial"/>
              </a:rPr>
              <a:t> pay a fee </a:t>
            </a:r>
            <a:r>
              <a:rPr lang="en-GB" sz="1800">
                <a:latin typeface="Arial"/>
                <a:cs typeface="Arial"/>
              </a:rPr>
              <a:t>to get the money back."</a:t>
            </a:r>
            <a:endParaRPr lang="en-US" sz="1800">
              <a:latin typeface="Arial"/>
              <a:cs typeface="Arial"/>
            </a:endParaRPr>
          </a:p>
          <a:p>
            <a:pPr marL="0" indent="0">
              <a:lnSpc>
                <a:spcPct val="100000"/>
              </a:lnSpc>
              <a:spcBef>
                <a:spcPts val="0"/>
              </a:spcBef>
              <a:buNone/>
            </a:pPr>
            <a:endParaRPr lang="en-GB" sz="1800">
              <a:latin typeface="Arial"/>
              <a:ea typeface="Calibri"/>
              <a:cs typeface="Arial"/>
            </a:endParaRPr>
          </a:p>
          <a:p>
            <a:pPr marL="1270" lvl="1" indent="0">
              <a:lnSpc>
                <a:spcPct val="150000"/>
              </a:lnSpc>
              <a:spcBef>
                <a:spcPts val="0"/>
              </a:spcBef>
              <a:spcAft>
                <a:spcPts val="800"/>
              </a:spcAft>
              <a:buNone/>
            </a:pPr>
            <a:endParaRPr lang="en-GB" sz="1800">
              <a:latin typeface="Arial"/>
              <a:ea typeface="Calibri"/>
              <a:cs typeface="Arial"/>
            </a:endParaRPr>
          </a:p>
          <a:p>
            <a:pPr marL="0" indent="0">
              <a:lnSpc>
                <a:spcPct val="100000"/>
              </a:lnSpc>
              <a:spcBef>
                <a:spcPts val="0"/>
              </a:spcBef>
              <a:buNone/>
            </a:pPr>
            <a:endParaRPr lang="en-US" sz="1800"/>
          </a:p>
        </p:txBody>
      </p:sp>
      <p:sp>
        <p:nvSpPr>
          <p:cNvPr id="5" name="Content Placeholder 4">
            <a:extLst>
              <a:ext uri="{FF2B5EF4-FFF2-40B4-BE49-F238E27FC236}">
                <a16:creationId xmlns:a16="http://schemas.microsoft.com/office/drawing/2014/main" id="{901B821A-D0FC-7141-C892-2E5BE49FF485}"/>
              </a:ext>
            </a:extLst>
          </p:cNvPr>
          <p:cNvSpPr>
            <a:spLocks noGrp="1"/>
          </p:cNvSpPr>
          <p:nvPr>
            <p:ph sz="half" idx="2"/>
          </p:nvPr>
        </p:nvSpPr>
        <p:spPr/>
        <p:txBody>
          <a:bodyPr vert="horz" lIns="0" tIns="0" rIns="0" bIns="0" rtlCol="0" anchor="t">
            <a:noAutofit/>
          </a:bodyPr>
          <a:lstStyle/>
          <a:p>
            <a:pPr marL="0" indent="0">
              <a:lnSpc>
                <a:spcPct val="100000"/>
              </a:lnSpc>
              <a:buNone/>
            </a:pPr>
            <a:r>
              <a:rPr lang="en-GB" sz="1800" b="1">
                <a:latin typeface="Arial"/>
                <a:cs typeface="Arial"/>
              </a:rPr>
              <a:t>People offering money</a:t>
            </a:r>
            <a:endParaRPr lang="en-US"/>
          </a:p>
          <a:p>
            <a:pPr marL="0" indent="0">
              <a:lnSpc>
                <a:spcPct val="100000"/>
              </a:lnSpc>
              <a:buNone/>
            </a:pPr>
            <a:r>
              <a:rPr lang="en-GB" sz="1800">
                <a:latin typeface="Arial"/>
                <a:cs typeface="Arial"/>
              </a:rPr>
              <a:t>"An individual approached me on WeChat claiming she  had surplus Great British Pounds she wanted to exchange. </a:t>
            </a:r>
            <a:endParaRPr lang="en-GB" sz="1800"/>
          </a:p>
          <a:p>
            <a:pPr marL="0" indent="0">
              <a:lnSpc>
                <a:spcPct val="100000"/>
              </a:lnSpc>
              <a:buNone/>
            </a:pPr>
            <a:r>
              <a:rPr lang="en-GB" sz="1800">
                <a:latin typeface="Arial"/>
                <a:cs typeface="Arial"/>
              </a:rPr>
              <a:t>I transferred 4,500 Chinese Yuan to her Chinese bank account. </a:t>
            </a:r>
            <a:endParaRPr lang="en-GB" sz="1800"/>
          </a:p>
          <a:p>
            <a:pPr marL="0" indent="0">
              <a:lnSpc>
                <a:spcPct val="100000"/>
              </a:lnSpc>
              <a:buNone/>
            </a:pPr>
            <a:r>
              <a:rPr lang="en-GB" sz="1800">
                <a:latin typeface="Arial"/>
                <a:cs typeface="Arial"/>
              </a:rPr>
              <a:t>In return, she provided me with a screenshot of a transfer from her UK bank account. However, I did not receive any funds."</a:t>
            </a:r>
            <a:endParaRPr lang="en-GB" sz="1800"/>
          </a:p>
          <a:p>
            <a:pPr>
              <a:lnSpc>
                <a:spcPct val="100000"/>
              </a:lnSpc>
            </a:pPr>
            <a:endParaRPr lang="en-GB" sz="1800"/>
          </a:p>
        </p:txBody>
      </p:sp>
    </p:spTree>
    <p:extLst>
      <p:ext uri="{BB962C8B-B14F-4D97-AF65-F5344CB8AC3E}">
        <p14:creationId xmlns:p14="http://schemas.microsoft.com/office/powerpoint/2010/main" val="3841707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2A7A6-2DA0-39B0-2C46-01A237C3E3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4E37D-33AC-4E60-2FDD-97DF3CDDCDE5}"/>
              </a:ext>
            </a:extLst>
          </p:cNvPr>
          <p:cNvSpPr>
            <a:spLocks noGrp="1"/>
          </p:cNvSpPr>
          <p:nvPr>
            <p:ph type="title"/>
          </p:nvPr>
        </p:nvSpPr>
        <p:spPr/>
        <p:txBody>
          <a:bodyPr anchor="t" anchorCtr="0"/>
          <a:lstStyle/>
          <a:p>
            <a:r>
              <a:rPr lang="en-GB">
                <a:latin typeface="Arial"/>
                <a:cs typeface="Arial"/>
              </a:rPr>
              <a:t>Tuition fees scams</a:t>
            </a:r>
            <a:endParaRPr lang="en-US"/>
          </a:p>
          <a:p>
            <a:endParaRPr lang="en-GB"/>
          </a:p>
          <a:p>
            <a:endParaRPr lang="en-US"/>
          </a:p>
        </p:txBody>
      </p:sp>
      <p:sp>
        <p:nvSpPr>
          <p:cNvPr id="3" name="Content Placeholder 2">
            <a:extLst>
              <a:ext uri="{FF2B5EF4-FFF2-40B4-BE49-F238E27FC236}">
                <a16:creationId xmlns:a16="http://schemas.microsoft.com/office/drawing/2014/main" id="{B1D101E5-DD95-C008-80AD-451ABD054C1E}"/>
              </a:ext>
            </a:extLst>
          </p:cNvPr>
          <p:cNvSpPr>
            <a:spLocks noGrp="1"/>
          </p:cNvSpPr>
          <p:nvPr>
            <p:ph idx="4294967295"/>
          </p:nvPr>
        </p:nvSpPr>
        <p:spPr>
          <a:xfrm>
            <a:off x="334963" y="2788700"/>
            <a:ext cx="7919720" cy="3108817"/>
          </a:xfrm>
        </p:spPr>
        <p:txBody>
          <a:bodyPr vert="horz" lIns="0" tIns="0" rIns="0" bIns="0" rtlCol="0" anchor="t">
            <a:noAutofit/>
          </a:bodyPr>
          <a:lstStyle/>
          <a:p>
            <a:pPr marL="0" indent="0">
              <a:lnSpc>
                <a:spcPct val="100000"/>
              </a:lnSpc>
              <a:spcBef>
                <a:spcPts val="0"/>
              </a:spcBef>
              <a:buNone/>
            </a:pPr>
            <a:r>
              <a:rPr lang="en-US" sz="1800" b="1" dirty="0">
                <a:latin typeface="Arial"/>
                <a:cs typeface="Arial"/>
              </a:rPr>
              <a:t>External </a:t>
            </a:r>
            <a:r>
              <a:rPr lang="en-US" sz="1800" b="1" dirty="0" err="1">
                <a:latin typeface="Arial"/>
                <a:cs typeface="Arial"/>
              </a:rPr>
              <a:t>organisations</a:t>
            </a:r>
            <a:endParaRPr lang="en-US" sz="1800" b="1" dirty="0">
              <a:latin typeface="Arial"/>
              <a:cs typeface="Arial"/>
            </a:endParaRPr>
          </a:p>
          <a:p>
            <a:pPr marL="0" indent="0">
              <a:lnSpc>
                <a:spcPct val="100000"/>
              </a:lnSpc>
              <a:spcBef>
                <a:spcPts val="0"/>
              </a:spcBef>
              <a:buNone/>
            </a:pPr>
            <a:endParaRPr lang="en-US" sz="1800" b="1" dirty="0">
              <a:latin typeface="Arial"/>
              <a:cs typeface="Arial"/>
            </a:endParaRPr>
          </a:p>
          <a:p>
            <a:pPr>
              <a:lnSpc>
                <a:spcPct val="100000"/>
              </a:lnSpc>
              <a:spcBef>
                <a:spcPts val="0"/>
              </a:spcBef>
            </a:pPr>
            <a:r>
              <a:rPr lang="en-US" sz="1800" dirty="0">
                <a:latin typeface="Arial"/>
                <a:cs typeface="Arial"/>
              </a:rPr>
              <a:t>Beware of external companies and </a:t>
            </a:r>
            <a:r>
              <a:rPr lang="en-US" sz="1800" dirty="0" err="1">
                <a:latin typeface="Arial"/>
                <a:cs typeface="Arial"/>
              </a:rPr>
              <a:t>organisations</a:t>
            </a:r>
            <a:r>
              <a:rPr lang="en-US" sz="1800" dirty="0">
                <a:latin typeface="Arial"/>
                <a:cs typeface="Arial"/>
              </a:rPr>
              <a:t> contacting you on social media including WeChat, in English or another language. </a:t>
            </a:r>
            <a:endParaRPr lang="en-US" dirty="0"/>
          </a:p>
          <a:p>
            <a:pPr marL="171450" indent="-171450">
              <a:lnSpc>
                <a:spcPct val="100000"/>
              </a:lnSpc>
              <a:spcBef>
                <a:spcPts val="0"/>
              </a:spcBef>
              <a:buFont typeface="Symbol,Sans-Serif"/>
              <a:buChar char="•"/>
            </a:pPr>
            <a:endParaRPr lang="en-US" sz="1800" dirty="0">
              <a:latin typeface="Arial"/>
              <a:cs typeface="Arial"/>
            </a:endParaRPr>
          </a:p>
          <a:p>
            <a:pPr>
              <a:lnSpc>
                <a:spcPct val="100000"/>
              </a:lnSpc>
              <a:spcBef>
                <a:spcPts val="0"/>
              </a:spcBef>
            </a:pPr>
            <a:r>
              <a:rPr lang="en-US" sz="1800" dirty="0">
                <a:latin typeface="Arial"/>
                <a:cs typeface="Arial"/>
              </a:rPr>
              <a:t>They might offer to make tuition fee payments to the University on your behalf offering a deal or a better exchange rate. </a:t>
            </a:r>
            <a:endParaRPr lang="en-US" dirty="0"/>
          </a:p>
          <a:p>
            <a:pPr marL="171450" indent="-171450">
              <a:lnSpc>
                <a:spcPct val="100000"/>
              </a:lnSpc>
              <a:spcBef>
                <a:spcPts val="0"/>
              </a:spcBef>
              <a:buFont typeface="Symbol,Sans-Serif"/>
              <a:buChar char="•"/>
            </a:pPr>
            <a:endParaRPr lang="en-US" sz="1800" dirty="0">
              <a:latin typeface="Arial"/>
              <a:cs typeface="Arial"/>
            </a:endParaRPr>
          </a:p>
          <a:p>
            <a:pPr>
              <a:lnSpc>
                <a:spcPct val="100000"/>
              </a:lnSpc>
              <a:spcBef>
                <a:spcPts val="0"/>
              </a:spcBef>
            </a:pPr>
            <a:r>
              <a:rPr lang="en-US" sz="1800" dirty="0">
                <a:latin typeface="Arial"/>
                <a:cs typeface="Arial"/>
              </a:rPr>
              <a:t>They may tell you this is how most international students pay their fees. </a:t>
            </a:r>
            <a:endParaRPr lang="en-US" sz="1800" dirty="0"/>
          </a:p>
          <a:p>
            <a:pPr marL="171450" indent="-171450">
              <a:lnSpc>
                <a:spcPct val="100000"/>
              </a:lnSpc>
              <a:spcBef>
                <a:spcPts val="0"/>
              </a:spcBef>
              <a:buFont typeface="Symbol,Sans-Serif"/>
              <a:buChar char="•"/>
            </a:pPr>
            <a:endParaRPr lang="en-US" sz="1800" dirty="0">
              <a:latin typeface="Arial"/>
              <a:cs typeface="Arial"/>
            </a:endParaRPr>
          </a:p>
          <a:p>
            <a:pPr marL="0" indent="0">
              <a:lnSpc>
                <a:spcPct val="100000"/>
              </a:lnSpc>
              <a:spcBef>
                <a:spcPts val="0"/>
              </a:spcBef>
              <a:buNone/>
            </a:pPr>
            <a:r>
              <a:rPr lang="en-US" sz="1800" b="1" dirty="0">
                <a:latin typeface="Arial"/>
                <a:cs typeface="Arial"/>
              </a:rPr>
              <a:t>Always use the official University payment process.</a:t>
            </a:r>
            <a:endParaRPr lang="en-US" sz="1800" dirty="0">
              <a:latin typeface="Arial"/>
              <a:cs typeface="Arial"/>
            </a:endParaRPr>
          </a:p>
          <a:p>
            <a:pPr marL="171450" indent="-171450">
              <a:lnSpc>
                <a:spcPct val="100000"/>
              </a:lnSpc>
              <a:spcBef>
                <a:spcPts val="0"/>
              </a:spcBef>
              <a:buFont typeface="Symbol,Sans-Serif"/>
              <a:buChar char="•"/>
            </a:pPr>
            <a:endParaRPr lang="en-US" sz="1800" dirty="0">
              <a:latin typeface="Arial"/>
              <a:cs typeface="Arial"/>
            </a:endParaRPr>
          </a:p>
          <a:p>
            <a:pPr marL="171450" indent="-171450">
              <a:lnSpc>
                <a:spcPct val="100000"/>
              </a:lnSpc>
              <a:spcBef>
                <a:spcPts val="0"/>
              </a:spcBef>
              <a:buFont typeface="Symbol,Sans-Serif"/>
              <a:buChar char="•"/>
            </a:pPr>
            <a:endParaRPr lang="en-US" sz="1800" dirty="0">
              <a:latin typeface="Arial"/>
              <a:cs typeface="Arial"/>
            </a:endParaRPr>
          </a:p>
          <a:p>
            <a:pPr marL="0" indent="0">
              <a:lnSpc>
                <a:spcPct val="100000"/>
              </a:lnSpc>
              <a:spcBef>
                <a:spcPts val="0"/>
              </a:spcBef>
              <a:buNone/>
            </a:pPr>
            <a:endParaRPr lang="en-US" sz="1800" dirty="0">
              <a:latin typeface="Arial"/>
              <a:cs typeface="Arial"/>
            </a:endParaRPr>
          </a:p>
        </p:txBody>
      </p:sp>
      <p:sp>
        <p:nvSpPr>
          <p:cNvPr id="7" name="Content Placeholder 2">
            <a:extLst>
              <a:ext uri="{FF2B5EF4-FFF2-40B4-BE49-F238E27FC236}">
                <a16:creationId xmlns:a16="http://schemas.microsoft.com/office/drawing/2014/main" id="{705DDAB5-D0D9-7864-3CEB-5E146B19D565}"/>
              </a:ext>
            </a:extLst>
          </p:cNvPr>
          <p:cNvSpPr txBox="1">
            <a:spLocks/>
          </p:cNvSpPr>
          <p:nvPr/>
        </p:nvSpPr>
        <p:spPr>
          <a:xfrm>
            <a:off x="334963" y="6328234"/>
            <a:ext cx="3089985" cy="507628"/>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3"/>
              </a:rPr>
              <a:t>Fraud, scams and phishing</a:t>
            </a:r>
            <a:endParaRPr lang="en-US" dirty="0"/>
          </a:p>
        </p:txBody>
      </p:sp>
      <p:pic>
        <p:nvPicPr>
          <p:cNvPr id="6" name="Picture 5" descr="A girl looking at a smartphone while standing outdoors in a winter coat, with another person nearby. A torn-paper effect separates the image into colour and black-and-white sections.">
            <a:extLst>
              <a:ext uri="{FF2B5EF4-FFF2-40B4-BE49-F238E27FC236}">
                <a16:creationId xmlns:a16="http://schemas.microsoft.com/office/drawing/2014/main" id="{7D3CB473-7ADB-AF18-9AF7-4D45BB7393AC}"/>
              </a:ext>
            </a:extLst>
          </p:cNvPr>
          <p:cNvPicPr>
            <a:picLocks noChangeAspect="1"/>
          </p:cNvPicPr>
          <p:nvPr/>
        </p:nvPicPr>
        <p:blipFill>
          <a:blip r:embed="rId4"/>
          <a:stretch>
            <a:fillRect/>
          </a:stretch>
        </p:blipFill>
        <p:spPr>
          <a:xfrm>
            <a:off x="8991065" y="1358724"/>
            <a:ext cx="2985914" cy="5308292"/>
          </a:xfrm>
          <a:prstGeom prst="rect">
            <a:avLst/>
          </a:prstGeom>
        </p:spPr>
      </p:pic>
    </p:spTree>
    <p:extLst>
      <p:ext uri="{BB962C8B-B14F-4D97-AF65-F5344CB8AC3E}">
        <p14:creationId xmlns:p14="http://schemas.microsoft.com/office/powerpoint/2010/main" val="3200229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A1413-4A46-CBE7-240B-FF67236DB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6853AC-7F0B-C8C0-5A89-84231A356F2B}"/>
              </a:ext>
            </a:extLst>
          </p:cNvPr>
          <p:cNvSpPr>
            <a:spLocks noGrp="1"/>
          </p:cNvSpPr>
          <p:nvPr>
            <p:ph type="title"/>
          </p:nvPr>
        </p:nvSpPr>
        <p:spPr/>
        <p:txBody>
          <a:bodyPr anchor="t" anchorCtr="0"/>
          <a:lstStyle/>
          <a:p>
            <a:r>
              <a:rPr lang="en-GB" dirty="0">
                <a:latin typeface="Arial"/>
                <a:cs typeface="Arial"/>
              </a:rPr>
              <a:t>Protect yourself from fraud and scams  </a:t>
            </a:r>
            <a:endParaRPr lang="en-US" dirty="0"/>
          </a:p>
          <a:p>
            <a:endParaRPr lang="en-GB" dirty="0"/>
          </a:p>
          <a:p>
            <a:endParaRPr lang="en-US" dirty="0"/>
          </a:p>
        </p:txBody>
      </p:sp>
      <p:sp>
        <p:nvSpPr>
          <p:cNvPr id="3" name="Content Placeholder 2">
            <a:extLst>
              <a:ext uri="{FF2B5EF4-FFF2-40B4-BE49-F238E27FC236}">
                <a16:creationId xmlns:a16="http://schemas.microsoft.com/office/drawing/2014/main" id="{9F64E679-751B-041A-E99E-BBCA6F17DDB2}"/>
              </a:ext>
            </a:extLst>
          </p:cNvPr>
          <p:cNvSpPr>
            <a:spLocks noGrp="1"/>
          </p:cNvSpPr>
          <p:nvPr>
            <p:ph idx="4294967295"/>
          </p:nvPr>
        </p:nvSpPr>
        <p:spPr>
          <a:xfrm>
            <a:off x="334963" y="2788700"/>
            <a:ext cx="8487304" cy="3108817"/>
          </a:xfrm>
        </p:spPr>
        <p:txBody>
          <a:bodyPr vert="horz" lIns="0" tIns="0" rIns="0" bIns="0" rtlCol="0" anchor="t">
            <a:noAutofit/>
          </a:bodyPr>
          <a:lstStyle/>
          <a:p>
            <a:pPr marL="0" indent="0">
              <a:lnSpc>
                <a:spcPct val="100000"/>
              </a:lnSpc>
              <a:spcBef>
                <a:spcPts val="0"/>
              </a:spcBef>
              <a:buNone/>
            </a:pPr>
            <a:r>
              <a:rPr lang="en-US" sz="1800" b="1" dirty="0">
                <a:latin typeface="Arial"/>
                <a:cs typeface="Arial"/>
              </a:rPr>
              <a:t>Stop and check – an easy way to protect yourself from fraud and scams:</a:t>
            </a:r>
            <a:endParaRPr lang="en-US" dirty="0"/>
          </a:p>
          <a:p>
            <a:pPr marL="0" indent="0">
              <a:lnSpc>
                <a:spcPct val="100000"/>
              </a:lnSpc>
              <a:spcBef>
                <a:spcPts val="0"/>
              </a:spcBef>
              <a:buNone/>
            </a:pPr>
            <a:endParaRPr lang="en-US" sz="1800" b="1" dirty="0"/>
          </a:p>
          <a:p>
            <a:pPr marL="0" indent="0">
              <a:lnSpc>
                <a:spcPct val="100000"/>
              </a:lnSpc>
              <a:spcBef>
                <a:spcPts val="0"/>
              </a:spcBef>
              <a:buNone/>
            </a:pPr>
            <a:r>
              <a:rPr lang="en-US" sz="1800" b="1" dirty="0">
                <a:latin typeface="Arial"/>
                <a:cs typeface="Arial"/>
              </a:rPr>
              <a:t>Stop</a:t>
            </a:r>
            <a:endParaRPr lang="en-US" sz="1800" b="1" dirty="0"/>
          </a:p>
          <a:p>
            <a:pPr marL="285750" indent="-285750">
              <a:lnSpc>
                <a:spcPct val="100000"/>
              </a:lnSpc>
              <a:spcBef>
                <a:spcPts val="600"/>
              </a:spcBef>
              <a:spcAft>
                <a:spcPts val="600"/>
              </a:spcAft>
            </a:pPr>
            <a:r>
              <a:rPr lang="en-US" sz="1800" dirty="0">
                <a:latin typeface="Arial"/>
                <a:cs typeface="Arial"/>
              </a:rPr>
              <a:t>Don't rush into decisions – only criminals will try to rush you or stop you from seeking advice. </a:t>
            </a:r>
          </a:p>
          <a:p>
            <a:pPr marL="285750" indent="-285750">
              <a:lnSpc>
                <a:spcPct val="100000"/>
              </a:lnSpc>
              <a:spcBef>
                <a:spcPts val="600"/>
              </a:spcBef>
              <a:spcAft>
                <a:spcPts val="600"/>
              </a:spcAft>
            </a:pPr>
            <a:r>
              <a:rPr lang="en-US" sz="1800" dirty="0">
                <a:latin typeface="Arial"/>
                <a:cs typeface="Arial"/>
              </a:rPr>
              <a:t>It's ok to take time before you pay money or share information.</a:t>
            </a:r>
          </a:p>
          <a:p>
            <a:pPr marL="285750" indent="-285750">
              <a:lnSpc>
                <a:spcPct val="100000"/>
              </a:lnSpc>
              <a:spcBef>
                <a:spcPts val="600"/>
              </a:spcBef>
              <a:spcAft>
                <a:spcPts val="600"/>
              </a:spcAft>
            </a:pPr>
            <a:r>
              <a:rPr lang="en-US" sz="1800" dirty="0">
                <a:latin typeface="Arial"/>
                <a:cs typeface="Arial"/>
              </a:rPr>
              <a:t>It's ok to reject, refuse or ignore requests, even if you're told it's urgent.</a:t>
            </a:r>
          </a:p>
          <a:p>
            <a:pPr marL="0" indent="0">
              <a:lnSpc>
                <a:spcPct val="100000"/>
              </a:lnSpc>
              <a:spcBef>
                <a:spcPts val="600"/>
              </a:spcBef>
              <a:spcAft>
                <a:spcPts val="600"/>
              </a:spcAft>
              <a:buNone/>
            </a:pPr>
            <a:r>
              <a:rPr lang="en-US" sz="1800" b="1" dirty="0">
                <a:latin typeface="Arial"/>
                <a:cs typeface="Arial"/>
              </a:rPr>
              <a:t>Check </a:t>
            </a:r>
            <a:r>
              <a:rPr lang="en-US" sz="1800" b="1" dirty="0">
                <a:latin typeface="Arial"/>
                <a:cs typeface="Arial"/>
                <a:hlinkClick r:id="rId3"/>
              </a:rPr>
              <a:t>–</a:t>
            </a:r>
            <a:r>
              <a:rPr lang="en-US" sz="1800" b="1" dirty="0">
                <a:latin typeface="Arial"/>
                <a:cs typeface="Arial"/>
              </a:rPr>
              <a:t> </a:t>
            </a:r>
            <a:r>
              <a:rPr lang="en-GB" sz="1800" dirty="0">
                <a:latin typeface="Arial"/>
                <a:cs typeface="Arial"/>
                <a:hlinkClick r:id="rId3"/>
              </a:rPr>
              <a:t>Email the Harassment and Misconduct team at reportandsupport@leeds.ac.uk</a:t>
            </a:r>
            <a:r>
              <a:rPr lang="en-US" sz="1800" dirty="0">
                <a:latin typeface="Arial"/>
                <a:cs typeface="Arial"/>
              </a:rPr>
              <a:t> to check if you're being targeted by scammers.</a:t>
            </a:r>
          </a:p>
          <a:p>
            <a:pPr marL="285750" indent="-285750">
              <a:lnSpc>
                <a:spcPct val="100000"/>
              </a:lnSpc>
              <a:spcBef>
                <a:spcPts val="0"/>
              </a:spcBef>
              <a:buFont typeface="Symbol,Sans-Serif"/>
            </a:pPr>
            <a:endParaRPr lang="en-US" sz="1800" dirty="0"/>
          </a:p>
          <a:p>
            <a:pPr marL="342900" indent="-342900">
              <a:lnSpc>
                <a:spcPct val="100000"/>
              </a:lnSpc>
              <a:spcBef>
                <a:spcPts val="0"/>
              </a:spcBef>
              <a:buFont typeface="Arial,Sans-Serif"/>
            </a:pPr>
            <a:endParaRPr lang="en-US" sz="1800" dirty="0"/>
          </a:p>
          <a:p>
            <a:pPr marL="171450" indent="-171450">
              <a:lnSpc>
                <a:spcPct val="100000"/>
              </a:lnSpc>
              <a:spcBef>
                <a:spcPts val="0"/>
              </a:spcBef>
              <a:buFont typeface="Arial,Sans-Serif"/>
            </a:pPr>
            <a:endParaRPr lang="en-US" sz="1800" dirty="0"/>
          </a:p>
          <a:p>
            <a:pPr marL="228600" lvl="1">
              <a:lnSpc>
                <a:spcPct val="100000"/>
              </a:lnSpc>
              <a:spcBef>
                <a:spcPts val="0"/>
              </a:spcBef>
              <a:spcAft>
                <a:spcPts val="800"/>
              </a:spcAft>
            </a:pPr>
            <a:endParaRPr lang="en-GB" sz="1800" dirty="0"/>
          </a:p>
          <a:p>
            <a:pPr marL="285750" indent="-285750">
              <a:lnSpc>
                <a:spcPct val="100000"/>
              </a:lnSpc>
              <a:spcBef>
                <a:spcPts val="0"/>
              </a:spcBef>
            </a:pPr>
            <a:endParaRPr lang="en-US" sz="1800" b="1" dirty="0"/>
          </a:p>
          <a:p>
            <a:pPr marL="0" indent="0">
              <a:lnSpc>
                <a:spcPct val="100000"/>
              </a:lnSpc>
              <a:spcBef>
                <a:spcPts val="0"/>
              </a:spcBef>
              <a:buNone/>
            </a:pPr>
            <a:endParaRPr lang="en-US" sz="1800" b="1" dirty="0"/>
          </a:p>
          <a:p>
            <a:pPr marL="171450" indent="-171450">
              <a:lnSpc>
                <a:spcPct val="100000"/>
              </a:lnSpc>
              <a:spcBef>
                <a:spcPts val="0"/>
              </a:spcBef>
            </a:pPr>
            <a:endParaRPr lang="en-US" sz="1800" b="1" dirty="0"/>
          </a:p>
        </p:txBody>
      </p:sp>
      <p:sp>
        <p:nvSpPr>
          <p:cNvPr id="7" name="Content Placeholder 2">
            <a:extLst>
              <a:ext uri="{FF2B5EF4-FFF2-40B4-BE49-F238E27FC236}">
                <a16:creationId xmlns:a16="http://schemas.microsoft.com/office/drawing/2014/main" id="{98D96EA3-33A4-18B0-14AF-C697D85594B8}"/>
              </a:ext>
            </a:extLst>
          </p:cNvPr>
          <p:cNvSpPr txBox="1">
            <a:spLocks/>
          </p:cNvSpPr>
          <p:nvPr/>
        </p:nvSpPr>
        <p:spPr>
          <a:xfrm>
            <a:off x="334963" y="6214533"/>
            <a:ext cx="3089985" cy="389466"/>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4"/>
              </a:rPr>
              <a:t>Fraud, scams and phishing</a:t>
            </a:r>
            <a:endParaRPr lang="en-US" dirty="0"/>
          </a:p>
        </p:txBody>
      </p:sp>
      <p:pic>
        <p:nvPicPr>
          <p:cNvPr id="5" name="Picture 4" descr="Person wearing glasses using a laptop while seated in a university lecture theatre. Other students and laptops are visible in the background. A torn-paper effect divides the image into colour and black-and-white section.">
            <a:extLst>
              <a:ext uri="{FF2B5EF4-FFF2-40B4-BE49-F238E27FC236}">
                <a16:creationId xmlns:a16="http://schemas.microsoft.com/office/drawing/2014/main" id="{BED5A5DF-0194-1B96-D62C-B5F6BFCEB78C}"/>
              </a:ext>
            </a:extLst>
          </p:cNvPr>
          <p:cNvPicPr>
            <a:picLocks noChangeAspect="1"/>
          </p:cNvPicPr>
          <p:nvPr/>
        </p:nvPicPr>
        <p:blipFill>
          <a:blip r:embed="rId5"/>
          <a:stretch>
            <a:fillRect/>
          </a:stretch>
        </p:blipFill>
        <p:spPr>
          <a:xfrm>
            <a:off x="8978719" y="1486988"/>
            <a:ext cx="2878318" cy="5117011"/>
          </a:xfrm>
          <a:prstGeom prst="rect">
            <a:avLst/>
          </a:prstGeom>
        </p:spPr>
      </p:pic>
    </p:spTree>
    <p:extLst>
      <p:ext uri="{BB962C8B-B14F-4D97-AF65-F5344CB8AC3E}">
        <p14:creationId xmlns:p14="http://schemas.microsoft.com/office/powerpoint/2010/main" val="6197447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14223-E323-110C-0880-633C9E19D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264C4F-51B5-D3A1-10CC-9B3EB3B8047C}"/>
              </a:ext>
            </a:extLst>
          </p:cNvPr>
          <p:cNvSpPr>
            <a:spLocks noGrp="1"/>
          </p:cNvSpPr>
          <p:nvPr>
            <p:ph type="title"/>
          </p:nvPr>
        </p:nvSpPr>
        <p:spPr/>
        <p:txBody>
          <a:bodyPr anchor="t" anchorCtr="0">
            <a:normAutofit fontScale="90000"/>
          </a:bodyPr>
          <a:lstStyle/>
          <a:p>
            <a:r>
              <a:rPr lang="en-GB">
                <a:latin typeface="Arial"/>
                <a:cs typeface="Arial"/>
              </a:rPr>
              <a:t>Support for victims of fraud </a:t>
            </a:r>
            <a:br>
              <a:rPr lang="en-GB">
                <a:latin typeface="Arial"/>
                <a:cs typeface="Arial"/>
              </a:rPr>
            </a:br>
            <a:r>
              <a:rPr lang="en-GB">
                <a:latin typeface="Arial"/>
                <a:cs typeface="Arial"/>
              </a:rPr>
              <a:t>or scams</a:t>
            </a:r>
            <a:endParaRPr lang="en-US">
              <a:latin typeface="Arial"/>
              <a:cs typeface="Arial"/>
            </a:endParaRPr>
          </a:p>
          <a:p>
            <a:br>
              <a:rPr lang="en-US"/>
            </a:br>
            <a:endParaRPr lang="en-US"/>
          </a:p>
          <a:p>
            <a:endParaRPr lang="en-GB"/>
          </a:p>
        </p:txBody>
      </p:sp>
      <p:sp>
        <p:nvSpPr>
          <p:cNvPr id="3" name="Content Placeholder 2">
            <a:extLst>
              <a:ext uri="{FF2B5EF4-FFF2-40B4-BE49-F238E27FC236}">
                <a16:creationId xmlns:a16="http://schemas.microsoft.com/office/drawing/2014/main" id="{17AAA320-00F0-9857-55FE-3B56E42501C5}"/>
              </a:ext>
            </a:extLst>
          </p:cNvPr>
          <p:cNvSpPr>
            <a:spLocks noGrp="1"/>
          </p:cNvSpPr>
          <p:nvPr>
            <p:ph idx="4294967295"/>
          </p:nvPr>
        </p:nvSpPr>
        <p:spPr>
          <a:xfrm>
            <a:off x="334964" y="3149599"/>
            <a:ext cx="8284104" cy="3319193"/>
          </a:xfrm>
        </p:spPr>
        <p:txBody>
          <a:bodyPr vert="horz" lIns="0" tIns="0" rIns="0" bIns="0" rtlCol="0" anchor="t">
            <a:noAutofit/>
          </a:bodyPr>
          <a:lstStyle/>
          <a:p>
            <a:pPr marL="0" indent="0">
              <a:lnSpc>
                <a:spcPct val="100000"/>
              </a:lnSpc>
              <a:spcBef>
                <a:spcPts val="0"/>
              </a:spcBef>
              <a:buNone/>
            </a:pPr>
            <a:r>
              <a:rPr lang="en-US" sz="1800" dirty="0">
                <a:latin typeface="Arial"/>
                <a:cs typeface="Arial"/>
              </a:rPr>
              <a:t>If you think you've been scammed:</a:t>
            </a:r>
          </a:p>
          <a:p>
            <a:pPr marL="0" indent="0">
              <a:lnSpc>
                <a:spcPct val="100000"/>
              </a:lnSpc>
              <a:spcBef>
                <a:spcPts val="0"/>
              </a:spcBef>
              <a:buNone/>
            </a:pPr>
            <a:endParaRPr lang="en-US" sz="1800" dirty="0">
              <a:latin typeface="Arial"/>
              <a:cs typeface="Arial"/>
            </a:endParaRPr>
          </a:p>
          <a:p>
            <a:pPr marL="0" indent="0">
              <a:lnSpc>
                <a:spcPct val="100000"/>
              </a:lnSpc>
              <a:buNone/>
            </a:pPr>
            <a:r>
              <a:rPr lang="en-US" sz="1800" dirty="0">
                <a:solidFill>
                  <a:srgbClr val="212529"/>
                </a:solidFill>
                <a:latin typeface="Arial"/>
                <a:cs typeface="Arial"/>
              </a:rPr>
              <a:t>Contact your bank – they may be able to put a stop on any payments leaving your account and can give advice if your data has been stolen.</a:t>
            </a:r>
            <a:endParaRPr lang="en-US" sz="1800" dirty="0"/>
          </a:p>
          <a:p>
            <a:pPr>
              <a:lnSpc>
                <a:spcPct val="100000"/>
              </a:lnSpc>
            </a:pPr>
            <a:r>
              <a:rPr lang="en-US" sz="1800" dirty="0">
                <a:solidFill>
                  <a:srgbClr val="0070C0"/>
                </a:solidFill>
                <a:latin typeface="Arial"/>
                <a:cs typeface="Arial"/>
                <a:hlinkClick r:id="rId3">
                  <a:extLst>
                    <a:ext uri="{A12FA001-AC4F-418D-AE19-62706E023703}">
                      <ahyp:hlinkClr xmlns:ahyp="http://schemas.microsoft.com/office/drawing/2018/hyperlinkcolor" val="tx"/>
                    </a:ext>
                  </a:extLst>
                </a:hlinkClick>
              </a:rPr>
              <a:t>Report online or call Action Fraud</a:t>
            </a:r>
            <a:r>
              <a:rPr lang="en-US" sz="1800" dirty="0">
                <a:solidFill>
                  <a:srgbClr val="0070C0"/>
                </a:solidFill>
                <a:latin typeface="Arial"/>
                <a:cs typeface="Arial"/>
              </a:rPr>
              <a:t> </a:t>
            </a:r>
            <a:r>
              <a:rPr lang="en-US" sz="1800" dirty="0">
                <a:solidFill>
                  <a:srgbClr val="212529"/>
                </a:solidFill>
                <a:latin typeface="Arial"/>
                <a:cs typeface="Arial"/>
              </a:rPr>
              <a:t>on 0300 123 2040.</a:t>
            </a:r>
          </a:p>
          <a:p>
            <a:pPr>
              <a:lnSpc>
                <a:spcPct val="100000"/>
              </a:lnSpc>
            </a:pPr>
            <a:r>
              <a:rPr lang="en-US" sz="1800" dirty="0">
                <a:solidFill>
                  <a:srgbClr val="0070C0"/>
                </a:solidFill>
                <a:latin typeface="Arial"/>
                <a:cs typeface="Arial"/>
                <a:hlinkClick r:id="rId4">
                  <a:extLst>
                    <a:ext uri="{A12FA001-AC4F-418D-AE19-62706E023703}">
                      <ahyp:hlinkClr xmlns:ahyp="http://schemas.microsoft.com/office/drawing/2018/hyperlinkcolor" val="tx"/>
                    </a:ext>
                  </a:extLst>
                </a:hlinkClick>
              </a:rPr>
              <a:t>Contact the University IT Service Desk team</a:t>
            </a:r>
            <a:r>
              <a:rPr lang="en-US" sz="1800" dirty="0">
                <a:solidFill>
                  <a:srgbClr val="212529"/>
                </a:solidFill>
                <a:latin typeface="Arial"/>
                <a:cs typeface="Arial"/>
              </a:rPr>
              <a:t> – if you have opened a link or attachment on your device.</a:t>
            </a:r>
            <a:endParaRPr lang="en-US" dirty="0"/>
          </a:p>
          <a:p>
            <a:pPr>
              <a:lnSpc>
                <a:spcPct val="100000"/>
              </a:lnSpc>
            </a:pPr>
            <a:r>
              <a:rPr lang="en-US" sz="1800" dirty="0">
                <a:solidFill>
                  <a:srgbClr val="0070C0"/>
                </a:solidFill>
                <a:latin typeface="Arial"/>
                <a:cs typeface="Arial"/>
                <a:hlinkClick r:id="rId5">
                  <a:extLst>
                    <a:ext uri="{A12FA001-AC4F-418D-AE19-62706E023703}">
                      <ahyp:hlinkClr xmlns:ahyp="http://schemas.microsoft.com/office/drawing/2018/hyperlinkcolor" val="tx"/>
                    </a:ext>
                  </a:extLst>
                </a:hlinkClick>
              </a:rPr>
              <a:t>Contact the Harassment and Misconduct team</a:t>
            </a:r>
            <a:r>
              <a:rPr lang="en-US" sz="1800" dirty="0">
                <a:solidFill>
                  <a:srgbClr val="212529"/>
                </a:solidFill>
                <a:latin typeface="Arial"/>
                <a:cs typeface="Arial"/>
              </a:rPr>
              <a:t> – if you feel you need further support.</a:t>
            </a:r>
            <a:endParaRPr lang="en-US" dirty="0"/>
          </a:p>
        </p:txBody>
      </p:sp>
      <p:sp>
        <p:nvSpPr>
          <p:cNvPr id="5" name="Content Placeholder 2">
            <a:extLst>
              <a:ext uri="{FF2B5EF4-FFF2-40B4-BE49-F238E27FC236}">
                <a16:creationId xmlns:a16="http://schemas.microsoft.com/office/drawing/2014/main" id="{1F9A5EC5-2A1E-25F2-4B63-5CEB16B7353F}"/>
              </a:ext>
            </a:extLst>
          </p:cNvPr>
          <p:cNvSpPr txBox="1">
            <a:spLocks/>
          </p:cNvSpPr>
          <p:nvPr/>
        </p:nvSpPr>
        <p:spPr>
          <a:xfrm>
            <a:off x="311869" y="6298322"/>
            <a:ext cx="3982954" cy="340941"/>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spcBef>
                <a:spcPts val="0"/>
              </a:spcBef>
              <a:buNone/>
            </a:pPr>
            <a:r>
              <a:rPr lang="en-GB" sz="1800" dirty="0">
                <a:latin typeface="Arial"/>
                <a:cs typeface="Arial"/>
                <a:hlinkClick r:id="rId6"/>
              </a:rPr>
              <a:t>Support for victims of fraud or scams</a:t>
            </a:r>
            <a:endParaRPr lang="en-US" dirty="0">
              <a:hlinkClick r:id="rId6"/>
            </a:endParaRPr>
          </a:p>
        </p:txBody>
      </p:sp>
      <p:pic>
        <p:nvPicPr>
          <p:cNvPr id="6" name="Picture 5" descr="Close-up of a person holding and looking at a smartphone while seated indoors. The image focuses on the person's hands and phone, with casual clothing and jewellery visible. A torn-paper effect divides the image into colour and black-and-white sections.">
            <a:extLst>
              <a:ext uri="{FF2B5EF4-FFF2-40B4-BE49-F238E27FC236}">
                <a16:creationId xmlns:a16="http://schemas.microsoft.com/office/drawing/2014/main" id="{FB28163B-4FB9-23ED-487E-DD16074C7982}"/>
              </a:ext>
            </a:extLst>
          </p:cNvPr>
          <p:cNvPicPr>
            <a:picLocks noChangeAspect="1"/>
          </p:cNvPicPr>
          <p:nvPr/>
        </p:nvPicPr>
        <p:blipFill>
          <a:blip r:embed="rId7"/>
          <a:stretch>
            <a:fillRect/>
          </a:stretch>
        </p:blipFill>
        <p:spPr>
          <a:xfrm>
            <a:off x="9002606" y="1523663"/>
            <a:ext cx="2877525" cy="5115600"/>
          </a:xfrm>
          <a:prstGeom prst="rect">
            <a:avLst/>
          </a:prstGeom>
        </p:spPr>
      </p:pic>
    </p:spTree>
    <p:extLst>
      <p:ext uri="{BB962C8B-B14F-4D97-AF65-F5344CB8AC3E}">
        <p14:creationId xmlns:p14="http://schemas.microsoft.com/office/powerpoint/2010/main" val="619277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51541-6FB6-2A30-1DA0-744F088838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1A4808-E639-A9C6-7B40-2CC463066B63}"/>
              </a:ext>
            </a:extLst>
          </p:cNvPr>
          <p:cNvSpPr>
            <a:spLocks noGrp="1"/>
          </p:cNvSpPr>
          <p:nvPr>
            <p:ph type="title"/>
          </p:nvPr>
        </p:nvSpPr>
        <p:spPr/>
        <p:txBody>
          <a:bodyPr anchor="t" anchorCtr="0">
            <a:normAutofit/>
          </a:bodyPr>
          <a:lstStyle/>
          <a:p>
            <a:r>
              <a:rPr lang="en-GB" dirty="0">
                <a:latin typeface="Arial"/>
                <a:cs typeface="Arial"/>
              </a:rPr>
              <a:t>Safety and Support sessions</a:t>
            </a:r>
            <a:endParaRPr lang="en-GB" dirty="0"/>
          </a:p>
        </p:txBody>
      </p:sp>
      <p:sp>
        <p:nvSpPr>
          <p:cNvPr id="3" name="Content Placeholder 2">
            <a:extLst>
              <a:ext uri="{FF2B5EF4-FFF2-40B4-BE49-F238E27FC236}">
                <a16:creationId xmlns:a16="http://schemas.microsoft.com/office/drawing/2014/main" id="{0FA64A88-4FB4-DF92-7D78-A531C01C94D2}"/>
              </a:ext>
            </a:extLst>
          </p:cNvPr>
          <p:cNvSpPr>
            <a:spLocks noGrp="1"/>
          </p:cNvSpPr>
          <p:nvPr>
            <p:ph idx="4294967295"/>
          </p:nvPr>
        </p:nvSpPr>
        <p:spPr>
          <a:xfrm>
            <a:off x="334964" y="2868343"/>
            <a:ext cx="6201304" cy="3600450"/>
          </a:xfrm>
        </p:spPr>
        <p:txBody>
          <a:bodyPr vert="horz" lIns="0" tIns="0" rIns="0" bIns="0" rtlCol="0" anchor="t">
            <a:noAutofit/>
          </a:bodyPr>
          <a:lstStyle/>
          <a:p>
            <a:pPr marL="0" indent="0">
              <a:lnSpc>
                <a:spcPct val="100000"/>
              </a:lnSpc>
              <a:spcBef>
                <a:spcPts val="0"/>
              </a:spcBef>
              <a:buNone/>
            </a:pPr>
            <a:r>
              <a:rPr lang="en-US" sz="1800" dirty="0">
                <a:latin typeface="Arial"/>
                <a:cs typeface="Arial"/>
              </a:rPr>
              <a:t>Find out more about staying safe in person and online:</a:t>
            </a:r>
          </a:p>
          <a:p>
            <a:pPr marL="0" indent="0">
              <a:lnSpc>
                <a:spcPct val="100000"/>
              </a:lnSpc>
              <a:spcBef>
                <a:spcPts val="0"/>
              </a:spcBef>
              <a:buNone/>
            </a:pPr>
            <a:endParaRPr lang="en-US" sz="1800" dirty="0">
              <a:latin typeface="Arial"/>
              <a:cs typeface="Arial"/>
            </a:endParaRPr>
          </a:p>
          <a:p>
            <a:pPr marL="0" indent="0">
              <a:lnSpc>
                <a:spcPct val="100000"/>
              </a:lnSpc>
              <a:spcBef>
                <a:spcPts val="0"/>
              </a:spcBef>
              <a:buNone/>
            </a:pPr>
            <a:r>
              <a:rPr lang="en-US" sz="1800" dirty="0">
                <a:latin typeface="Arial"/>
                <a:cs typeface="Arial"/>
                <a:hlinkClick r:id="rId3"/>
              </a:rPr>
              <a:t>Sign up for a Safety and Support session </a:t>
            </a:r>
            <a:r>
              <a:rPr lang="en-US" sz="1800" dirty="0">
                <a:latin typeface="Arial"/>
                <a:cs typeface="Arial"/>
              </a:rPr>
              <a:t>– learn more about how the Harassment and Misconduct team supports students against fraud and scams, violence and discrimination. </a:t>
            </a:r>
          </a:p>
          <a:p>
            <a:pPr marL="0" indent="0">
              <a:lnSpc>
                <a:spcPct val="100000"/>
              </a:lnSpc>
              <a:spcBef>
                <a:spcPts val="0"/>
              </a:spcBef>
              <a:buNone/>
            </a:pPr>
            <a:endParaRPr lang="en-US" sz="1800" dirty="0">
              <a:latin typeface="Arial"/>
              <a:cs typeface="Arial"/>
            </a:endParaRPr>
          </a:p>
          <a:p>
            <a:pPr marL="0" indent="0">
              <a:lnSpc>
                <a:spcPct val="100000"/>
              </a:lnSpc>
              <a:spcBef>
                <a:spcPts val="0"/>
              </a:spcBef>
              <a:buNone/>
            </a:pPr>
            <a:r>
              <a:rPr lang="en-GB" sz="1800" dirty="0">
                <a:latin typeface="Arial"/>
                <a:cs typeface="Arial"/>
                <a:hlinkClick r:id="rId4"/>
              </a:rPr>
              <a:t>Enrol on the Student Fraud Awareness Minerva module – </a:t>
            </a:r>
            <a:endParaRPr lang="en-US" sz="1800" dirty="0">
              <a:latin typeface="Arial"/>
              <a:cs typeface="Arial"/>
            </a:endParaRPr>
          </a:p>
          <a:p>
            <a:pPr marL="0" indent="0">
              <a:lnSpc>
                <a:spcPct val="100000"/>
              </a:lnSpc>
              <a:spcBef>
                <a:spcPts val="0"/>
              </a:spcBef>
              <a:buNone/>
            </a:pPr>
            <a:r>
              <a:rPr lang="en-US" sz="1800" dirty="0">
                <a:latin typeface="Arial"/>
                <a:cs typeface="Arial"/>
              </a:rPr>
              <a:t>learn more about common types of fraud and scams from real-world examples and complete the “Escape the Scam” gamified escape room. </a:t>
            </a:r>
          </a:p>
          <a:p>
            <a:pPr marL="0" indent="0">
              <a:lnSpc>
                <a:spcPct val="100000"/>
              </a:lnSpc>
              <a:spcBef>
                <a:spcPts val="0"/>
              </a:spcBef>
              <a:buNone/>
            </a:pPr>
            <a:endParaRPr lang="en-US" sz="1800" dirty="0">
              <a:latin typeface="Arial"/>
              <a:cs typeface="Arial"/>
            </a:endParaRPr>
          </a:p>
          <a:p>
            <a:pPr marL="0" indent="0">
              <a:lnSpc>
                <a:spcPct val="100000"/>
              </a:lnSpc>
              <a:spcBef>
                <a:spcPts val="0"/>
              </a:spcBef>
              <a:buNone/>
            </a:pPr>
            <a:endParaRPr lang="en-US" sz="1800" dirty="0">
              <a:latin typeface="Arial"/>
              <a:cs typeface="Arial"/>
            </a:endParaRPr>
          </a:p>
        </p:txBody>
      </p:sp>
      <p:pic>
        <p:nvPicPr>
          <p:cNvPr id="6" name="Picture 5" descr="Black-and-white, high-contrast photo of a person seated at a table, looking down at a tablet or notebook while resting their face against a dark sweater sleeve. A laptop, a small bowl on a saucer, and a paper cup sit on the table. A torn-paper graphic runs diagonally across the image, partially obscuring the scene. The background is softly blurred with textured vertical shapes.">
            <a:extLst>
              <a:ext uri="{FF2B5EF4-FFF2-40B4-BE49-F238E27FC236}">
                <a16:creationId xmlns:a16="http://schemas.microsoft.com/office/drawing/2014/main" id="{B38B3276-1951-86AB-753D-A68B2D21BCBA}"/>
              </a:ext>
            </a:extLst>
          </p:cNvPr>
          <p:cNvPicPr>
            <a:picLocks noChangeAspect="1"/>
          </p:cNvPicPr>
          <p:nvPr/>
        </p:nvPicPr>
        <p:blipFill>
          <a:blip r:embed="rId5"/>
          <a:stretch>
            <a:fillRect/>
          </a:stretch>
        </p:blipFill>
        <p:spPr>
          <a:xfrm>
            <a:off x="8913811" y="1358724"/>
            <a:ext cx="2940300" cy="5227200"/>
          </a:xfrm>
          <a:prstGeom prst="rect">
            <a:avLst/>
          </a:prstGeom>
        </p:spPr>
      </p:pic>
      <p:pic>
        <p:nvPicPr>
          <p:cNvPr id="9" name="Picture 8">
            <a:extLst>
              <a:ext uri="{FF2B5EF4-FFF2-40B4-BE49-F238E27FC236}">
                <a16:creationId xmlns:a16="http://schemas.microsoft.com/office/drawing/2014/main" id="{B10341DA-80FB-18FC-2FB6-5747578B009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100734" y="4841593"/>
            <a:ext cx="1627200" cy="1627200"/>
          </a:xfrm>
          <a:prstGeom prst="rect">
            <a:avLst/>
          </a:prstGeom>
        </p:spPr>
      </p:pic>
    </p:spTree>
    <p:extLst>
      <p:ext uri="{BB962C8B-B14F-4D97-AF65-F5344CB8AC3E}">
        <p14:creationId xmlns:p14="http://schemas.microsoft.com/office/powerpoint/2010/main" val="62199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50CBF29C-5BF7-1C65-10DA-4B967DCA4D6A}"/>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54D8F522-92D7-5772-446F-FE64160C70DE}"/>
              </a:ext>
            </a:extLst>
          </p:cNvPr>
          <p:cNvSpPr>
            <a:spLocks noGrp="1"/>
          </p:cNvSpPr>
          <p:nvPr>
            <p:ph type="title"/>
          </p:nvPr>
        </p:nvSpPr>
        <p:spPr/>
        <p:txBody>
          <a:bodyPr/>
          <a:lstStyle/>
          <a:p>
            <a:r>
              <a:rPr lang="en-US">
                <a:latin typeface="Arial"/>
                <a:cs typeface="Arial"/>
              </a:rPr>
              <a:t>Managing your money</a:t>
            </a:r>
            <a:endParaRPr lang="en-US"/>
          </a:p>
        </p:txBody>
      </p:sp>
      <p:sp>
        <p:nvSpPr>
          <p:cNvPr id="7" name="Text Placeholder 6">
            <a:extLst>
              <a:ext uri="{FF2B5EF4-FFF2-40B4-BE49-F238E27FC236}">
                <a16:creationId xmlns:a16="http://schemas.microsoft.com/office/drawing/2014/main" id="{637BB803-F71E-F6A7-7AB5-D9570E8B7B9F}"/>
              </a:ext>
            </a:extLst>
          </p:cNvPr>
          <p:cNvSpPr>
            <a:spLocks noGrp="1"/>
          </p:cNvSpPr>
          <p:nvPr>
            <p:ph type="body" idx="1"/>
          </p:nvPr>
        </p:nvSpPr>
        <p:spPr>
          <a:xfrm>
            <a:off x="336785" y="3702357"/>
            <a:ext cx="7213388" cy="1440168"/>
          </a:xfrm>
        </p:spPr>
        <p:txBody>
          <a:bodyPr/>
          <a:lstStyle/>
          <a:p>
            <a:pPr marL="342900" indent="-342900">
              <a:buChar char="•"/>
            </a:pPr>
            <a:r>
              <a:rPr lang="en-US" sz="1800">
                <a:solidFill>
                  <a:schemeClr val="tx1"/>
                </a:solidFill>
                <a:latin typeface="Arial"/>
                <a:cs typeface="Arial"/>
              </a:rPr>
              <a:t>Money saving tips and resources</a:t>
            </a:r>
            <a:endParaRPr lang="en-US" sz="1800">
              <a:solidFill>
                <a:schemeClr val="tx1"/>
              </a:solidFill>
            </a:endParaRPr>
          </a:p>
          <a:p>
            <a:pPr marL="342900" indent="-342900">
              <a:buChar char="•"/>
            </a:pPr>
            <a:r>
              <a:rPr lang="en-US" sz="1800">
                <a:solidFill>
                  <a:schemeClr val="tx1"/>
                </a:solidFill>
                <a:latin typeface="Arial"/>
                <a:cs typeface="Arial"/>
              </a:rPr>
              <a:t>Working in the UK</a:t>
            </a:r>
            <a:endParaRPr lang="en-US" sz="1800">
              <a:solidFill>
                <a:schemeClr val="tx1"/>
              </a:solidFill>
            </a:endParaRPr>
          </a:p>
        </p:txBody>
      </p:sp>
      <p:pic>
        <p:nvPicPr>
          <p:cNvPr id="2" name="Picture 1">
            <a:extLst>
              <a:ext uri="{FF2B5EF4-FFF2-40B4-BE49-F238E27FC236}">
                <a16:creationId xmlns:a16="http://schemas.microsoft.com/office/drawing/2014/main" id="{1E255177-F0D6-399B-2A42-77DAC9AEDA85}"/>
              </a:ext>
              <a:ext uri="{C183D7F6-B498-43B3-948B-1728B52AA6E4}">
                <adec:decorative xmlns:adec="http://schemas.microsoft.com/office/drawing/2017/decorative" val="1"/>
              </a:ext>
            </a:extLst>
          </p:cNvPr>
          <p:cNvPicPr>
            <a:picLocks noChangeAspect="1"/>
          </p:cNvPicPr>
          <p:nvPr/>
        </p:nvPicPr>
        <p:blipFill>
          <a:blip r:embed="rId3"/>
          <a:srcRect t="29514" r="-246" b="5208"/>
          <a:stretch>
            <a:fillRect/>
          </a:stretch>
        </p:blipFill>
        <p:spPr>
          <a:xfrm>
            <a:off x="7148321" y="1809750"/>
            <a:ext cx="4146149" cy="3774292"/>
          </a:xfrm>
          <a:prstGeom prst="rect">
            <a:avLst/>
          </a:prstGeom>
        </p:spPr>
      </p:pic>
    </p:spTree>
    <p:extLst>
      <p:ext uri="{BB962C8B-B14F-4D97-AF65-F5344CB8AC3E}">
        <p14:creationId xmlns:p14="http://schemas.microsoft.com/office/powerpoint/2010/main" val="3042238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BDC38-A892-027F-A3E4-F3525C6E08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5B4065-65DD-FD1D-85A6-891AD6587738}"/>
              </a:ext>
            </a:extLst>
          </p:cNvPr>
          <p:cNvSpPr>
            <a:spLocks noGrp="1"/>
          </p:cNvSpPr>
          <p:nvPr>
            <p:ph type="title"/>
          </p:nvPr>
        </p:nvSpPr>
        <p:spPr/>
        <p:txBody>
          <a:bodyPr anchor="t" anchorCtr="0">
            <a:normAutofit fontScale="90000"/>
          </a:bodyPr>
          <a:lstStyle/>
          <a:p>
            <a:r>
              <a:rPr lang="en-GB">
                <a:latin typeface="Arial"/>
                <a:cs typeface="Arial"/>
              </a:rPr>
              <a:t>Money saving tips</a:t>
            </a:r>
            <a:endParaRPr lang="en-US"/>
          </a:p>
          <a:p>
            <a:br>
              <a:rPr lang="en-US"/>
            </a:br>
            <a:endParaRPr lang="en-US"/>
          </a:p>
          <a:p>
            <a:endParaRPr lang="en-GB"/>
          </a:p>
        </p:txBody>
      </p:sp>
      <p:sp>
        <p:nvSpPr>
          <p:cNvPr id="3" name="Content Placeholder 2">
            <a:extLst>
              <a:ext uri="{FF2B5EF4-FFF2-40B4-BE49-F238E27FC236}">
                <a16:creationId xmlns:a16="http://schemas.microsoft.com/office/drawing/2014/main" id="{B1C28E96-A093-1403-C201-B85F33A33D95}"/>
              </a:ext>
            </a:extLst>
          </p:cNvPr>
          <p:cNvSpPr>
            <a:spLocks noGrp="1"/>
          </p:cNvSpPr>
          <p:nvPr>
            <p:ph idx="4294967295"/>
          </p:nvPr>
        </p:nvSpPr>
        <p:spPr>
          <a:xfrm>
            <a:off x="334964" y="2327425"/>
            <a:ext cx="6129632" cy="3710525"/>
          </a:xfrm>
        </p:spPr>
        <p:txBody>
          <a:bodyPr vert="horz" lIns="0" tIns="0" rIns="0" bIns="0" rtlCol="0" anchor="t">
            <a:noAutofit/>
          </a:bodyPr>
          <a:lstStyle/>
          <a:p>
            <a:pPr marL="0" indent="0">
              <a:lnSpc>
                <a:spcPct val="100000"/>
              </a:lnSpc>
              <a:spcBef>
                <a:spcPts val="0"/>
              </a:spcBef>
              <a:buNone/>
            </a:pPr>
            <a:r>
              <a:rPr lang="en-US" sz="1800" dirty="0">
                <a:latin typeface="Arial"/>
                <a:cs typeface="Arial"/>
              </a:rPr>
              <a:t>Check our </a:t>
            </a:r>
            <a:r>
              <a:rPr lang="en-US" sz="1800" dirty="0">
                <a:latin typeface="Arial"/>
                <a:cs typeface="Arial"/>
                <a:hlinkClick r:id="rId3"/>
              </a:rPr>
              <a:t>Money management advice</a:t>
            </a:r>
            <a:r>
              <a:rPr lang="en-US" sz="1800" dirty="0">
                <a:latin typeface="Arial"/>
                <a:cs typeface="Arial"/>
              </a:rPr>
              <a:t> page and find out:</a:t>
            </a:r>
            <a:br>
              <a:rPr lang="en-US" sz="1800" dirty="0">
                <a:latin typeface="Arial"/>
                <a:cs typeface="Arial"/>
              </a:rPr>
            </a:br>
            <a:endParaRPr lang="en-US" sz="1800" dirty="0"/>
          </a:p>
          <a:p>
            <a:pPr>
              <a:lnSpc>
                <a:spcPct val="100000"/>
              </a:lnSpc>
              <a:spcBef>
                <a:spcPts val="600"/>
              </a:spcBef>
              <a:spcAft>
                <a:spcPts val="600"/>
              </a:spcAft>
            </a:pPr>
            <a:r>
              <a:rPr lang="en-GB" sz="1800" dirty="0">
                <a:latin typeface="Arial"/>
                <a:cs typeface="Arial"/>
              </a:rPr>
              <a:t>Create a budget and keep track of your spending</a:t>
            </a:r>
          </a:p>
          <a:p>
            <a:pPr>
              <a:lnSpc>
                <a:spcPct val="100000"/>
              </a:lnSpc>
              <a:spcBef>
                <a:spcPts val="600"/>
              </a:spcBef>
              <a:spcAft>
                <a:spcPts val="600"/>
              </a:spcAft>
            </a:pPr>
            <a:r>
              <a:rPr lang="en-GB" sz="1800" dirty="0">
                <a:latin typeface="Arial"/>
                <a:cs typeface="Arial"/>
              </a:rPr>
              <a:t>Find tips to help you save money on everyday expenses</a:t>
            </a:r>
          </a:p>
          <a:p>
            <a:pPr>
              <a:lnSpc>
                <a:spcPct val="100000"/>
              </a:lnSpc>
              <a:spcBef>
                <a:spcPts val="600"/>
              </a:spcBef>
              <a:spcAft>
                <a:spcPts val="600"/>
              </a:spcAft>
            </a:pPr>
            <a:r>
              <a:rPr lang="en-GB" sz="1800" dirty="0">
                <a:latin typeface="Arial"/>
                <a:cs typeface="Arial"/>
              </a:rPr>
              <a:t>Learn about part-time jobs, internships and other funding opportunities</a:t>
            </a:r>
          </a:p>
          <a:p>
            <a:pPr>
              <a:lnSpc>
                <a:spcPct val="100000"/>
              </a:lnSpc>
              <a:spcBef>
                <a:spcPts val="600"/>
              </a:spcBef>
              <a:spcAft>
                <a:spcPts val="600"/>
              </a:spcAft>
            </a:pPr>
            <a:r>
              <a:rPr lang="en-GB" sz="1800" dirty="0">
                <a:latin typeface="Arial"/>
                <a:cs typeface="Arial"/>
              </a:rPr>
              <a:t>Check guidance on working in the UK as an international student</a:t>
            </a:r>
          </a:p>
          <a:p>
            <a:pPr>
              <a:lnSpc>
                <a:spcPct val="100000"/>
              </a:lnSpc>
              <a:spcBef>
                <a:spcPts val="600"/>
              </a:spcBef>
              <a:spcAft>
                <a:spcPts val="600"/>
              </a:spcAft>
            </a:pPr>
            <a:r>
              <a:rPr lang="en-GB" sz="1800" dirty="0">
                <a:latin typeface="Arial"/>
                <a:cs typeface="Arial"/>
              </a:rPr>
              <a:t>Access financial support if you're experiencing money difficulties</a:t>
            </a:r>
          </a:p>
          <a:p>
            <a:pPr>
              <a:lnSpc>
                <a:spcPct val="100000"/>
              </a:lnSpc>
              <a:spcBef>
                <a:spcPts val="600"/>
              </a:spcBef>
              <a:spcAft>
                <a:spcPts val="600"/>
              </a:spcAft>
            </a:pPr>
            <a:r>
              <a:rPr lang="en-GB" sz="1800" dirty="0">
                <a:latin typeface="Arial"/>
                <a:cs typeface="Arial"/>
              </a:rPr>
              <a:t>Find advice from University and independent money support services</a:t>
            </a:r>
            <a:endParaRPr lang="en-US" sz="1800" dirty="0">
              <a:latin typeface="Arial"/>
              <a:cs typeface="Arial"/>
            </a:endParaRPr>
          </a:p>
        </p:txBody>
      </p:sp>
      <p:pic>
        <p:nvPicPr>
          <p:cNvPr id="7" name="Picture 6" descr="Two people seated at a small table in a modern lounge or café-style workspace. One person faces the camera while speaking and gesturing with both hands, and the other is seated with their back to the camera.">
            <a:extLst>
              <a:ext uri="{FF2B5EF4-FFF2-40B4-BE49-F238E27FC236}">
                <a16:creationId xmlns:a16="http://schemas.microsoft.com/office/drawing/2014/main" id="{3337F0D7-2DDD-D903-0AF6-F15D4FE05B3C}"/>
              </a:ext>
            </a:extLst>
          </p:cNvPr>
          <p:cNvPicPr>
            <a:picLocks noChangeAspect="1"/>
          </p:cNvPicPr>
          <p:nvPr/>
        </p:nvPicPr>
        <p:blipFill>
          <a:blip r:embed="rId4"/>
          <a:stretch>
            <a:fillRect/>
          </a:stretch>
        </p:blipFill>
        <p:spPr>
          <a:xfrm>
            <a:off x="7098826" y="2500310"/>
            <a:ext cx="4932332" cy="3364753"/>
          </a:xfrm>
          <a:prstGeom prst="rect">
            <a:avLst/>
          </a:prstGeom>
        </p:spPr>
      </p:pic>
      <p:sp>
        <p:nvSpPr>
          <p:cNvPr id="8" name="TextBox 7">
            <a:extLst>
              <a:ext uri="{FF2B5EF4-FFF2-40B4-BE49-F238E27FC236}">
                <a16:creationId xmlns:a16="http://schemas.microsoft.com/office/drawing/2014/main" id="{94B88CF2-0BC5-7853-2CFE-5AD8112240F6}"/>
              </a:ext>
            </a:extLst>
          </p:cNvPr>
          <p:cNvSpPr txBox="1"/>
          <p:nvPr/>
        </p:nvSpPr>
        <p:spPr>
          <a:xfrm>
            <a:off x="8963025" y="6248400"/>
            <a:ext cx="311229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u="sng" dirty="0">
                <a:solidFill>
                  <a:srgbClr val="0563C1"/>
                </a:solidFill>
                <a:latin typeface="Arial"/>
                <a:cs typeface="Segoe UI"/>
                <a:hlinkClick r:id="rId3"/>
              </a:rPr>
              <a:t>Money management advice</a:t>
            </a:r>
            <a:endParaRPr lang="en-GB" dirty="0"/>
          </a:p>
        </p:txBody>
      </p:sp>
      <p:pic>
        <p:nvPicPr>
          <p:cNvPr id="5" name="Picture 4">
            <a:extLst>
              <a:ext uri="{FF2B5EF4-FFF2-40B4-BE49-F238E27FC236}">
                <a16:creationId xmlns:a16="http://schemas.microsoft.com/office/drawing/2014/main" id="{4DEB8297-B4FA-5B9D-F6B7-88073C05CC8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229836" y="4494617"/>
            <a:ext cx="1627200" cy="1627200"/>
          </a:xfrm>
          <a:prstGeom prst="rect">
            <a:avLst/>
          </a:prstGeom>
        </p:spPr>
      </p:pic>
    </p:spTree>
    <p:extLst>
      <p:ext uri="{BB962C8B-B14F-4D97-AF65-F5344CB8AC3E}">
        <p14:creationId xmlns:p14="http://schemas.microsoft.com/office/powerpoint/2010/main" val="306088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29CCF-F4BF-F526-AA23-7B35608ECE7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2E4D9B7-1CDF-696D-46BB-2808889742F2}"/>
              </a:ext>
            </a:extLst>
          </p:cNvPr>
          <p:cNvSpPr>
            <a:spLocks noGrp="1"/>
          </p:cNvSpPr>
          <p:nvPr>
            <p:ph type="title"/>
          </p:nvPr>
        </p:nvSpPr>
        <p:spPr/>
        <p:txBody>
          <a:bodyPr>
            <a:normAutofit fontScale="90000"/>
          </a:bodyPr>
          <a:lstStyle/>
          <a:p>
            <a:r>
              <a:rPr lang="en-US" dirty="0">
                <a:latin typeface="Arial"/>
                <a:cs typeface="Arial"/>
              </a:rPr>
              <a:t>Jobs, careers and volunteering in the UK</a:t>
            </a:r>
            <a:endParaRPr lang="en-US" dirty="0"/>
          </a:p>
        </p:txBody>
      </p:sp>
      <p:sp>
        <p:nvSpPr>
          <p:cNvPr id="4" name="Content Placeholder 2">
            <a:extLst>
              <a:ext uri="{FF2B5EF4-FFF2-40B4-BE49-F238E27FC236}">
                <a16:creationId xmlns:a16="http://schemas.microsoft.com/office/drawing/2014/main" id="{167C4AAF-EF97-05E5-85DD-A8DBFA35C3E5}"/>
              </a:ext>
            </a:extLst>
          </p:cNvPr>
          <p:cNvSpPr txBox="1">
            <a:spLocks/>
          </p:cNvSpPr>
          <p:nvPr/>
        </p:nvSpPr>
        <p:spPr>
          <a:xfrm>
            <a:off x="334609" y="2809440"/>
            <a:ext cx="5449503" cy="3442503"/>
          </a:xfrm>
          <a:prstGeom prst="rect">
            <a:avLst/>
          </a:prstGeom>
        </p:spPr>
        <p:txBody>
          <a:bodyPr vert="horz" lIns="0" tIns="0" rIns="0" bIns="0" rtlCol="0" anchor="t">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000" dirty="0">
                <a:latin typeface="Arial"/>
                <a:cs typeface="Arial"/>
              </a:rPr>
              <a:t>If you're hoping to work while in the UK, don't miss these webinars delivered pre-arrival and in person during International orientation:</a:t>
            </a:r>
          </a:p>
          <a:p>
            <a:pPr marL="0" indent="0">
              <a:lnSpc>
                <a:spcPct val="100000"/>
              </a:lnSpc>
              <a:spcBef>
                <a:spcPts val="0"/>
              </a:spcBef>
              <a:buNone/>
            </a:pPr>
            <a:endParaRPr lang="en-US" sz="2000" dirty="0">
              <a:latin typeface="Arial"/>
              <a:cs typeface="Arial"/>
            </a:endParaRPr>
          </a:p>
          <a:p>
            <a:pPr marL="0" indent="0">
              <a:lnSpc>
                <a:spcPct val="100000"/>
              </a:lnSpc>
              <a:spcBef>
                <a:spcPts val="0"/>
              </a:spcBef>
              <a:buNone/>
            </a:pPr>
            <a:endParaRPr lang="en-US" sz="2000" dirty="0">
              <a:latin typeface="Arial"/>
              <a:cs typeface="Arial"/>
            </a:endParaRPr>
          </a:p>
          <a:p>
            <a:pPr marL="0" indent="0">
              <a:lnSpc>
                <a:spcPct val="100000"/>
              </a:lnSpc>
              <a:spcBef>
                <a:spcPts val="0"/>
              </a:spcBef>
              <a:buNone/>
            </a:pPr>
            <a:r>
              <a:rPr lang="en-GB" sz="2000" dirty="0">
                <a:latin typeface="Arial"/>
                <a:cs typeface="Arial"/>
                <a:hlinkClick r:id="rId4"/>
              </a:rPr>
              <a:t>Sign up for our ‘Jobs, careers and volunteering in the UK'</a:t>
            </a:r>
            <a:endParaRPr lang="en-US" sz="2000" dirty="0"/>
          </a:p>
        </p:txBody>
      </p:sp>
      <p:pic>
        <p:nvPicPr>
          <p:cNvPr id="7" name="Picture 6" descr="Student seated in lecture theatre">
            <a:extLst>
              <a:ext uri="{FF2B5EF4-FFF2-40B4-BE49-F238E27FC236}">
                <a16:creationId xmlns:a16="http://schemas.microsoft.com/office/drawing/2014/main" id="{0FCF6551-8870-4BE1-D588-14E28BA2D01E}"/>
              </a:ext>
            </a:extLst>
          </p:cNvPr>
          <p:cNvPicPr>
            <a:picLocks noChangeAspect="1"/>
          </p:cNvPicPr>
          <p:nvPr/>
        </p:nvPicPr>
        <p:blipFill>
          <a:blip r:embed="rId5"/>
          <a:srcRect l="2676" r="47929"/>
          <a:stretch>
            <a:fillRect/>
          </a:stretch>
        </p:blipFill>
        <p:spPr>
          <a:xfrm flipH="1">
            <a:off x="7306657" y="2809441"/>
            <a:ext cx="4550734" cy="2913548"/>
          </a:xfrm>
          <a:prstGeom prst="rect">
            <a:avLst/>
          </a:prstGeom>
        </p:spPr>
      </p:pic>
      <p:sp>
        <p:nvSpPr>
          <p:cNvPr id="9" name="TextBox 8">
            <a:extLst>
              <a:ext uri="{FF2B5EF4-FFF2-40B4-BE49-F238E27FC236}">
                <a16:creationId xmlns:a16="http://schemas.microsoft.com/office/drawing/2014/main" id="{4710FC06-D318-6DE8-A96A-2697006D2211}"/>
              </a:ext>
            </a:extLst>
          </p:cNvPr>
          <p:cNvSpPr txBox="1"/>
          <p:nvPr/>
        </p:nvSpPr>
        <p:spPr>
          <a:xfrm>
            <a:off x="7713536" y="6355865"/>
            <a:ext cx="6092456" cy="369332"/>
          </a:xfrm>
          <a:prstGeom prst="rect">
            <a:avLst/>
          </a:prstGeom>
          <a:noFill/>
        </p:spPr>
        <p:txBody>
          <a:bodyPr wrap="square">
            <a:spAutoFit/>
          </a:bodyPr>
          <a:lstStyle/>
          <a:p>
            <a:r>
              <a:rPr lang="en-GB" dirty="0">
                <a:latin typeface="Arial" panose="020B0604020202020204" pitchFamily="34" charset="0"/>
                <a:cs typeface="Arial" panose="020B0604020202020204" pitchFamily="34" charset="0"/>
                <a:hlinkClick r:id="rId6"/>
              </a:rPr>
              <a:t>International orientation - full programme</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9561242"/>
      </p:ext>
    </p:extLst>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B5E1F621-2E50-6AAA-1954-BE3097F28547}"/>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8D4D4007-1426-896C-66E5-51CA7A2EFD11}"/>
              </a:ext>
            </a:extLst>
          </p:cNvPr>
          <p:cNvSpPr>
            <a:spLocks noGrp="1"/>
          </p:cNvSpPr>
          <p:nvPr>
            <p:ph type="title"/>
          </p:nvPr>
        </p:nvSpPr>
        <p:spPr/>
        <p:txBody>
          <a:bodyPr/>
          <a:lstStyle/>
          <a:p>
            <a:r>
              <a:rPr lang="en-US">
                <a:latin typeface="Arial"/>
                <a:cs typeface="Arial"/>
              </a:rPr>
              <a:t>Getting help</a:t>
            </a:r>
            <a:endParaRPr lang="en-US"/>
          </a:p>
        </p:txBody>
      </p:sp>
      <p:pic>
        <p:nvPicPr>
          <p:cNvPr id="2" name="Picture 1">
            <a:extLst>
              <a:ext uri="{FF2B5EF4-FFF2-40B4-BE49-F238E27FC236}">
                <a16:creationId xmlns:a16="http://schemas.microsoft.com/office/drawing/2014/main" id="{3C466D62-D6E8-0472-4D21-B176B4E22980}"/>
              </a:ext>
              <a:ext uri="{C183D7F6-B498-43B3-948B-1728B52AA6E4}">
                <adec:decorative xmlns:adec="http://schemas.microsoft.com/office/drawing/2017/decorative" val="1"/>
              </a:ext>
            </a:extLst>
          </p:cNvPr>
          <p:cNvPicPr>
            <a:picLocks noChangeAspect="1"/>
          </p:cNvPicPr>
          <p:nvPr/>
        </p:nvPicPr>
        <p:blipFill>
          <a:blip r:embed="rId3"/>
          <a:srcRect l="77" t="27458" b="6393"/>
          <a:stretch>
            <a:fillRect/>
          </a:stretch>
        </p:blipFill>
        <p:spPr>
          <a:xfrm>
            <a:off x="637575" y="2647573"/>
            <a:ext cx="3456400" cy="3239318"/>
          </a:xfrm>
          <a:prstGeom prst="rect">
            <a:avLst/>
          </a:prstGeom>
        </p:spPr>
      </p:pic>
    </p:spTree>
    <p:extLst>
      <p:ext uri="{BB962C8B-B14F-4D97-AF65-F5344CB8AC3E}">
        <p14:creationId xmlns:p14="http://schemas.microsoft.com/office/powerpoint/2010/main" val="4172735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F403B-0AB6-1947-59C7-9B3F591877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37FA99-59A6-8BD7-859C-A42979F47872}"/>
              </a:ext>
            </a:extLst>
          </p:cNvPr>
          <p:cNvSpPr>
            <a:spLocks noGrp="1"/>
          </p:cNvSpPr>
          <p:nvPr>
            <p:ph type="title"/>
          </p:nvPr>
        </p:nvSpPr>
        <p:spPr/>
        <p:txBody>
          <a:bodyPr anchor="t" anchorCtr="0">
            <a:normAutofit fontScale="90000"/>
          </a:bodyPr>
          <a:lstStyle/>
          <a:p>
            <a:r>
              <a:rPr lang="en-GB">
                <a:latin typeface="Arial"/>
                <a:cs typeface="Arial"/>
              </a:rPr>
              <a:t>LUU Help and Support</a:t>
            </a:r>
            <a:endParaRPr lang="en-US"/>
          </a:p>
          <a:p>
            <a:br>
              <a:rPr lang="en-US"/>
            </a:br>
            <a:endParaRPr lang="en-US"/>
          </a:p>
          <a:p>
            <a:endParaRPr lang="en-GB"/>
          </a:p>
        </p:txBody>
      </p:sp>
      <p:sp>
        <p:nvSpPr>
          <p:cNvPr id="3" name="Content Placeholder 2">
            <a:extLst>
              <a:ext uri="{FF2B5EF4-FFF2-40B4-BE49-F238E27FC236}">
                <a16:creationId xmlns:a16="http://schemas.microsoft.com/office/drawing/2014/main" id="{B25504EC-26BA-7FC9-1B5C-73949E8516CE}"/>
              </a:ext>
            </a:extLst>
          </p:cNvPr>
          <p:cNvSpPr>
            <a:spLocks noGrp="1"/>
          </p:cNvSpPr>
          <p:nvPr>
            <p:ph idx="4294967295"/>
          </p:nvPr>
        </p:nvSpPr>
        <p:spPr>
          <a:xfrm>
            <a:off x="334963" y="2499475"/>
            <a:ext cx="6361398" cy="3624262"/>
          </a:xfrm>
        </p:spPr>
        <p:txBody>
          <a:bodyPr vert="horz" lIns="0" tIns="0" rIns="0" bIns="0" rtlCol="0" anchor="t">
            <a:noAutofit/>
          </a:bodyPr>
          <a:lstStyle/>
          <a:p>
            <a:pPr marL="0" indent="0">
              <a:buNone/>
            </a:pPr>
            <a:r>
              <a:rPr lang="en-GB" sz="1800">
                <a:latin typeface="Arial"/>
                <a:cs typeface="Arial"/>
              </a:rPr>
              <a:t>Leeds University Union Help &amp; Support Advisers can help with:</a:t>
            </a:r>
            <a:endParaRPr lang="en-GB" sz="1800"/>
          </a:p>
          <a:p>
            <a:pPr marL="0" indent="0">
              <a:buNone/>
            </a:pPr>
            <a:endParaRPr lang="en-GB" sz="1800">
              <a:latin typeface="Arial"/>
              <a:cs typeface="Arial"/>
            </a:endParaRPr>
          </a:p>
          <a:p>
            <a:r>
              <a:rPr lang="en-GB" sz="1800">
                <a:latin typeface="Arial"/>
                <a:cs typeface="Arial"/>
              </a:rPr>
              <a:t>Wellbeing and your mental health</a:t>
            </a:r>
            <a:endParaRPr lang="en-US" sz="1800"/>
          </a:p>
          <a:p>
            <a:r>
              <a:rPr lang="en-GB" sz="1800">
                <a:latin typeface="Arial"/>
                <a:cs typeface="Arial"/>
              </a:rPr>
              <a:t>Budgeting and your finances</a:t>
            </a:r>
            <a:endParaRPr lang="en-US" sz="1800">
              <a:latin typeface="Arial"/>
              <a:cs typeface="Arial"/>
            </a:endParaRPr>
          </a:p>
          <a:p>
            <a:r>
              <a:rPr lang="en-GB" sz="1800">
                <a:latin typeface="Arial"/>
                <a:cs typeface="Arial"/>
              </a:rPr>
              <a:t>Living in Leeds, private-sector accommodation and staying safe</a:t>
            </a:r>
            <a:endParaRPr lang="en-US" sz="1800">
              <a:latin typeface="Arial"/>
              <a:cs typeface="Arial"/>
            </a:endParaRPr>
          </a:p>
          <a:p>
            <a:r>
              <a:rPr lang="en-GB" sz="1800">
                <a:latin typeface="Arial"/>
                <a:cs typeface="Arial"/>
              </a:rPr>
              <a:t>Exam support, appeal procedures and studying in Leeds</a:t>
            </a:r>
            <a:endParaRPr lang="en-US" sz="1800">
              <a:latin typeface="Arial"/>
              <a:cs typeface="Arial"/>
            </a:endParaRPr>
          </a:p>
          <a:p>
            <a:r>
              <a:rPr lang="en-GB" sz="1800">
                <a:latin typeface="Arial"/>
                <a:cs typeface="Arial"/>
              </a:rPr>
              <a:t>Student life</a:t>
            </a:r>
            <a:endParaRPr lang="en-US" sz="1800">
              <a:latin typeface="Arial"/>
              <a:cs typeface="Arial"/>
            </a:endParaRPr>
          </a:p>
          <a:p>
            <a:pPr marL="0" indent="0">
              <a:buNone/>
            </a:pPr>
            <a:endParaRPr lang="en-GB" sz="1800">
              <a:latin typeface="Arial"/>
              <a:cs typeface="Arial"/>
            </a:endParaRPr>
          </a:p>
          <a:p>
            <a:pPr marL="0" indent="0">
              <a:lnSpc>
                <a:spcPct val="100000"/>
              </a:lnSpc>
              <a:spcBef>
                <a:spcPts val="0"/>
              </a:spcBef>
              <a:buNone/>
            </a:pPr>
            <a:r>
              <a:rPr lang="en-GB" sz="1800" b="1">
                <a:latin typeface="Arial"/>
                <a:cs typeface="Arial"/>
              </a:rPr>
              <a:t>Meet in person </a:t>
            </a:r>
            <a:r>
              <a:rPr lang="en-GB" sz="1800">
                <a:latin typeface="Arial"/>
                <a:cs typeface="Arial"/>
              </a:rPr>
              <a:t>Foyer of the Students' Union building </a:t>
            </a:r>
            <a:endParaRPr lang="en-US" sz="1800">
              <a:latin typeface="Arial"/>
              <a:cs typeface="Arial"/>
            </a:endParaRPr>
          </a:p>
          <a:p>
            <a:pPr marL="0" indent="0">
              <a:lnSpc>
                <a:spcPct val="100000"/>
              </a:lnSpc>
              <a:spcBef>
                <a:spcPts val="0"/>
              </a:spcBef>
              <a:buNone/>
            </a:pPr>
            <a:r>
              <a:rPr lang="en-GB" sz="1800" b="1">
                <a:latin typeface="Arial"/>
                <a:cs typeface="Arial"/>
              </a:rPr>
              <a:t>Email </a:t>
            </a:r>
            <a:r>
              <a:rPr lang="en-GB" sz="1800">
                <a:latin typeface="Arial"/>
                <a:cs typeface="Arial"/>
              </a:rPr>
              <a:t> </a:t>
            </a:r>
            <a:r>
              <a:rPr lang="en-GB" sz="1800">
                <a:latin typeface="Arial"/>
                <a:cs typeface="Arial"/>
                <a:hlinkClick r:id="rId3"/>
              </a:rPr>
              <a:t>advice@luu.leeds.ac.uk</a:t>
            </a:r>
            <a:r>
              <a:rPr lang="en-GB" sz="1800">
                <a:latin typeface="Arial"/>
                <a:cs typeface="Arial"/>
              </a:rPr>
              <a:t>  </a:t>
            </a:r>
            <a:endParaRPr lang="en-US" sz="1800">
              <a:latin typeface="Arial"/>
              <a:cs typeface="Arial"/>
            </a:endParaRPr>
          </a:p>
          <a:p>
            <a:pPr marL="0" indent="0">
              <a:lnSpc>
                <a:spcPct val="100000"/>
              </a:lnSpc>
              <a:spcBef>
                <a:spcPts val="0"/>
              </a:spcBef>
              <a:buNone/>
            </a:pPr>
            <a:r>
              <a:rPr lang="en-GB" sz="1800" b="1">
                <a:latin typeface="Arial"/>
                <a:cs typeface="Arial"/>
              </a:rPr>
              <a:t>Phone </a:t>
            </a:r>
            <a:r>
              <a:rPr lang="en-GB" sz="1800">
                <a:latin typeface="Arial"/>
                <a:cs typeface="Arial"/>
              </a:rPr>
              <a:t>+44 (0)113 3801 400</a:t>
            </a:r>
          </a:p>
          <a:p>
            <a:pPr marL="0" indent="0">
              <a:buNone/>
            </a:pPr>
            <a:endParaRPr lang="en-GB" sz="1800">
              <a:latin typeface="Arial"/>
              <a:cs typeface="Arial"/>
            </a:endParaRPr>
          </a:p>
          <a:p>
            <a:endParaRPr lang="en-GB" sz="1800">
              <a:latin typeface="Arial"/>
              <a:cs typeface="Arial"/>
            </a:endParaRPr>
          </a:p>
          <a:p>
            <a:endParaRPr lang="en-GB" sz="1800"/>
          </a:p>
          <a:p>
            <a:pPr marL="0" indent="0">
              <a:lnSpc>
                <a:spcPct val="100000"/>
              </a:lnSpc>
              <a:spcBef>
                <a:spcPts val="0"/>
              </a:spcBef>
              <a:buNone/>
            </a:pPr>
            <a:endParaRPr lang="en-US" sz="1800"/>
          </a:p>
        </p:txBody>
      </p:sp>
      <p:pic>
        <p:nvPicPr>
          <p:cNvPr id="5" name="Picture 4" descr="Photo of LUU Help&amp;Support team">
            <a:extLst>
              <a:ext uri="{FF2B5EF4-FFF2-40B4-BE49-F238E27FC236}">
                <a16:creationId xmlns:a16="http://schemas.microsoft.com/office/drawing/2014/main" id="{AB224737-440B-95E7-24FB-07E719F31E85}"/>
              </a:ext>
            </a:extLst>
          </p:cNvPr>
          <p:cNvPicPr>
            <a:picLocks noChangeAspect="1"/>
          </p:cNvPicPr>
          <p:nvPr/>
        </p:nvPicPr>
        <p:blipFill>
          <a:blip r:embed="rId4"/>
          <a:stretch>
            <a:fillRect/>
          </a:stretch>
        </p:blipFill>
        <p:spPr>
          <a:xfrm>
            <a:off x="8191500" y="1809750"/>
            <a:ext cx="3714750" cy="1981200"/>
          </a:xfrm>
          <a:prstGeom prst="rect">
            <a:avLst/>
          </a:prstGeom>
        </p:spPr>
      </p:pic>
      <p:pic>
        <p:nvPicPr>
          <p:cNvPr id="4" name="Picture 3" descr="Photo of LUU Help&amp;Support team">
            <a:extLst>
              <a:ext uri="{FF2B5EF4-FFF2-40B4-BE49-F238E27FC236}">
                <a16:creationId xmlns:a16="http://schemas.microsoft.com/office/drawing/2014/main" id="{393D95C7-0347-E9C8-41A4-677D238E020D}"/>
              </a:ext>
            </a:extLst>
          </p:cNvPr>
          <p:cNvPicPr>
            <a:picLocks noChangeAspect="1"/>
          </p:cNvPicPr>
          <p:nvPr/>
        </p:nvPicPr>
        <p:blipFill>
          <a:blip r:embed="rId5"/>
          <a:stretch>
            <a:fillRect/>
          </a:stretch>
        </p:blipFill>
        <p:spPr>
          <a:xfrm>
            <a:off x="8191501" y="3929062"/>
            <a:ext cx="3705225" cy="2066925"/>
          </a:xfrm>
          <a:prstGeom prst="rect">
            <a:avLst/>
          </a:prstGeom>
        </p:spPr>
      </p:pic>
      <p:sp>
        <p:nvSpPr>
          <p:cNvPr id="6" name="Rectangle 5">
            <a:extLst>
              <a:ext uri="{FF2B5EF4-FFF2-40B4-BE49-F238E27FC236}">
                <a16:creationId xmlns:a16="http://schemas.microsoft.com/office/drawing/2014/main" id="{7A1D9B07-9762-953B-1E7F-D8D69AC15D40}"/>
              </a:ext>
            </a:extLst>
          </p:cNvPr>
          <p:cNvSpPr/>
          <p:nvPr/>
        </p:nvSpPr>
        <p:spPr>
          <a:xfrm>
            <a:off x="9551342" y="6258027"/>
            <a:ext cx="2274982" cy="369332"/>
          </a:xfrm>
          <a:prstGeom prst="rect">
            <a:avLst/>
          </a:prstGeom>
        </p:spPr>
        <p:txBody>
          <a:bodyPr wrap="non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latin typeface="Arial"/>
                <a:cs typeface="Arial"/>
                <a:hlinkClick r:id="rId6"/>
              </a:rPr>
              <a:t>LUU Help &amp; Support</a:t>
            </a:r>
            <a:endParaRPr lang="en-GB">
              <a:latin typeface="Arial"/>
              <a:cs typeface="Arial"/>
            </a:endParaRPr>
          </a:p>
        </p:txBody>
      </p:sp>
    </p:spTree>
    <p:extLst>
      <p:ext uri="{BB962C8B-B14F-4D97-AF65-F5344CB8AC3E}">
        <p14:creationId xmlns:p14="http://schemas.microsoft.com/office/powerpoint/2010/main" val="2291841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1F699-3106-7483-8A75-160C0B1B4249}"/>
              </a:ext>
            </a:extLst>
          </p:cNvPr>
          <p:cNvSpPr>
            <a:spLocks noGrp="1"/>
          </p:cNvSpPr>
          <p:nvPr>
            <p:ph type="title"/>
          </p:nvPr>
        </p:nvSpPr>
        <p:spPr>
          <a:xfrm>
            <a:off x="334963" y="1234034"/>
            <a:ext cx="6119949" cy="633174"/>
          </a:xfrm>
        </p:spPr>
        <p:txBody>
          <a:bodyPr anchor="t">
            <a:normAutofit fontScale="90000"/>
          </a:bodyPr>
          <a:lstStyle/>
          <a:p>
            <a:r>
              <a:rPr lang="en-GB"/>
              <a:t>Student Information Service</a:t>
            </a:r>
          </a:p>
        </p:txBody>
      </p:sp>
      <p:sp>
        <p:nvSpPr>
          <p:cNvPr id="7" name="Content Placeholder 2">
            <a:extLst>
              <a:ext uri="{FF2B5EF4-FFF2-40B4-BE49-F238E27FC236}">
                <a16:creationId xmlns:a16="http://schemas.microsoft.com/office/drawing/2014/main" id="{49C5A4A9-5AD2-494E-8696-9988EEDBB4FD}"/>
              </a:ext>
            </a:extLst>
          </p:cNvPr>
          <p:cNvSpPr>
            <a:spLocks noGrp="1"/>
          </p:cNvSpPr>
          <p:nvPr>
            <p:ph idx="1"/>
          </p:nvPr>
        </p:nvSpPr>
        <p:spPr>
          <a:xfrm>
            <a:off x="334963" y="2826327"/>
            <a:ext cx="6555378" cy="3307735"/>
          </a:xfrm>
        </p:spPr>
        <p:txBody>
          <a:bodyPr vert="horz" lIns="0" tIns="0" rIns="0" bIns="0" rtlCol="0" anchor="t">
            <a:normAutofit/>
          </a:bodyPr>
          <a:lstStyle/>
          <a:p>
            <a:pPr marL="0" indent="0">
              <a:lnSpc>
                <a:spcPct val="110000"/>
              </a:lnSpc>
              <a:spcBef>
                <a:spcPts val="1200"/>
              </a:spcBef>
              <a:buNone/>
            </a:pPr>
            <a:r>
              <a:rPr lang="en-GB" sz="1800" dirty="0">
                <a:latin typeface="Arial"/>
                <a:cs typeface="Arial"/>
              </a:rPr>
              <a:t>The Student Information Service team can help with questions on online registration and identity checks, getting a SIM card, IT support, banking and more. </a:t>
            </a:r>
            <a:endParaRPr lang="en-US" dirty="0"/>
          </a:p>
          <a:p>
            <a:pPr>
              <a:lnSpc>
                <a:spcPct val="110000"/>
              </a:lnSpc>
              <a:spcBef>
                <a:spcPts val="1200"/>
              </a:spcBef>
            </a:pPr>
            <a:r>
              <a:rPr lang="en-GB" sz="1800" b="1" dirty="0">
                <a:latin typeface="Arial"/>
                <a:cs typeface="Arial"/>
              </a:rPr>
              <a:t>Before you arrive </a:t>
            </a:r>
            <a:r>
              <a:rPr lang="en-GB" sz="1800" dirty="0">
                <a:latin typeface="Arial"/>
                <a:cs typeface="Arial"/>
              </a:rPr>
              <a:t>- get help by email or phone</a:t>
            </a:r>
          </a:p>
          <a:p>
            <a:pPr>
              <a:lnSpc>
                <a:spcPct val="110000"/>
              </a:lnSpc>
              <a:spcBef>
                <a:spcPts val="1200"/>
              </a:spcBef>
            </a:pPr>
            <a:r>
              <a:rPr lang="en-GB" sz="1800" b="1" dirty="0">
                <a:latin typeface="Arial"/>
                <a:cs typeface="Arial"/>
              </a:rPr>
              <a:t>When you’re in Leeds </a:t>
            </a:r>
            <a:r>
              <a:rPr lang="en-GB" sz="1800" dirty="0">
                <a:latin typeface="Arial"/>
                <a:cs typeface="Arial"/>
              </a:rPr>
              <a:t>- visit the </a:t>
            </a:r>
            <a:r>
              <a:rPr lang="en-GB" sz="1800" dirty="0">
                <a:latin typeface="Arial"/>
                <a:cs typeface="Arial"/>
                <a:hlinkClick r:id="rId3"/>
              </a:rPr>
              <a:t>Welcome Hub in the Parkinson Building</a:t>
            </a:r>
            <a:r>
              <a:rPr lang="en-GB" sz="1800" dirty="0">
                <a:latin typeface="Arial"/>
                <a:cs typeface="Arial"/>
              </a:rPr>
              <a:t> or another information point on campus.</a:t>
            </a:r>
          </a:p>
        </p:txBody>
      </p:sp>
      <p:sp>
        <p:nvSpPr>
          <p:cNvPr id="8" name="TextBox 7">
            <a:extLst>
              <a:ext uri="{FF2B5EF4-FFF2-40B4-BE49-F238E27FC236}">
                <a16:creationId xmlns:a16="http://schemas.microsoft.com/office/drawing/2014/main" id="{E894B272-FA29-437E-5BBF-BE02773EB3C9}"/>
              </a:ext>
            </a:extLst>
          </p:cNvPr>
          <p:cNvSpPr txBox="1"/>
          <p:nvPr/>
        </p:nvSpPr>
        <p:spPr>
          <a:xfrm>
            <a:off x="273041" y="6295963"/>
            <a:ext cx="6103620" cy="369332"/>
          </a:xfrm>
          <a:prstGeom prst="rect">
            <a:avLst/>
          </a:prstGeom>
          <a:noFill/>
        </p:spPr>
        <p:txBody>
          <a:bodyPr wrap="square">
            <a:spAutoFit/>
          </a:bodyPr>
          <a:lstStyle/>
          <a:p>
            <a:pPr marL="0" indent="0">
              <a:spcBef>
                <a:spcPts val="1200"/>
              </a:spcBef>
              <a:buNone/>
            </a:pPr>
            <a:r>
              <a:rPr lang="en-GB">
                <a:latin typeface="Arial" panose="020B0604020202020204" pitchFamily="34" charset="0"/>
                <a:cs typeface="Arial" panose="020B0604020202020204" pitchFamily="34" charset="0"/>
                <a:hlinkClick r:id="rId4"/>
              </a:rPr>
              <a:t>Getting help - The Student Information Service</a:t>
            </a:r>
            <a:endParaRPr lang="en-GB">
              <a:latin typeface="Arial" panose="020B0604020202020204" pitchFamily="34" charset="0"/>
              <a:cs typeface="Arial" panose="020B0604020202020204" pitchFamily="34" charset="0"/>
            </a:endParaRPr>
          </a:p>
        </p:txBody>
      </p:sp>
      <p:pic>
        <p:nvPicPr>
          <p:cNvPr id="5" name="Picture Placeholder 4" descr="Student speaking with a member of staff at a welcome or information desk inside a university building. The desk is located in a large open foyer with banners, information displays, and seating visible in the background. Several people are present throughout the space, and a sign on the desk includes the word “Welcome.”">
            <a:extLst>
              <a:ext uri="{FF2B5EF4-FFF2-40B4-BE49-F238E27FC236}">
                <a16:creationId xmlns:a16="http://schemas.microsoft.com/office/drawing/2014/main" id="{7546C495-3550-440A-5CE6-614AA46394A5}"/>
              </a:ext>
            </a:extLst>
          </p:cNvPr>
          <p:cNvPicPr>
            <a:picLocks noGrp="1" noChangeAspect="1"/>
          </p:cNvPicPr>
          <p:nvPr>
            <p:ph sz="half" idx="2"/>
          </p:nvPr>
        </p:nvPicPr>
        <p:blipFill>
          <a:blip r:embed="rId5"/>
          <a:srcRect l="19281" t="5096" r="1" b="1"/>
          <a:stretch>
            <a:fillRect/>
          </a:stretch>
        </p:blipFill>
        <p:spPr>
          <a:xfrm>
            <a:off x="7425162" y="2512369"/>
            <a:ext cx="4432675" cy="3787552"/>
          </a:xfrm>
          <a:prstGeom prst="rect">
            <a:avLst/>
          </a:prstGeom>
          <a:noFill/>
        </p:spPr>
      </p:pic>
    </p:spTree>
    <p:extLst>
      <p:ext uri="{BB962C8B-B14F-4D97-AF65-F5344CB8AC3E}">
        <p14:creationId xmlns:p14="http://schemas.microsoft.com/office/powerpoint/2010/main" val="21794461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8B470-618B-4779-A57C-A32CEFBA2B04}"/>
              </a:ext>
            </a:extLst>
          </p:cNvPr>
          <p:cNvSpPr>
            <a:spLocks noGrp="1"/>
          </p:cNvSpPr>
          <p:nvPr>
            <p:ph type="title"/>
          </p:nvPr>
        </p:nvSpPr>
        <p:spPr/>
        <p:txBody>
          <a:bodyPr>
            <a:normAutofit/>
          </a:bodyPr>
          <a:lstStyle/>
          <a:p>
            <a:r>
              <a:rPr lang="en-US">
                <a:latin typeface="Arial"/>
                <a:cs typeface="Arial"/>
              </a:rPr>
              <a:t>Thank you</a:t>
            </a:r>
            <a:endParaRPr lang="en-US"/>
          </a:p>
        </p:txBody>
      </p:sp>
      <p:sp>
        <p:nvSpPr>
          <p:cNvPr id="6" name="Content Placeholder 5">
            <a:extLst>
              <a:ext uri="{FF2B5EF4-FFF2-40B4-BE49-F238E27FC236}">
                <a16:creationId xmlns:a16="http://schemas.microsoft.com/office/drawing/2014/main" id="{AA5D01FE-DACA-78D8-681C-C9D74DD97812}"/>
              </a:ext>
            </a:extLst>
          </p:cNvPr>
          <p:cNvSpPr>
            <a:spLocks noGrp="1"/>
          </p:cNvSpPr>
          <p:nvPr>
            <p:ph idx="1"/>
          </p:nvPr>
        </p:nvSpPr>
        <p:spPr>
          <a:xfrm>
            <a:off x="329708" y="2781088"/>
            <a:ext cx="7921862" cy="3283480"/>
          </a:xfrm>
        </p:spPr>
        <p:txBody>
          <a:bodyPr vert="horz" lIns="91440" tIns="45720" rIns="91440" bIns="45720" rtlCol="0" anchor="t">
            <a:normAutofit/>
          </a:bodyPr>
          <a:lstStyle/>
          <a:p>
            <a:pPr marL="0" indent="0">
              <a:lnSpc>
                <a:spcPct val="120000"/>
              </a:lnSpc>
              <a:buNone/>
            </a:pPr>
            <a:r>
              <a:rPr lang="en-US" sz="2400" b="1" dirty="0">
                <a:latin typeface="Arial"/>
                <a:cs typeface="Arial"/>
              </a:rPr>
              <a:t>How was this session?</a:t>
            </a:r>
            <a:br>
              <a:rPr lang="en-US" sz="2400" dirty="0">
                <a:latin typeface="Arial"/>
                <a:cs typeface="Arial"/>
              </a:rPr>
            </a:br>
            <a:br>
              <a:rPr lang="en-US" sz="2400" b="1" dirty="0">
                <a:solidFill>
                  <a:srgbClr val="FF0000"/>
                </a:solidFill>
                <a:latin typeface="Arial"/>
                <a:cs typeface="Arial"/>
              </a:rPr>
            </a:br>
            <a:r>
              <a:rPr kumimoji="0" lang="en-GB" sz="2400" b="1" i="0" u="none" strike="noStrike" kern="1200" cap="none" spc="0" normalizeH="0" baseline="0" noProof="0" dirty="0">
                <a:ln>
                  <a:noFill/>
                </a:ln>
                <a:solidFill>
                  <a:srgbClr val="FF0000"/>
                </a:solidFill>
                <a:effectLst/>
                <a:uLnTx/>
                <a:uFillTx/>
                <a:latin typeface="Arial"/>
                <a:ea typeface="+mn-ea"/>
                <a:cs typeface="Arial"/>
                <a:hlinkClick r:id="rId3"/>
              </a:rPr>
              <a:t>Give us feedback on the Money and Banking webinar</a:t>
            </a:r>
            <a:r>
              <a:rPr kumimoji="0" lang="en-GB" sz="2400" b="1" i="0" u="none" strike="noStrike" kern="1200" cap="none" spc="0" normalizeH="0" baseline="0" noProof="0" dirty="0">
                <a:ln>
                  <a:noFill/>
                </a:ln>
                <a:solidFill>
                  <a:srgbClr val="FF0000"/>
                </a:solidFill>
                <a:effectLst/>
                <a:uLnTx/>
                <a:uFillTx/>
                <a:latin typeface="Arial"/>
                <a:ea typeface="+mn-ea"/>
                <a:cs typeface="Arial"/>
              </a:rPr>
              <a:t> </a:t>
            </a:r>
            <a:r>
              <a:rPr lang="en-US" sz="2400" dirty="0">
                <a:latin typeface="Arial"/>
                <a:cs typeface="Arial"/>
              </a:rPr>
              <a:t>for a chance to win one of three £30 shopping vouchers. </a:t>
            </a:r>
            <a:br>
              <a:rPr lang="en-US" sz="2400" dirty="0">
                <a:latin typeface="Arial"/>
                <a:cs typeface="Arial"/>
              </a:rPr>
            </a:br>
            <a:endParaRPr lang="en-US" sz="2400" dirty="0"/>
          </a:p>
        </p:txBody>
      </p:sp>
      <p:pic>
        <p:nvPicPr>
          <p:cNvPr id="4" name="Picture 3">
            <a:extLst>
              <a:ext uri="{FF2B5EF4-FFF2-40B4-BE49-F238E27FC236}">
                <a16:creationId xmlns:a16="http://schemas.microsoft.com/office/drawing/2014/main" id="{8948BECD-B3E3-BD42-A0BD-98CCF139A75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04936" y="2788701"/>
            <a:ext cx="2731699" cy="2774832"/>
          </a:xfrm>
          <a:prstGeom prst="rect">
            <a:avLst/>
          </a:prstGeom>
        </p:spPr>
      </p:pic>
    </p:spTree>
    <p:extLst>
      <p:ext uri="{BB962C8B-B14F-4D97-AF65-F5344CB8AC3E}">
        <p14:creationId xmlns:p14="http://schemas.microsoft.com/office/powerpoint/2010/main" val="1118570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6a40760-a18b-4c23-8731-54ad71238559">
      <Terms xmlns="http://schemas.microsoft.com/office/infopath/2007/PartnerControls"/>
    </lcf76f155ced4ddcb4097134ff3c332f>
    <TaxCatchAll xmlns="b207b05a-4463-4a74-aa48-267cd44e53b2" xsi:nil="true"/>
    <_Flow_SignoffStatus xmlns="26a40760-a18b-4c23-8731-54ad7123855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6E0A73BF23260498FB956A3F2857341" ma:contentTypeVersion="20" ma:contentTypeDescription="Create a new document." ma:contentTypeScope="" ma:versionID="3847054ca35c0141423611d5ccde4592">
  <xsd:schema xmlns:xsd="http://www.w3.org/2001/XMLSchema" xmlns:xs="http://www.w3.org/2001/XMLSchema" xmlns:p="http://schemas.microsoft.com/office/2006/metadata/properties" xmlns:ns2="26a40760-a18b-4c23-8731-54ad71238559" xmlns:ns3="b207b05a-4463-4a74-aa48-267cd44e53b2" targetNamespace="http://schemas.microsoft.com/office/2006/metadata/properties" ma:root="true" ma:fieldsID="09b605da722399b9936c5d7476d1195c" ns2:_="" ns3:_="">
    <xsd:import namespace="26a40760-a18b-4c23-8731-54ad71238559"/>
    <xsd:import namespace="b207b05a-4463-4a74-aa48-267cd44e53b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a40760-a18b-4c23-8731-54ad712385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3a19cb6-1b10-4512-a12b-f76e45842a2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07b05a-4463-4a74-aa48-267cd44e53b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f378a099-9d03-4745-9ef9-ff1f438c7f89}" ma:internalName="TaxCatchAll" ma:showField="CatchAllData" ma:web="b207b05a-4463-4a74-aa48-267cd44e53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F8DBC3-3CC1-453F-8A9A-757045649F0F}">
  <ds:schemaRefs>
    <ds:schemaRef ds:uri="b207b05a-4463-4a74-aa48-267cd44e53b2"/>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purl.org/dc/elements/1.1/"/>
    <ds:schemaRef ds:uri="26a40760-a18b-4c23-8731-54ad71238559"/>
    <ds:schemaRef ds:uri="http://www.w3.org/XML/1998/namespace"/>
    <ds:schemaRef ds:uri="http://purl.org/dc/dcmitype/"/>
  </ds:schemaRefs>
</ds:datastoreItem>
</file>

<file path=customXml/itemProps2.xml><?xml version="1.0" encoding="utf-8"?>
<ds:datastoreItem xmlns:ds="http://schemas.openxmlformats.org/officeDocument/2006/customXml" ds:itemID="{F642810B-C6A2-4A13-8F40-A1946FA4EFCA}">
  <ds:schemaRefs>
    <ds:schemaRef ds:uri="http://schemas.microsoft.com/sharepoint/v3/contenttype/forms"/>
  </ds:schemaRefs>
</ds:datastoreItem>
</file>

<file path=customXml/itemProps3.xml><?xml version="1.0" encoding="utf-8"?>
<ds:datastoreItem xmlns:ds="http://schemas.openxmlformats.org/officeDocument/2006/customXml" ds:itemID="{925B48D2-557D-4D8A-A62E-58FC416770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a40760-a18b-4c23-8731-54ad71238559"/>
    <ds:schemaRef ds:uri="b207b05a-4463-4a74-aa48-267cd44e53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4374</TotalTime>
  <Words>2657</Words>
  <Application>Microsoft Office PowerPoint</Application>
  <PresentationFormat>Widescreen</PresentationFormat>
  <Paragraphs>346</Paragraphs>
  <Slides>38</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Aptos</vt:lpstr>
      <vt:lpstr>Arial</vt:lpstr>
      <vt:lpstr>Arial,Sans-Serif</vt:lpstr>
      <vt:lpstr>Calibri</vt:lpstr>
      <vt:lpstr>Segoe UI</vt:lpstr>
      <vt:lpstr>Symbol,Sans-Serif</vt:lpstr>
      <vt:lpstr>Office Theme</vt:lpstr>
      <vt:lpstr>Money and banking webinar</vt:lpstr>
      <vt:lpstr>Disclaimer</vt:lpstr>
      <vt:lpstr>Useful resources </vt:lpstr>
      <vt:lpstr>Welcome guide</vt:lpstr>
      <vt:lpstr>Welcome Hub</vt:lpstr>
      <vt:lpstr>Opening a bank account</vt:lpstr>
      <vt:lpstr>Before you leave home</vt:lpstr>
      <vt:lpstr>Types of bank accounts</vt:lpstr>
      <vt:lpstr>Digital Banks</vt:lpstr>
      <vt:lpstr>Digital Banks (1)</vt:lpstr>
      <vt:lpstr>Digital Banks (2)</vt:lpstr>
      <vt:lpstr>'High street' banks </vt:lpstr>
      <vt:lpstr>How to choose a bank </vt:lpstr>
      <vt:lpstr>Popular bank choices </vt:lpstr>
      <vt:lpstr>Account requirements </vt:lpstr>
      <vt:lpstr>Documents you need to open an account  </vt:lpstr>
      <vt:lpstr>Getting your bank letter   </vt:lpstr>
      <vt:lpstr>Registration step 1   </vt:lpstr>
      <vt:lpstr>Registration step 2   </vt:lpstr>
      <vt:lpstr>Registration step 3   </vt:lpstr>
      <vt:lpstr>Getting your bank letter  </vt:lpstr>
      <vt:lpstr>Bespoke letter  </vt:lpstr>
      <vt:lpstr>The Student Information Service  </vt:lpstr>
      <vt:lpstr>Fraud and  scams</vt:lpstr>
      <vt:lpstr>Fraud and scams  </vt:lpstr>
      <vt:lpstr>Real student stories (1)</vt:lpstr>
      <vt:lpstr>Real student stories (2)</vt:lpstr>
      <vt:lpstr>Tuition fees scams  </vt:lpstr>
      <vt:lpstr>Protect yourself from fraud and scams    </vt:lpstr>
      <vt:lpstr>Support for victims of fraud  or scams   </vt:lpstr>
      <vt:lpstr>Safety and Support sessions</vt:lpstr>
      <vt:lpstr>Managing your money</vt:lpstr>
      <vt:lpstr>Money saving tips   </vt:lpstr>
      <vt:lpstr>Jobs, careers and volunteering in the UK</vt:lpstr>
      <vt:lpstr>Getting help</vt:lpstr>
      <vt:lpstr>LUU Help and Support   </vt:lpstr>
      <vt:lpstr>Student Information Service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Dickinson</dc:creator>
  <cp:lastModifiedBy>Benjamin Hewitt</cp:lastModifiedBy>
  <cp:revision>105</cp:revision>
  <dcterms:created xsi:type="dcterms:W3CDTF">2017-03-28T10:31:45Z</dcterms:created>
  <dcterms:modified xsi:type="dcterms:W3CDTF">2026-08-05T14:12:13Z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0x010100E6E0A73BF23260498FB956A3F2857341</vt:lpwstr>
  </property>
  <property fmtid="{D5CDD505-2E9C-101B-9397-08002B2CF9AE}" pid="3" name="MediaServiceImageTags">
    <vt:lpwstr/>
  </property>
</Properties>
</file>