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9"/>
  </p:notesMasterIdLst>
  <p:sldIdLst>
    <p:sldId id="277" r:id="rId5"/>
    <p:sldId id="357" r:id="rId6"/>
    <p:sldId id="358" r:id="rId7"/>
    <p:sldId id="359" r:id="rId8"/>
    <p:sldId id="360" r:id="rId9"/>
    <p:sldId id="361" r:id="rId10"/>
    <p:sldId id="281" r:id="rId11"/>
    <p:sldId id="298" r:id="rId12"/>
    <p:sldId id="302" r:id="rId13"/>
    <p:sldId id="303" r:id="rId14"/>
    <p:sldId id="336" r:id="rId15"/>
    <p:sldId id="337" r:id="rId16"/>
    <p:sldId id="305" r:id="rId17"/>
    <p:sldId id="365" r:id="rId18"/>
    <p:sldId id="338" r:id="rId19"/>
    <p:sldId id="339" r:id="rId20"/>
    <p:sldId id="340" r:id="rId21"/>
    <p:sldId id="341" r:id="rId22"/>
    <p:sldId id="344" r:id="rId23"/>
    <p:sldId id="345" r:id="rId24"/>
    <p:sldId id="300" r:id="rId25"/>
    <p:sldId id="291" r:id="rId26"/>
    <p:sldId id="362" r:id="rId27"/>
    <p:sldId id="350" r:id="rId28"/>
    <p:sldId id="316" r:id="rId29"/>
    <p:sldId id="315" r:id="rId30"/>
    <p:sldId id="319" r:id="rId31"/>
    <p:sldId id="318" r:id="rId32"/>
    <p:sldId id="321" r:id="rId33"/>
    <p:sldId id="322" r:id="rId34"/>
    <p:sldId id="323" r:id="rId35"/>
    <p:sldId id="324" r:id="rId36"/>
    <p:sldId id="325" r:id="rId37"/>
    <p:sldId id="326" r:id="rId38"/>
    <p:sldId id="327" r:id="rId39"/>
    <p:sldId id="328" r:id="rId40"/>
    <p:sldId id="352" r:id="rId41"/>
    <p:sldId id="347" r:id="rId42"/>
    <p:sldId id="363" r:id="rId43"/>
    <p:sldId id="364" r:id="rId44"/>
    <p:sldId id="343" r:id="rId45"/>
    <p:sldId id="342" r:id="rId46"/>
    <p:sldId id="330" r:id="rId47"/>
    <p:sldId id="334"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2" userDrawn="1">
          <p15:clr>
            <a:srgbClr val="A4A3A4"/>
          </p15:clr>
        </p15:guide>
        <p15:guide id="2" pos="21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C58411B-8BFB-37C6-DE7B-E61444B25B5C}" name="nicola.paxman2@nhs.net" initials="ni" userId="S::urn:spo:guest#nicola.paxman2@nhs.net::" providerId="AD"/>
  <p188:author id="{EA376877-B2C2-1041-61BB-9ECA8C7144DC}" name="Katy Lovelace" initials="KL" userId="S::diskgr1@leeds.ac.uk::c5b66831-b1a1-4978-b15f-c2457efecc21" providerId="AD"/>
  <p188:author id="{664D6D8A-1B3F-E94D-E4B3-7C1B3E5055C5}" name="- -" initials="--" userId="S::sesoutsa@leeds.ac.uk::680979ac-44e2-45ee-b455-6c69ef0d1d5e" providerId="AD"/>
  <p188:author id="{26AA3FF5-8D7D-0595-D0AE-64893956E44C}" name="Lucia Fiordelmondo" initials="LF" userId="S::seslf@leeds.ac.uk::05f46fbb-0c82-45c5-ac4b-9ace7cf7e07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CEDFF"/>
    <a:srgbClr val="0037FB"/>
    <a:srgbClr val="00D0A0"/>
    <a:srgbClr val="FF620A"/>
    <a:srgbClr val="B7A6FF"/>
    <a:srgbClr val="FFF0E2"/>
    <a:srgbClr val="AF1B00"/>
    <a:srgbClr val="D3CAB9"/>
    <a:srgbClr val="DA9873"/>
    <a:srgbClr val="00D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D581AC-6DDA-6FC2-8052-D0D40FDD6F0D}" v="4" dt="2026-08-25T09:18:43.600"/>
    <p1510:client id="{993AE959-D07F-4CE3-9B6E-177A959460CA}" v="4" dt="2026-08-25T09:21:49.2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1" d="100"/>
          <a:sy n="91" d="100"/>
        </p:scale>
        <p:origin x="341" y="58"/>
      </p:cViewPr>
      <p:guideLst>
        <p:guide orient="horz" pos="232"/>
        <p:guide pos="21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55"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88D59F-84DF-0C4A-A564-05F3AC6AA4FC}" type="datetimeFigureOut">
              <a:rPr lang="en-US" smtClean="0"/>
              <a:t>8/25/2026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BC607B-BC83-1C44-A501-8F981FF41469}" type="slidenum">
              <a:rPr lang="en-US" smtClean="0"/>
              <a:t>‹#›</a:t>
            </a:fld>
            <a:endParaRPr lang="en-US"/>
          </a:p>
        </p:txBody>
      </p:sp>
    </p:spTree>
    <p:extLst>
      <p:ext uri="{BB962C8B-B14F-4D97-AF65-F5344CB8AC3E}">
        <p14:creationId xmlns:p14="http://schemas.microsoft.com/office/powerpoint/2010/main" val="238948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1</a:t>
            </a:fld>
            <a:endParaRPr lang="en-US"/>
          </a:p>
        </p:txBody>
      </p:sp>
    </p:spTree>
    <p:extLst>
      <p:ext uri="{BB962C8B-B14F-4D97-AF65-F5344CB8AC3E}">
        <p14:creationId xmlns:p14="http://schemas.microsoft.com/office/powerpoint/2010/main" val="2768432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9BC607B-BC83-1C44-A501-8F981FF41469}" type="slidenum">
              <a:rPr lang="en-US" smtClean="0"/>
              <a:t>2</a:t>
            </a:fld>
            <a:endParaRPr lang="en-US"/>
          </a:p>
        </p:txBody>
      </p:sp>
    </p:spTree>
    <p:extLst>
      <p:ext uri="{BB962C8B-B14F-4D97-AF65-F5344CB8AC3E}">
        <p14:creationId xmlns:p14="http://schemas.microsoft.com/office/powerpoint/2010/main" val="2135328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CE6B2-CD40-07A9-4241-2C3E4236AC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EBF343-3F16-EADF-2307-CBC206AF98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99475F-B6DE-C6FB-3DD5-B4E71EF51AFE}"/>
              </a:ext>
            </a:extLst>
          </p:cNvPr>
          <p:cNvSpPr>
            <a:spLocks noGrp="1"/>
          </p:cNvSpPr>
          <p:nvPr>
            <p:ph type="body" idx="1"/>
          </p:nvPr>
        </p:nvSpPr>
        <p:spPr/>
        <p:txBody>
          <a:bodyPr/>
          <a:lstStyle/>
          <a:p>
            <a:endParaRPr lang="en-GB" b="0">
              <a:ea typeface="Calibri"/>
              <a:cs typeface="Calibri"/>
            </a:endParaRPr>
          </a:p>
        </p:txBody>
      </p:sp>
      <p:sp>
        <p:nvSpPr>
          <p:cNvPr id="4" name="Slide Number Placeholder 3">
            <a:extLst>
              <a:ext uri="{FF2B5EF4-FFF2-40B4-BE49-F238E27FC236}">
                <a16:creationId xmlns:a16="http://schemas.microsoft.com/office/drawing/2014/main" id="{A3008C41-CDD8-9916-0CC7-7ED8791A5D33}"/>
              </a:ext>
            </a:extLst>
          </p:cNvPr>
          <p:cNvSpPr>
            <a:spLocks noGrp="1"/>
          </p:cNvSpPr>
          <p:nvPr>
            <p:ph type="sldNum" sz="quarter" idx="5"/>
          </p:nvPr>
        </p:nvSpPr>
        <p:spPr/>
        <p:txBody>
          <a:bodyPr/>
          <a:lstStyle/>
          <a:p>
            <a:fld id="{59BC607B-BC83-1C44-A501-8F981FF41469}" type="slidenum">
              <a:rPr lang="en-US" smtClean="0"/>
              <a:t>3</a:t>
            </a:fld>
            <a:endParaRPr lang="en-US"/>
          </a:p>
        </p:txBody>
      </p:sp>
    </p:spTree>
    <p:extLst>
      <p:ext uri="{BB962C8B-B14F-4D97-AF65-F5344CB8AC3E}">
        <p14:creationId xmlns:p14="http://schemas.microsoft.com/office/powerpoint/2010/main" val="674290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4</a:t>
            </a:fld>
            <a:endParaRPr lang="en-US"/>
          </a:p>
        </p:txBody>
      </p:sp>
    </p:spTree>
    <p:extLst>
      <p:ext uri="{BB962C8B-B14F-4D97-AF65-F5344CB8AC3E}">
        <p14:creationId xmlns:p14="http://schemas.microsoft.com/office/powerpoint/2010/main" val="2550914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9BC607B-BC83-1C44-A501-8F981FF41469}" type="slidenum">
              <a:rPr lang="en-US" smtClean="0"/>
              <a:t>5</a:t>
            </a:fld>
            <a:endParaRPr lang="en-US"/>
          </a:p>
        </p:txBody>
      </p:sp>
    </p:spTree>
    <p:extLst>
      <p:ext uri="{BB962C8B-B14F-4D97-AF65-F5344CB8AC3E}">
        <p14:creationId xmlns:p14="http://schemas.microsoft.com/office/powerpoint/2010/main" val="5092034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658DC-29B7-C0D0-FEAD-912C52FCE6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F0EE6E-7A7A-486C-33FA-09F9B8BE28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6656E5-9FFF-14FD-5EAA-1468CF08804C}"/>
              </a:ext>
            </a:extLst>
          </p:cNvPr>
          <p:cNvSpPr>
            <a:spLocks noGrp="1"/>
          </p:cNvSpPr>
          <p:nvPr>
            <p:ph type="body" idx="1"/>
          </p:nvPr>
        </p:nvSpPr>
        <p:spPr/>
        <p:txBody>
          <a:bodyPr/>
          <a:lstStyle/>
          <a:p>
            <a:endParaRPr lang="en-GB"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1C22ED8-F076-2C76-4000-EA0AD36E5EE7}"/>
              </a:ext>
            </a:extLst>
          </p:cNvPr>
          <p:cNvSpPr>
            <a:spLocks noGrp="1"/>
          </p:cNvSpPr>
          <p:nvPr>
            <p:ph type="sldNum" sz="quarter" idx="5"/>
          </p:nvPr>
        </p:nvSpPr>
        <p:spPr/>
        <p:txBody>
          <a:bodyPr/>
          <a:lstStyle/>
          <a:p>
            <a:fld id="{59BC607B-BC83-1C44-A501-8F981FF41469}" type="slidenum">
              <a:rPr lang="en-US" smtClean="0"/>
              <a:t>6</a:t>
            </a:fld>
            <a:endParaRPr lang="en-US"/>
          </a:p>
        </p:txBody>
      </p:sp>
    </p:spTree>
    <p:extLst>
      <p:ext uri="{BB962C8B-B14F-4D97-AF65-F5344CB8AC3E}">
        <p14:creationId xmlns:p14="http://schemas.microsoft.com/office/powerpoint/2010/main" val="3191661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7</a:t>
            </a:fld>
            <a:endParaRPr lang="en-US"/>
          </a:p>
        </p:txBody>
      </p:sp>
    </p:spTree>
    <p:extLst>
      <p:ext uri="{BB962C8B-B14F-4D97-AF65-F5344CB8AC3E}">
        <p14:creationId xmlns:p14="http://schemas.microsoft.com/office/powerpoint/2010/main" val="1709052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8</a:t>
            </a:fld>
            <a:endParaRPr lang="en-US"/>
          </a:p>
        </p:txBody>
      </p:sp>
    </p:spTree>
    <p:extLst>
      <p:ext uri="{BB962C8B-B14F-4D97-AF65-F5344CB8AC3E}">
        <p14:creationId xmlns:p14="http://schemas.microsoft.com/office/powerpoint/2010/main" val="435580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9</a:t>
            </a:fld>
            <a:endParaRPr lang="en-US"/>
          </a:p>
        </p:txBody>
      </p:sp>
    </p:spTree>
    <p:extLst>
      <p:ext uri="{BB962C8B-B14F-4D97-AF65-F5344CB8AC3E}">
        <p14:creationId xmlns:p14="http://schemas.microsoft.com/office/powerpoint/2010/main" val="17266401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10</a:t>
            </a:fld>
            <a:endParaRPr lang="en-US"/>
          </a:p>
        </p:txBody>
      </p:sp>
    </p:spTree>
    <p:extLst>
      <p:ext uri="{BB962C8B-B14F-4D97-AF65-F5344CB8AC3E}">
        <p14:creationId xmlns:p14="http://schemas.microsoft.com/office/powerpoint/2010/main" val="2367062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11</a:t>
            </a:fld>
            <a:endParaRPr lang="en-US"/>
          </a:p>
        </p:txBody>
      </p:sp>
    </p:spTree>
    <p:extLst>
      <p:ext uri="{BB962C8B-B14F-4D97-AF65-F5344CB8AC3E}">
        <p14:creationId xmlns:p14="http://schemas.microsoft.com/office/powerpoint/2010/main" val="31315404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000000"/>
              </a:solidFill>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12</a:t>
            </a:fld>
            <a:endParaRPr lang="en-US"/>
          </a:p>
        </p:txBody>
      </p:sp>
    </p:spTree>
    <p:extLst>
      <p:ext uri="{BB962C8B-B14F-4D97-AF65-F5344CB8AC3E}">
        <p14:creationId xmlns:p14="http://schemas.microsoft.com/office/powerpoint/2010/main" val="31946374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endParaRPr lang="en-GB"/>
          </a:p>
        </p:txBody>
      </p:sp>
      <p:sp>
        <p:nvSpPr>
          <p:cNvPr id="4" name="Slide Number Placeholder 3"/>
          <p:cNvSpPr>
            <a:spLocks noGrp="1"/>
          </p:cNvSpPr>
          <p:nvPr>
            <p:ph type="sldNum" sz="quarter" idx="5"/>
          </p:nvPr>
        </p:nvSpPr>
        <p:spPr/>
        <p:txBody>
          <a:bodyPr/>
          <a:lstStyle/>
          <a:p>
            <a:fld id="{59BC607B-BC83-1C44-A501-8F981FF41469}" type="slidenum">
              <a:rPr lang="en-US" smtClean="0"/>
              <a:t>13</a:t>
            </a:fld>
            <a:endParaRPr lang="en-US"/>
          </a:p>
        </p:txBody>
      </p:sp>
    </p:spTree>
    <p:extLst>
      <p:ext uri="{BB962C8B-B14F-4D97-AF65-F5344CB8AC3E}">
        <p14:creationId xmlns:p14="http://schemas.microsoft.com/office/powerpoint/2010/main" val="36433365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85405-3153-3511-3DAF-1BB725C90E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57C692-FBEF-0D1F-610C-0A69D95552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F9642A-70C9-539B-657C-5DF8EFA5DD03}"/>
              </a:ext>
            </a:extLst>
          </p:cNvPr>
          <p:cNvSpPr>
            <a:spLocks noGrp="1"/>
          </p:cNvSpPr>
          <p:nvPr>
            <p:ph type="body" idx="1"/>
          </p:nvPr>
        </p:nvSpPr>
        <p:spPr/>
        <p:txBody>
          <a:bodyPr/>
          <a:lstStyle/>
          <a:p>
            <a:endParaRPr lang="en-GB" b="1">
              <a:ea typeface="Calibri"/>
              <a:cs typeface="Calibri"/>
            </a:endParaRPr>
          </a:p>
        </p:txBody>
      </p:sp>
      <p:sp>
        <p:nvSpPr>
          <p:cNvPr id="4" name="Slide Number Placeholder 3">
            <a:extLst>
              <a:ext uri="{FF2B5EF4-FFF2-40B4-BE49-F238E27FC236}">
                <a16:creationId xmlns:a16="http://schemas.microsoft.com/office/drawing/2014/main" id="{04668338-6102-4BEA-04D4-9E59318C93E5}"/>
              </a:ext>
            </a:extLst>
          </p:cNvPr>
          <p:cNvSpPr>
            <a:spLocks noGrp="1"/>
          </p:cNvSpPr>
          <p:nvPr>
            <p:ph type="sldNum" sz="quarter" idx="5"/>
          </p:nvPr>
        </p:nvSpPr>
        <p:spPr/>
        <p:txBody>
          <a:bodyPr/>
          <a:lstStyle/>
          <a:p>
            <a:fld id="{59BC607B-BC83-1C44-A501-8F981FF41469}" type="slidenum">
              <a:rPr lang="en-US" smtClean="0"/>
              <a:t>14</a:t>
            </a:fld>
            <a:endParaRPr lang="en-US"/>
          </a:p>
        </p:txBody>
      </p:sp>
    </p:spTree>
    <p:extLst>
      <p:ext uri="{BB962C8B-B14F-4D97-AF65-F5344CB8AC3E}">
        <p14:creationId xmlns:p14="http://schemas.microsoft.com/office/powerpoint/2010/main" val="40171406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59BC607B-BC83-1C44-A501-8F981FF41469}" type="slidenum">
              <a:rPr lang="en-US" smtClean="0"/>
              <a:t>15</a:t>
            </a:fld>
            <a:endParaRPr lang="en-US"/>
          </a:p>
        </p:txBody>
      </p:sp>
    </p:spTree>
    <p:extLst>
      <p:ext uri="{BB962C8B-B14F-4D97-AF65-F5344CB8AC3E}">
        <p14:creationId xmlns:p14="http://schemas.microsoft.com/office/powerpoint/2010/main" val="10561876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16</a:t>
            </a:fld>
            <a:endParaRPr lang="en-US"/>
          </a:p>
        </p:txBody>
      </p:sp>
    </p:spTree>
    <p:extLst>
      <p:ext uri="{BB962C8B-B14F-4D97-AF65-F5344CB8AC3E}">
        <p14:creationId xmlns:p14="http://schemas.microsoft.com/office/powerpoint/2010/main" val="12783619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736F0-99AC-4D92-9D0A-4D1D4F1171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186104-F86E-7D74-9FF6-06CFFB194D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08E5FC-FB85-65DB-D5B6-7B704372DBF3}"/>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06D6CEE6-8028-232C-969F-E8FD93E26C4D}"/>
              </a:ext>
            </a:extLst>
          </p:cNvPr>
          <p:cNvSpPr>
            <a:spLocks noGrp="1"/>
          </p:cNvSpPr>
          <p:nvPr>
            <p:ph type="sldNum" sz="quarter" idx="5"/>
          </p:nvPr>
        </p:nvSpPr>
        <p:spPr/>
        <p:txBody>
          <a:bodyPr/>
          <a:lstStyle/>
          <a:p>
            <a:fld id="{59BC607B-BC83-1C44-A501-8F981FF41469}" type="slidenum">
              <a:rPr lang="en-US" smtClean="0"/>
              <a:t>17</a:t>
            </a:fld>
            <a:endParaRPr lang="en-US"/>
          </a:p>
        </p:txBody>
      </p:sp>
    </p:spTree>
    <p:extLst>
      <p:ext uri="{BB962C8B-B14F-4D97-AF65-F5344CB8AC3E}">
        <p14:creationId xmlns:p14="http://schemas.microsoft.com/office/powerpoint/2010/main" val="13125274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BE2E6-62E6-FC9C-9B65-9F6205223D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12A439-C502-CE3C-934C-21FFEFCB9D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96639D-9676-ADB6-6718-95135B0CA770}"/>
              </a:ext>
            </a:extLst>
          </p:cNvPr>
          <p:cNvSpPr>
            <a:spLocks noGrp="1"/>
          </p:cNvSpPr>
          <p:nvPr>
            <p:ph type="body" idx="1"/>
          </p:nvPr>
        </p:nvSpPr>
        <p:spPr/>
        <p:txBody>
          <a:bodyPr/>
          <a:lstStyle/>
          <a:p>
            <a:pPr>
              <a:spcBef>
                <a:spcPts val="1000"/>
              </a:spcBef>
            </a:pPr>
            <a:endParaRPr lang="en-US">
              <a:ea typeface="Calibri"/>
              <a:cs typeface="Calibri"/>
            </a:endParaRPr>
          </a:p>
        </p:txBody>
      </p:sp>
      <p:sp>
        <p:nvSpPr>
          <p:cNvPr id="4" name="Slide Number Placeholder 3">
            <a:extLst>
              <a:ext uri="{FF2B5EF4-FFF2-40B4-BE49-F238E27FC236}">
                <a16:creationId xmlns:a16="http://schemas.microsoft.com/office/drawing/2014/main" id="{9FB58F1E-7A7D-8184-8F51-653003C551D1}"/>
              </a:ext>
            </a:extLst>
          </p:cNvPr>
          <p:cNvSpPr>
            <a:spLocks noGrp="1"/>
          </p:cNvSpPr>
          <p:nvPr>
            <p:ph type="sldNum" sz="quarter" idx="5"/>
          </p:nvPr>
        </p:nvSpPr>
        <p:spPr/>
        <p:txBody>
          <a:bodyPr/>
          <a:lstStyle/>
          <a:p>
            <a:fld id="{59BC607B-BC83-1C44-A501-8F981FF41469}" type="slidenum">
              <a:rPr lang="en-US" smtClean="0"/>
              <a:t>18</a:t>
            </a:fld>
            <a:endParaRPr lang="en-US"/>
          </a:p>
        </p:txBody>
      </p:sp>
    </p:spTree>
    <p:extLst>
      <p:ext uri="{BB962C8B-B14F-4D97-AF65-F5344CB8AC3E}">
        <p14:creationId xmlns:p14="http://schemas.microsoft.com/office/powerpoint/2010/main" val="1795448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68AA9-6EA1-45C7-8A5B-3404AC212D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D4B532-2862-FB71-9BF6-77B6C090E5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1CE2EB-A353-3813-9AAB-D77BB98B08AD}"/>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D63D4F4C-2F21-74AF-1805-F2E3D7625AF2}"/>
              </a:ext>
            </a:extLst>
          </p:cNvPr>
          <p:cNvSpPr>
            <a:spLocks noGrp="1"/>
          </p:cNvSpPr>
          <p:nvPr>
            <p:ph type="sldNum" sz="quarter" idx="5"/>
          </p:nvPr>
        </p:nvSpPr>
        <p:spPr/>
        <p:txBody>
          <a:bodyPr/>
          <a:lstStyle/>
          <a:p>
            <a:fld id="{59BC607B-BC83-1C44-A501-8F981FF41469}" type="slidenum">
              <a:rPr lang="en-US" smtClean="0"/>
              <a:t>19</a:t>
            </a:fld>
            <a:endParaRPr lang="en-US"/>
          </a:p>
        </p:txBody>
      </p:sp>
    </p:spTree>
    <p:extLst>
      <p:ext uri="{BB962C8B-B14F-4D97-AF65-F5344CB8AC3E}">
        <p14:creationId xmlns:p14="http://schemas.microsoft.com/office/powerpoint/2010/main" val="17191735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43196-5EA2-C0C6-610F-BEEEFE9AF3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7E15FC-9678-52B7-5621-8F341EA9B2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BA9B8D-E301-89F4-7D7A-075BBB84B9F7}"/>
              </a:ext>
            </a:extLst>
          </p:cNvPr>
          <p:cNvSpPr>
            <a:spLocks noGrp="1"/>
          </p:cNvSpPr>
          <p:nvPr>
            <p:ph type="body" idx="1"/>
          </p:nvPr>
        </p:nvSpPr>
        <p:spPr/>
        <p:txBody>
          <a:bodyPr/>
          <a:lstStyle/>
          <a:p>
            <a:pPr fontAlgn="t"/>
            <a:endParaRPr lang="en-GB"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DC23FD04-01FD-D5AD-545E-ECC6C1395A0E}"/>
              </a:ext>
            </a:extLst>
          </p:cNvPr>
          <p:cNvSpPr>
            <a:spLocks noGrp="1"/>
          </p:cNvSpPr>
          <p:nvPr>
            <p:ph type="sldNum" sz="quarter" idx="5"/>
          </p:nvPr>
        </p:nvSpPr>
        <p:spPr/>
        <p:txBody>
          <a:bodyPr/>
          <a:lstStyle/>
          <a:p>
            <a:fld id="{59BC607B-BC83-1C44-A501-8F981FF41469}" type="slidenum">
              <a:rPr lang="en-US" smtClean="0"/>
              <a:t>20</a:t>
            </a:fld>
            <a:endParaRPr lang="en-US"/>
          </a:p>
        </p:txBody>
      </p:sp>
    </p:spTree>
    <p:extLst>
      <p:ext uri="{BB962C8B-B14F-4D97-AF65-F5344CB8AC3E}">
        <p14:creationId xmlns:p14="http://schemas.microsoft.com/office/powerpoint/2010/main" val="7579378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21</a:t>
            </a:fld>
            <a:endParaRPr lang="en-US"/>
          </a:p>
        </p:txBody>
      </p:sp>
    </p:spTree>
    <p:extLst>
      <p:ext uri="{BB962C8B-B14F-4D97-AF65-F5344CB8AC3E}">
        <p14:creationId xmlns:p14="http://schemas.microsoft.com/office/powerpoint/2010/main" val="5448378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22</a:t>
            </a:fld>
            <a:endParaRPr lang="en-US"/>
          </a:p>
        </p:txBody>
      </p:sp>
    </p:spTree>
    <p:extLst>
      <p:ext uri="{BB962C8B-B14F-4D97-AF65-F5344CB8AC3E}">
        <p14:creationId xmlns:p14="http://schemas.microsoft.com/office/powerpoint/2010/main" val="40301187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53760-3295-6EC3-5A55-EC79B131A3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C64716-3FF3-E51B-3D4A-CE765CBFA0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1CEF7A-2D53-8204-DAF3-835355C1B93E}"/>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198BC954-097F-F25A-02B3-F5D1F6E06DF1}"/>
              </a:ext>
            </a:extLst>
          </p:cNvPr>
          <p:cNvSpPr>
            <a:spLocks noGrp="1"/>
          </p:cNvSpPr>
          <p:nvPr>
            <p:ph type="sldNum" sz="quarter" idx="5"/>
          </p:nvPr>
        </p:nvSpPr>
        <p:spPr/>
        <p:txBody>
          <a:bodyPr/>
          <a:lstStyle/>
          <a:p>
            <a:fld id="{59BC607B-BC83-1C44-A501-8F981FF41469}" type="slidenum">
              <a:rPr lang="en-US" smtClean="0"/>
              <a:t>23</a:t>
            </a:fld>
            <a:endParaRPr lang="en-US"/>
          </a:p>
        </p:txBody>
      </p:sp>
    </p:spTree>
    <p:extLst>
      <p:ext uri="{BB962C8B-B14F-4D97-AF65-F5344CB8AC3E}">
        <p14:creationId xmlns:p14="http://schemas.microsoft.com/office/powerpoint/2010/main" val="15058431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264EA-4012-4483-2EEC-BDA446B442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76F56B-03B8-6E93-3A97-81ED166841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A462B5-2303-4AAD-B072-F06B201CACF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5713181-DA2D-CE0F-E7FD-F39DA314D11C}"/>
              </a:ext>
            </a:extLst>
          </p:cNvPr>
          <p:cNvSpPr>
            <a:spLocks noGrp="1"/>
          </p:cNvSpPr>
          <p:nvPr>
            <p:ph type="sldNum" sz="quarter" idx="5"/>
          </p:nvPr>
        </p:nvSpPr>
        <p:spPr/>
        <p:txBody>
          <a:bodyPr/>
          <a:lstStyle/>
          <a:p>
            <a:fld id="{59BC607B-BC83-1C44-A501-8F981FF41469}" type="slidenum">
              <a:rPr lang="en-US" smtClean="0"/>
              <a:t>24</a:t>
            </a:fld>
            <a:endParaRPr lang="en-US"/>
          </a:p>
        </p:txBody>
      </p:sp>
    </p:spTree>
    <p:extLst>
      <p:ext uri="{BB962C8B-B14F-4D97-AF65-F5344CB8AC3E}">
        <p14:creationId xmlns:p14="http://schemas.microsoft.com/office/powerpoint/2010/main" val="30611768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25</a:t>
            </a:fld>
            <a:endParaRPr lang="en-US"/>
          </a:p>
        </p:txBody>
      </p:sp>
    </p:spTree>
    <p:extLst>
      <p:ext uri="{BB962C8B-B14F-4D97-AF65-F5344CB8AC3E}">
        <p14:creationId xmlns:p14="http://schemas.microsoft.com/office/powerpoint/2010/main" val="23576450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26</a:t>
            </a:fld>
            <a:endParaRPr lang="en-US"/>
          </a:p>
        </p:txBody>
      </p:sp>
    </p:spTree>
    <p:extLst>
      <p:ext uri="{BB962C8B-B14F-4D97-AF65-F5344CB8AC3E}">
        <p14:creationId xmlns:p14="http://schemas.microsoft.com/office/powerpoint/2010/main" val="41104622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27</a:t>
            </a:fld>
            <a:endParaRPr lang="en-US"/>
          </a:p>
        </p:txBody>
      </p:sp>
    </p:spTree>
    <p:extLst>
      <p:ext uri="{BB962C8B-B14F-4D97-AF65-F5344CB8AC3E}">
        <p14:creationId xmlns:p14="http://schemas.microsoft.com/office/powerpoint/2010/main" val="19098721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28</a:t>
            </a:fld>
            <a:endParaRPr lang="en-US"/>
          </a:p>
        </p:txBody>
      </p:sp>
    </p:spTree>
    <p:extLst>
      <p:ext uri="{BB962C8B-B14F-4D97-AF65-F5344CB8AC3E}">
        <p14:creationId xmlns:p14="http://schemas.microsoft.com/office/powerpoint/2010/main" val="14880957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9BC607B-BC83-1C44-A501-8F981FF41469}" type="slidenum">
              <a:rPr lang="en-US" smtClean="0"/>
              <a:t>29</a:t>
            </a:fld>
            <a:endParaRPr lang="en-US"/>
          </a:p>
        </p:txBody>
      </p:sp>
    </p:spTree>
    <p:extLst>
      <p:ext uri="{BB962C8B-B14F-4D97-AF65-F5344CB8AC3E}">
        <p14:creationId xmlns:p14="http://schemas.microsoft.com/office/powerpoint/2010/main" val="10146723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30</a:t>
            </a:fld>
            <a:endParaRPr lang="en-US"/>
          </a:p>
        </p:txBody>
      </p:sp>
    </p:spTree>
    <p:extLst>
      <p:ext uri="{BB962C8B-B14F-4D97-AF65-F5344CB8AC3E}">
        <p14:creationId xmlns:p14="http://schemas.microsoft.com/office/powerpoint/2010/main" val="16946561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31</a:t>
            </a:fld>
            <a:endParaRPr lang="en-US"/>
          </a:p>
        </p:txBody>
      </p:sp>
    </p:spTree>
    <p:extLst>
      <p:ext uri="{BB962C8B-B14F-4D97-AF65-F5344CB8AC3E}">
        <p14:creationId xmlns:p14="http://schemas.microsoft.com/office/powerpoint/2010/main" val="29691762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32</a:t>
            </a:fld>
            <a:endParaRPr lang="en-US"/>
          </a:p>
        </p:txBody>
      </p:sp>
    </p:spTree>
    <p:extLst>
      <p:ext uri="{BB962C8B-B14F-4D97-AF65-F5344CB8AC3E}">
        <p14:creationId xmlns:p14="http://schemas.microsoft.com/office/powerpoint/2010/main" val="23230872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33</a:t>
            </a:fld>
            <a:endParaRPr lang="en-US"/>
          </a:p>
        </p:txBody>
      </p:sp>
    </p:spTree>
    <p:extLst>
      <p:ext uri="{BB962C8B-B14F-4D97-AF65-F5344CB8AC3E}">
        <p14:creationId xmlns:p14="http://schemas.microsoft.com/office/powerpoint/2010/main" val="40655996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34</a:t>
            </a:fld>
            <a:endParaRPr lang="en-US"/>
          </a:p>
        </p:txBody>
      </p:sp>
    </p:spTree>
    <p:extLst>
      <p:ext uri="{BB962C8B-B14F-4D97-AF65-F5344CB8AC3E}">
        <p14:creationId xmlns:p14="http://schemas.microsoft.com/office/powerpoint/2010/main" val="27114080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35</a:t>
            </a:fld>
            <a:endParaRPr lang="en-US"/>
          </a:p>
        </p:txBody>
      </p:sp>
    </p:spTree>
    <p:extLst>
      <p:ext uri="{BB962C8B-B14F-4D97-AF65-F5344CB8AC3E}">
        <p14:creationId xmlns:p14="http://schemas.microsoft.com/office/powerpoint/2010/main" val="24936029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36</a:t>
            </a:fld>
            <a:endParaRPr lang="en-US"/>
          </a:p>
        </p:txBody>
      </p:sp>
    </p:spTree>
    <p:extLst>
      <p:ext uri="{BB962C8B-B14F-4D97-AF65-F5344CB8AC3E}">
        <p14:creationId xmlns:p14="http://schemas.microsoft.com/office/powerpoint/2010/main" val="32602993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37</a:t>
            </a:fld>
            <a:endParaRPr lang="en-US"/>
          </a:p>
        </p:txBody>
      </p:sp>
    </p:spTree>
    <p:extLst>
      <p:ext uri="{BB962C8B-B14F-4D97-AF65-F5344CB8AC3E}">
        <p14:creationId xmlns:p14="http://schemas.microsoft.com/office/powerpoint/2010/main" val="37994676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872EF-FB3B-4643-4CD9-43FF5A176F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058CC3-EEBA-8CA1-9DCE-24DB6A9D9E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7642E8-0C5D-953B-2A32-29386228914D}"/>
              </a:ext>
            </a:extLst>
          </p:cNvPr>
          <p:cNvSpPr>
            <a:spLocks noGrp="1"/>
          </p:cNvSpPr>
          <p:nvPr>
            <p:ph type="body" idx="1"/>
          </p:nvPr>
        </p:nvSpPr>
        <p:spPr/>
        <p:txBody>
          <a:bodyPr/>
          <a:lstStyle/>
          <a:p>
            <a:pPr>
              <a:defRPr/>
            </a:pPr>
            <a:endParaRPr lang="en-GB" sz="1200" b="0" i="0" kern="1200">
              <a:solidFill>
                <a:schemeClr val="tx1"/>
              </a:solidFill>
              <a:effectLst/>
              <a:latin typeface="+mn-lt"/>
              <a:cs typeface="Calibri"/>
            </a:endParaRPr>
          </a:p>
        </p:txBody>
      </p:sp>
      <p:sp>
        <p:nvSpPr>
          <p:cNvPr id="4" name="Slide Number Placeholder 3">
            <a:extLst>
              <a:ext uri="{FF2B5EF4-FFF2-40B4-BE49-F238E27FC236}">
                <a16:creationId xmlns:a16="http://schemas.microsoft.com/office/drawing/2014/main" id="{C0C1A176-E50B-AAB3-E07D-FCDBDAD237F8}"/>
              </a:ext>
            </a:extLst>
          </p:cNvPr>
          <p:cNvSpPr>
            <a:spLocks noGrp="1"/>
          </p:cNvSpPr>
          <p:nvPr>
            <p:ph type="sldNum" sz="quarter" idx="10"/>
          </p:nvPr>
        </p:nvSpPr>
        <p:spPr/>
        <p:txBody>
          <a:bodyPr/>
          <a:lstStyle/>
          <a:p>
            <a:fld id="{F44F1728-5B6D-41B2-A57D-C0653C971DA0}" type="slidenum">
              <a:rPr lang="en-GB" smtClean="0"/>
              <a:t>38</a:t>
            </a:fld>
            <a:endParaRPr lang="en-GB"/>
          </a:p>
        </p:txBody>
      </p:sp>
    </p:spTree>
    <p:extLst>
      <p:ext uri="{BB962C8B-B14F-4D97-AF65-F5344CB8AC3E}">
        <p14:creationId xmlns:p14="http://schemas.microsoft.com/office/powerpoint/2010/main" val="14106183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9BC607B-BC83-1C44-A501-8F981FF41469}" type="slidenum">
              <a:rPr lang="en-US" smtClean="0"/>
              <a:t>39</a:t>
            </a:fld>
            <a:endParaRPr lang="en-US"/>
          </a:p>
        </p:txBody>
      </p:sp>
    </p:spTree>
    <p:extLst>
      <p:ext uri="{BB962C8B-B14F-4D97-AF65-F5344CB8AC3E}">
        <p14:creationId xmlns:p14="http://schemas.microsoft.com/office/powerpoint/2010/main" val="23210506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a:ea typeface="Calibri"/>
              <a:cs typeface="Calibri"/>
            </a:endParaRPr>
          </a:p>
        </p:txBody>
      </p:sp>
      <p:sp>
        <p:nvSpPr>
          <p:cNvPr id="4" name="Slide Number Placeholder 3"/>
          <p:cNvSpPr>
            <a:spLocks noGrp="1"/>
          </p:cNvSpPr>
          <p:nvPr>
            <p:ph type="sldNum" sz="quarter" idx="5"/>
          </p:nvPr>
        </p:nvSpPr>
        <p:spPr/>
        <p:txBody>
          <a:bodyPr/>
          <a:lstStyle/>
          <a:p>
            <a:fld id="{F44F1728-5B6D-41B2-A57D-C0653C971DA0}" type="slidenum">
              <a:rPr lang="en-GB" smtClean="0"/>
              <a:t>41</a:t>
            </a:fld>
            <a:endParaRPr lang="en-GB"/>
          </a:p>
        </p:txBody>
      </p:sp>
    </p:spTree>
    <p:extLst>
      <p:ext uri="{BB962C8B-B14F-4D97-AF65-F5344CB8AC3E}">
        <p14:creationId xmlns:p14="http://schemas.microsoft.com/office/powerpoint/2010/main" val="36331107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solidFill>
                <a:srgbClr val="444444"/>
              </a:solidFill>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42</a:t>
            </a:fld>
            <a:endParaRPr lang="en-US"/>
          </a:p>
        </p:txBody>
      </p:sp>
    </p:spTree>
    <p:extLst>
      <p:ext uri="{BB962C8B-B14F-4D97-AF65-F5344CB8AC3E}">
        <p14:creationId xmlns:p14="http://schemas.microsoft.com/office/powerpoint/2010/main" val="20681671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43</a:t>
            </a:fld>
            <a:endParaRPr lang="en-US"/>
          </a:p>
        </p:txBody>
      </p:sp>
    </p:spTree>
    <p:extLst>
      <p:ext uri="{BB962C8B-B14F-4D97-AF65-F5344CB8AC3E}">
        <p14:creationId xmlns:p14="http://schemas.microsoft.com/office/powerpoint/2010/main" val="33496724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9BC607B-BC83-1C44-A501-8F981FF41469}" type="slidenum">
              <a:rPr lang="en-US" smtClean="0"/>
              <a:t>44</a:t>
            </a:fld>
            <a:endParaRPr lang="en-US"/>
          </a:p>
        </p:txBody>
      </p:sp>
    </p:spTree>
    <p:extLst>
      <p:ext uri="{BB962C8B-B14F-4D97-AF65-F5344CB8AC3E}">
        <p14:creationId xmlns:p14="http://schemas.microsoft.com/office/powerpoint/2010/main" val="4129775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aculty or school identity">
    <p:spTree>
      <p:nvGrpSpPr>
        <p:cNvPr id="1" name=""/>
        <p:cNvGrpSpPr/>
        <p:nvPr/>
      </p:nvGrpSpPr>
      <p:grpSpPr>
        <a:xfrm>
          <a:off x="0" y="0"/>
          <a:ext cx="0" cy="0"/>
          <a:chOff x="0" y="0"/>
          <a:chExt cx="0" cy="0"/>
        </a:xfrm>
      </p:grpSpPr>
      <p:sp>
        <p:nvSpPr>
          <p:cNvPr id="2" name="Title 1"/>
          <p:cNvSpPr>
            <a:spLocks noGrp="1"/>
          </p:cNvSpPr>
          <p:nvPr>
            <p:ph type="ctrTitle"/>
          </p:nvPr>
        </p:nvSpPr>
        <p:spPr>
          <a:xfrm>
            <a:off x="335328" y="1268748"/>
            <a:ext cx="5760672" cy="2160252"/>
          </a:xfrm>
        </p:spPr>
        <p:txBody>
          <a:bodyPr lIns="0" tIns="0" rIns="0" bIns="0" anchor="t" anchorCtr="0">
            <a:normAutofit/>
          </a:bodyPr>
          <a:lstStyle>
            <a:lvl1pPr algn="l">
              <a:defRPr sz="4800"/>
            </a:lvl1pPr>
          </a:lstStyle>
          <a:p>
            <a:r>
              <a:rPr lang="en-US"/>
              <a:t>Click to edit Master title style</a:t>
            </a:r>
          </a:p>
        </p:txBody>
      </p:sp>
      <p:sp>
        <p:nvSpPr>
          <p:cNvPr id="3" name="Subtitle 2"/>
          <p:cNvSpPr>
            <a:spLocks noGrp="1"/>
          </p:cNvSpPr>
          <p:nvPr>
            <p:ph type="subTitle" idx="1"/>
          </p:nvPr>
        </p:nvSpPr>
        <p:spPr>
          <a:xfrm>
            <a:off x="335328" y="3429000"/>
            <a:ext cx="5760672" cy="3060357"/>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Content Placeholder 4">
            <a:extLst>
              <a:ext uri="{FF2B5EF4-FFF2-40B4-BE49-F238E27FC236}">
                <a16:creationId xmlns:a16="http://schemas.microsoft.com/office/drawing/2014/main" id="{3DF5FB55-C27E-8C9B-14E7-0BCAD4EA0B47}"/>
              </a:ext>
            </a:extLst>
          </p:cNvPr>
          <p:cNvSpPr>
            <a:spLocks noGrp="1"/>
          </p:cNvSpPr>
          <p:nvPr>
            <p:ph sz="quarter" idx="10"/>
          </p:nvPr>
        </p:nvSpPr>
        <p:spPr>
          <a:xfrm>
            <a:off x="334963" y="368300"/>
            <a:ext cx="5761037" cy="450850"/>
          </a:xfrm>
        </p:spPr>
        <p:txBody>
          <a:bodyPr anchor="t" anchorCtr="0">
            <a:normAutofit/>
          </a:bodyPr>
          <a:lstStyle>
            <a:lvl1pPr marL="0" indent="0">
              <a:lnSpc>
                <a:spcPct val="90000"/>
              </a:lnSpc>
              <a:buNone/>
              <a:defRPr sz="1400" b="1"/>
            </a:lvl1pPr>
          </a:lstStyle>
          <a:p>
            <a:pPr lvl="0"/>
            <a:r>
              <a:rPr lang="en-GB"/>
              <a:t>Click to edit Master text styles</a:t>
            </a:r>
          </a:p>
        </p:txBody>
      </p:sp>
      <p:sp>
        <p:nvSpPr>
          <p:cNvPr id="7" name="Content Placeholder 6">
            <a:extLst>
              <a:ext uri="{FF2B5EF4-FFF2-40B4-BE49-F238E27FC236}">
                <a16:creationId xmlns:a16="http://schemas.microsoft.com/office/drawing/2014/main" id="{31D05356-002F-EB99-7289-2ABD2895EC9B}"/>
              </a:ext>
            </a:extLst>
          </p:cNvPr>
          <p:cNvSpPr>
            <a:spLocks noGrp="1"/>
          </p:cNvSpPr>
          <p:nvPr>
            <p:ph sz="quarter" idx="11" hasCustomPrompt="1"/>
          </p:nvPr>
        </p:nvSpPr>
        <p:spPr>
          <a:xfrm>
            <a:off x="334963" y="819289"/>
            <a:ext cx="4321175" cy="179387"/>
          </a:xfrm>
        </p:spPr>
        <p:txBody>
          <a:bodyPr anchor="t" anchorCtr="0">
            <a:normAutofit/>
          </a:bodyPr>
          <a:lstStyle>
            <a:lvl1pPr marL="0" indent="0">
              <a:buNone/>
              <a:defRPr sz="1000"/>
            </a:lvl1pPr>
          </a:lstStyle>
          <a:p>
            <a:pPr lvl="0"/>
            <a:r>
              <a:rPr lang="en-GB"/>
              <a:t>CLICK TO EDIT MASTER TEXT STYLES</a:t>
            </a:r>
          </a:p>
        </p:txBody>
      </p:sp>
    </p:spTree>
    <p:extLst>
      <p:ext uri="{BB962C8B-B14F-4D97-AF65-F5344CB8AC3E}">
        <p14:creationId xmlns:p14="http://schemas.microsoft.com/office/powerpoint/2010/main" val="6333148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35328" y="1268748"/>
            <a:ext cx="5760672" cy="2160252"/>
          </a:xfrm>
        </p:spPr>
        <p:txBody>
          <a:bodyPr lIns="0" tIns="0" rIns="0" bIns="0" anchor="t" anchorCtr="0">
            <a:normAutofit/>
          </a:bodyPr>
          <a:lstStyle>
            <a:lvl1pPr algn="l">
              <a:defRPr sz="4800"/>
            </a:lvl1pPr>
          </a:lstStyle>
          <a:p>
            <a:r>
              <a:rPr lang="en-US"/>
              <a:t>Click to edit Master title style</a:t>
            </a:r>
          </a:p>
        </p:txBody>
      </p:sp>
      <p:sp>
        <p:nvSpPr>
          <p:cNvPr id="3" name="Subtitle 2"/>
          <p:cNvSpPr>
            <a:spLocks noGrp="1"/>
          </p:cNvSpPr>
          <p:nvPr>
            <p:ph type="subTitle" idx="1"/>
          </p:nvPr>
        </p:nvSpPr>
        <p:spPr>
          <a:xfrm>
            <a:off x="335328" y="3429000"/>
            <a:ext cx="5760672" cy="3060357"/>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8725815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lstStyle/>
          <a:p>
            <a:r>
              <a:rPr lang="en-US"/>
              <a:t>Click to edit Master title style</a:t>
            </a:r>
          </a:p>
        </p:txBody>
      </p:sp>
      <p:sp>
        <p:nvSpPr>
          <p:cNvPr id="4" name="Content Placeholder 2">
            <a:extLst>
              <a:ext uri="{FF2B5EF4-FFF2-40B4-BE49-F238E27FC236}">
                <a16:creationId xmlns:a16="http://schemas.microsoft.com/office/drawing/2014/main" id="{AD774926-381B-B265-21A0-E808191EBEBD}"/>
              </a:ext>
            </a:extLst>
          </p:cNvPr>
          <p:cNvSpPr>
            <a:spLocks noGrp="1"/>
          </p:cNvSpPr>
          <p:nvPr>
            <p:ph idx="1"/>
          </p:nvPr>
        </p:nvSpPr>
        <p:spPr>
          <a:xfrm>
            <a:off x="334963" y="2881875"/>
            <a:ext cx="7919720" cy="3600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07896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2">
            <a:extLst>
              <a:ext uri="{FF2B5EF4-FFF2-40B4-BE49-F238E27FC236}">
                <a16:creationId xmlns:a16="http://schemas.microsoft.com/office/drawing/2014/main" id="{12C7062E-0A41-6272-4818-89EFF9B186A2}"/>
              </a:ext>
              <a:ext uri="{C183D7F6-B498-43B3-948B-1728B52AA6E4}">
                <adec:decorative xmlns:adec="http://schemas.microsoft.com/office/drawing/2017/decorative" val="1"/>
              </a:ext>
            </a:extLst>
          </p:cNvPr>
          <p:cNvSpPr>
            <a:spLocks noGrp="1"/>
          </p:cNvSpPr>
          <p:nvPr>
            <p:ph type="pic" idx="10"/>
          </p:nvPr>
        </p:nvSpPr>
        <p:spPr>
          <a:xfrm>
            <a:off x="8976336" y="1358724"/>
            <a:ext cx="2875304" cy="4950612"/>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526412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14E5C27-CC78-C6AD-A0B1-866A4441B629}"/>
              </a:ext>
            </a:extLst>
          </p:cNvPr>
          <p:cNvSpPr>
            <a:spLocks noGrp="1"/>
          </p:cNvSpPr>
          <p:nvPr>
            <p:ph type="title" hasCustomPrompt="1"/>
          </p:nvPr>
        </p:nvSpPr>
        <p:spPr>
          <a:xfrm>
            <a:off x="340360" y="1358724"/>
            <a:ext cx="7200840" cy="2573643"/>
          </a:xfrm>
        </p:spPr>
        <p:txBody>
          <a:bodyPr anchor="t" anchorCtr="0"/>
          <a:lstStyle>
            <a:lvl1pPr>
              <a:defRPr sz="6000"/>
            </a:lvl1pPr>
          </a:lstStyle>
          <a:p>
            <a:r>
              <a:rPr lang="en-US"/>
              <a:t>Click to edit </a:t>
            </a:r>
            <a:br>
              <a:rPr lang="en-US"/>
            </a:br>
            <a:r>
              <a:rPr lang="en-US"/>
              <a:t>Master title style</a:t>
            </a:r>
          </a:p>
        </p:txBody>
      </p:sp>
      <p:sp>
        <p:nvSpPr>
          <p:cNvPr id="3" name="Text Placeholder 2"/>
          <p:cNvSpPr>
            <a:spLocks noGrp="1"/>
          </p:cNvSpPr>
          <p:nvPr>
            <p:ph type="body" idx="1"/>
          </p:nvPr>
        </p:nvSpPr>
        <p:spPr>
          <a:xfrm>
            <a:off x="348691" y="4869169"/>
            <a:ext cx="7213388" cy="1440168"/>
          </a:xfrm>
        </p:spPr>
        <p:txBody>
          <a:bodyPr anchor="t" anchorCtr="0"/>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545753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0360" y="1358724"/>
            <a:ext cx="7200840" cy="2573643"/>
          </a:xfrm>
        </p:spPr>
        <p:txBody>
          <a:bodyPr anchor="t" anchorCtr="0"/>
          <a:lstStyle>
            <a:lvl1pPr>
              <a:defRPr sz="6000"/>
            </a:lvl1pPr>
          </a:lstStyle>
          <a:p>
            <a:r>
              <a:rPr lang="en-US"/>
              <a:t>Click to edit </a:t>
            </a:r>
            <a:br>
              <a:rPr lang="en-US"/>
            </a:br>
            <a:r>
              <a:rPr lang="en-US"/>
              <a:t>Master title style</a:t>
            </a:r>
          </a:p>
        </p:txBody>
      </p:sp>
      <p:sp>
        <p:nvSpPr>
          <p:cNvPr id="3" name="Text Placeholder 2"/>
          <p:cNvSpPr>
            <a:spLocks noGrp="1"/>
          </p:cNvSpPr>
          <p:nvPr>
            <p:ph type="body" idx="1"/>
          </p:nvPr>
        </p:nvSpPr>
        <p:spPr>
          <a:xfrm>
            <a:off x="348691" y="4869169"/>
            <a:ext cx="7213388" cy="144016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Picture Placeholder 2">
            <a:extLst>
              <a:ext uri="{FF2B5EF4-FFF2-40B4-BE49-F238E27FC236}">
                <a16:creationId xmlns:a16="http://schemas.microsoft.com/office/drawing/2014/main" id="{7F374792-0FA6-442D-6597-3AE7D2763615}"/>
              </a:ext>
              <a:ext uri="{C183D7F6-B498-43B3-948B-1728B52AA6E4}">
                <adec:decorative xmlns:adec="http://schemas.microsoft.com/office/drawing/2017/decorative" val="1"/>
              </a:ext>
            </a:extLst>
          </p:cNvPr>
          <p:cNvSpPr>
            <a:spLocks noGrp="1"/>
          </p:cNvSpPr>
          <p:nvPr>
            <p:ph type="pic" idx="11"/>
          </p:nvPr>
        </p:nvSpPr>
        <p:spPr>
          <a:xfrm>
            <a:off x="8976336" y="1358724"/>
            <a:ext cx="2875304" cy="4950612"/>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4194512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F34A648-8FF7-8E14-204A-A18BD9F74B80}"/>
              </a:ext>
            </a:extLst>
          </p:cNvPr>
          <p:cNvSpPr>
            <a:spLocks noGrp="1"/>
          </p:cNvSpPr>
          <p:nvPr>
            <p:ph type="title"/>
          </p:nvPr>
        </p:nvSpPr>
        <p:spPr>
          <a:xfrm>
            <a:off x="334963" y="1358725"/>
            <a:ext cx="7919720" cy="633174"/>
          </a:xfrm>
        </p:spPr>
        <p:txBody>
          <a:bodyPr anchor="t" anchorCtr="0"/>
          <a:lstStyle/>
          <a:p>
            <a:r>
              <a:rPr lang="en-US"/>
              <a:t>Click to edit Master title style</a:t>
            </a:r>
          </a:p>
        </p:txBody>
      </p:sp>
      <p:sp>
        <p:nvSpPr>
          <p:cNvPr id="3" name="Content Placeholder 2"/>
          <p:cNvSpPr>
            <a:spLocks noGrp="1"/>
          </p:cNvSpPr>
          <p:nvPr>
            <p:ph sz="half" idx="1"/>
          </p:nvPr>
        </p:nvSpPr>
        <p:spPr>
          <a:xfrm>
            <a:off x="340360" y="2369494"/>
            <a:ext cx="5035556" cy="35961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96000" y="2369494"/>
            <a:ext cx="5035556" cy="35961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3800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77125C5-2020-FDCA-E765-0FE307594AEA}"/>
              </a:ext>
            </a:extLst>
          </p:cNvPr>
          <p:cNvSpPr>
            <a:spLocks noGrp="1"/>
          </p:cNvSpPr>
          <p:nvPr>
            <p:ph type="title"/>
          </p:nvPr>
        </p:nvSpPr>
        <p:spPr>
          <a:xfrm>
            <a:off x="334963" y="1358725"/>
            <a:ext cx="7919720" cy="633174"/>
          </a:xfrm>
        </p:spPr>
        <p:txBody>
          <a:bodyPr anchor="t" anchorCtr="0"/>
          <a:lstStyle/>
          <a:p>
            <a:r>
              <a:rPr lang="en-US"/>
              <a:t>Click to edit Master title style</a:t>
            </a:r>
          </a:p>
        </p:txBody>
      </p:sp>
      <p:sp>
        <p:nvSpPr>
          <p:cNvPr id="3" name="Text Placeholder 2"/>
          <p:cNvSpPr>
            <a:spLocks noGrp="1"/>
          </p:cNvSpPr>
          <p:nvPr>
            <p:ph type="body" idx="1"/>
          </p:nvPr>
        </p:nvSpPr>
        <p:spPr>
          <a:xfrm>
            <a:off x="335329" y="2345469"/>
            <a:ext cx="5040588" cy="703898"/>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35329" y="3429000"/>
            <a:ext cx="5040588" cy="2880336"/>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6096000" y="2345469"/>
            <a:ext cx="5040589" cy="703897"/>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96000" y="3429000"/>
            <a:ext cx="5040589" cy="2880336"/>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2852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6B0B08D-3883-A7BC-2B51-30E7162297D1}"/>
              </a:ext>
            </a:extLst>
          </p:cNvPr>
          <p:cNvSpPr>
            <a:spLocks noGrp="1"/>
          </p:cNvSpPr>
          <p:nvPr>
            <p:ph type="pic" sz="quarter" idx="11"/>
          </p:nvPr>
        </p:nvSpPr>
        <p:spPr>
          <a:xfrm>
            <a:off x="0" y="0"/>
            <a:ext cx="12192000" cy="6858000"/>
          </a:xfrm>
        </p:spPr>
        <p:txBody>
          <a:bodyPr/>
          <a:lstStyle/>
          <a:p>
            <a:endParaRPr lang="en-US"/>
          </a:p>
        </p:txBody>
      </p:sp>
      <p:sp>
        <p:nvSpPr>
          <p:cNvPr id="3" name="Title 1">
            <a:extLst>
              <a:ext uri="{FF2B5EF4-FFF2-40B4-BE49-F238E27FC236}">
                <a16:creationId xmlns:a16="http://schemas.microsoft.com/office/drawing/2014/main" id="{B7445C79-9AC6-BD1B-10E4-B39BBD8DC6EF}"/>
              </a:ext>
            </a:extLst>
          </p:cNvPr>
          <p:cNvSpPr>
            <a:spLocks noGrp="1"/>
          </p:cNvSpPr>
          <p:nvPr>
            <p:ph type="title"/>
          </p:nvPr>
        </p:nvSpPr>
        <p:spPr>
          <a:xfrm>
            <a:off x="334963" y="1358725"/>
            <a:ext cx="7919720" cy="633174"/>
          </a:xfrm>
        </p:spPr>
        <p:txBody>
          <a:bodyPr anchor="t" anchorCtr="0"/>
          <a:lstStyle/>
          <a:p>
            <a:r>
              <a:rPr lang="en-US"/>
              <a:t>Click to edit Master title style</a:t>
            </a:r>
          </a:p>
        </p:txBody>
      </p:sp>
      <p:sp>
        <p:nvSpPr>
          <p:cNvPr id="5" name="Content Placeholder 4">
            <a:extLst>
              <a:ext uri="{FF2B5EF4-FFF2-40B4-BE49-F238E27FC236}">
                <a16:creationId xmlns:a16="http://schemas.microsoft.com/office/drawing/2014/main" id="{6F37E458-5903-5D4D-4604-4AF4B32D060B}"/>
              </a:ext>
            </a:extLst>
          </p:cNvPr>
          <p:cNvSpPr>
            <a:spLocks noGrp="1"/>
          </p:cNvSpPr>
          <p:nvPr>
            <p:ph sz="quarter" idx="10"/>
          </p:nvPr>
        </p:nvSpPr>
        <p:spPr>
          <a:xfrm>
            <a:off x="604838" y="549275"/>
            <a:ext cx="10982325" cy="5759450"/>
          </a:xfrm>
          <a:solidFill>
            <a:srgbClr val="AF1B00"/>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94987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2135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A46B978-4120-4FB2-77C5-30E706754D03}"/>
              </a:ext>
            </a:extLst>
          </p:cNvPr>
          <p:cNvSpPr>
            <a:spLocks noGrp="1"/>
          </p:cNvSpPr>
          <p:nvPr>
            <p:ph type="title"/>
          </p:nvPr>
        </p:nvSpPr>
        <p:spPr>
          <a:xfrm>
            <a:off x="334963" y="1358724"/>
            <a:ext cx="4410857" cy="1260167"/>
          </a:xfrm>
        </p:spPr>
        <p:txBody>
          <a:bodyPr anchor="t" anchorCtr="0"/>
          <a:lstStyle/>
          <a:p>
            <a:r>
              <a:rPr lang="en-US"/>
              <a:t>Click to edit Master title style</a:t>
            </a:r>
          </a:p>
        </p:txBody>
      </p:sp>
      <p:sp>
        <p:nvSpPr>
          <p:cNvPr id="4" name="Text Placeholder 3"/>
          <p:cNvSpPr>
            <a:spLocks noGrp="1"/>
          </p:cNvSpPr>
          <p:nvPr>
            <p:ph type="body" sz="half" idx="2"/>
          </p:nvPr>
        </p:nvSpPr>
        <p:spPr>
          <a:xfrm>
            <a:off x="335328" y="2978940"/>
            <a:ext cx="4320504" cy="333039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5375916" y="1358725"/>
            <a:ext cx="5760672" cy="49506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41878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0ECADE5-5FA4-9D8C-4CF0-A52AD1C374A8}"/>
              </a:ext>
            </a:extLst>
          </p:cNvPr>
          <p:cNvSpPr>
            <a:spLocks noGrp="1"/>
          </p:cNvSpPr>
          <p:nvPr>
            <p:ph type="title"/>
          </p:nvPr>
        </p:nvSpPr>
        <p:spPr>
          <a:xfrm>
            <a:off x="334963" y="1358724"/>
            <a:ext cx="4410857" cy="1260167"/>
          </a:xfrm>
        </p:spPr>
        <p:txBody>
          <a:bodyPr anchor="t" anchorCtr="0"/>
          <a:lstStyle/>
          <a:p>
            <a:r>
              <a:rPr lang="en-US"/>
              <a:t>Click to edit Master title style</a:t>
            </a:r>
          </a:p>
        </p:txBody>
      </p:sp>
      <p:sp>
        <p:nvSpPr>
          <p:cNvPr id="6" name="Text Placeholder 3">
            <a:extLst>
              <a:ext uri="{FF2B5EF4-FFF2-40B4-BE49-F238E27FC236}">
                <a16:creationId xmlns:a16="http://schemas.microsoft.com/office/drawing/2014/main" id="{3E45478F-19DB-D7C2-B137-3C56CF220EF2}"/>
              </a:ext>
            </a:extLst>
          </p:cNvPr>
          <p:cNvSpPr>
            <a:spLocks noGrp="1"/>
          </p:cNvSpPr>
          <p:nvPr>
            <p:ph type="body" sz="half" idx="2"/>
          </p:nvPr>
        </p:nvSpPr>
        <p:spPr>
          <a:xfrm>
            <a:off x="335328" y="2978940"/>
            <a:ext cx="4320504" cy="333039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C183D7F6-B498-43B3-948B-1728B52AA6E4}">
                <adec:decorative xmlns:adec="http://schemas.microsoft.com/office/drawing/2017/decorative" val="1"/>
              </a:ext>
            </a:extLst>
          </p:cNvPr>
          <p:cNvSpPr>
            <a:spLocks noGrp="1"/>
          </p:cNvSpPr>
          <p:nvPr>
            <p:ph type="pic" idx="1"/>
          </p:nvPr>
        </p:nvSpPr>
        <p:spPr>
          <a:xfrm>
            <a:off x="5375916" y="1358724"/>
            <a:ext cx="6480756" cy="4950612"/>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2377747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Pictures with Captio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2B1F58B-D4D6-88B3-20AC-C5D8FEE8A38F}"/>
              </a:ext>
            </a:extLst>
          </p:cNvPr>
          <p:cNvSpPr>
            <a:spLocks noGrp="1"/>
          </p:cNvSpPr>
          <p:nvPr>
            <p:ph type="title"/>
          </p:nvPr>
        </p:nvSpPr>
        <p:spPr>
          <a:xfrm>
            <a:off x="334963" y="1358724"/>
            <a:ext cx="4410857" cy="1260167"/>
          </a:xfrm>
        </p:spPr>
        <p:txBody>
          <a:bodyPr anchor="t" anchorCtr="0"/>
          <a:lstStyle/>
          <a:p>
            <a:r>
              <a:rPr lang="en-US"/>
              <a:t>Click to edit Master title style</a:t>
            </a:r>
          </a:p>
        </p:txBody>
      </p:sp>
      <p:sp>
        <p:nvSpPr>
          <p:cNvPr id="6" name="Text Placeholder 3">
            <a:extLst>
              <a:ext uri="{FF2B5EF4-FFF2-40B4-BE49-F238E27FC236}">
                <a16:creationId xmlns:a16="http://schemas.microsoft.com/office/drawing/2014/main" id="{FFF97A36-95C1-BD62-AFAA-E44E7500F1D4}"/>
              </a:ext>
            </a:extLst>
          </p:cNvPr>
          <p:cNvSpPr>
            <a:spLocks noGrp="1"/>
          </p:cNvSpPr>
          <p:nvPr>
            <p:ph type="body" sz="half" idx="2"/>
          </p:nvPr>
        </p:nvSpPr>
        <p:spPr>
          <a:xfrm>
            <a:off x="335328" y="2978940"/>
            <a:ext cx="4320504" cy="333039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C183D7F6-B498-43B3-948B-1728B52AA6E4}">
                <adec:decorative xmlns:adec="http://schemas.microsoft.com/office/drawing/2017/decorative" val="1"/>
              </a:ext>
            </a:extLst>
          </p:cNvPr>
          <p:cNvSpPr>
            <a:spLocks noGrp="1"/>
          </p:cNvSpPr>
          <p:nvPr>
            <p:ph type="pic" idx="1"/>
          </p:nvPr>
        </p:nvSpPr>
        <p:spPr>
          <a:xfrm>
            <a:off x="5375916" y="1358724"/>
            <a:ext cx="6480756" cy="2430324"/>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Picture Placeholder 2">
            <a:extLst>
              <a:ext uri="{FF2B5EF4-FFF2-40B4-BE49-F238E27FC236}">
                <a16:creationId xmlns:a16="http://schemas.microsoft.com/office/drawing/2014/main" id="{73906421-9D62-F47D-FA35-BA1F8061757F}"/>
              </a:ext>
              <a:ext uri="{C183D7F6-B498-43B3-948B-1728B52AA6E4}">
                <adec:decorative xmlns:adec="http://schemas.microsoft.com/office/drawing/2017/decorative" val="1"/>
              </a:ext>
            </a:extLst>
          </p:cNvPr>
          <p:cNvSpPr>
            <a:spLocks noGrp="1"/>
          </p:cNvSpPr>
          <p:nvPr>
            <p:ph type="pic" idx="10"/>
          </p:nvPr>
        </p:nvSpPr>
        <p:spPr>
          <a:xfrm>
            <a:off x="5375916" y="3789048"/>
            <a:ext cx="6480756" cy="2493934"/>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1283809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E530919-CE1F-B641-7283-BDF94A955675}"/>
              </a:ext>
            </a:extLst>
          </p:cNvPr>
          <p:cNvSpPr/>
          <p:nvPr userDrawn="1"/>
        </p:nvSpPr>
        <p:spPr>
          <a:xfrm>
            <a:off x="0" y="0"/>
            <a:ext cx="12192000" cy="6858000"/>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361239" y="1268713"/>
            <a:ext cx="7200840" cy="2873714"/>
          </a:xfrm>
        </p:spPr>
        <p:txBody>
          <a:bodyPr anchor="b"/>
          <a:lstStyle>
            <a:lvl1pPr>
              <a:defRPr sz="6000"/>
            </a:lvl1pPr>
          </a:lstStyle>
          <a:p>
            <a:r>
              <a:rPr lang="en-US"/>
              <a:t>Click to edit </a:t>
            </a:r>
            <a:br>
              <a:rPr lang="en-US"/>
            </a:br>
            <a:r>
              <a:rPr lang="en-US"/>
              <a:t>Master title style</a:t>
            </a:r>
          </a:p>
        </p:txBody>
      </p:sp>
      <p:sp>
        <p:nvSpPr>
          <p:cNvPr id="3" name="Text Placeholder 2"/>
          <p:cNvSpPr>
            <a:spLocks noGrp="1"/>
          </p:cNvSpPr>
          <p:nvPr>
            <p:ph type="body" idx="1"/>
          </p:nvPr>
        </p:nvSpPr>
        <p:spPr>
          <a:xfrm>
            <a:off x="348691" y="4869169"/>
            <a:ext cx="7213388" cy="144016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Picture Placeholder 2">
            <a:extLst>
              <a:ext uri="{FF2B5EF4-FFF2-40B4-BE49-F238E27FC236}">
                <a16:creationId xmlns:a16="http://schemas.microsoft.com/office/drawing/2014/main" id="{DF22AE70-AA1F-08F4-CC62-521976E12E61}"/>
              </a:ext>
            </a:extLst>
          </p:cNvPr>
          <p:cNvSpPr>
            <a:spLocks noGrp="1"/>
          </p:cNvSpPr>
          <p:nvPr>
            <p:ph type="pic" idx="10"/>
          </p:nvPr>
        </p:nvSpPr>
        <p:spPr>
          <a:xfrm>
            <a:off x="8976384" y="0"/>
            <a:ext cx="3215616"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6" name="Picture 5" descr="A black background with a black square&#10;&#10;Description automatically generated with medium confidence">
            <a:extLst>
              <a:ext uri="{FF2B5EF4-FFF2-40B4-BE49-F238E27FC236}">
                <a16:creationId xmlns:a16="http://schemas.microsoft.com/office/drawing/2014/main" id="{7423CA2A-2BDE-652D-E3DA-90081141F2B0}"/>
              </a:ext>
            </a:extLst>
          </p:cNvPr>
          <p:cNvPicPr>
            <a:picLocks noChangeAspect="1"/>
          </p:cNvPicPr>
          <p:nvPr userDrawn="1"/>
        </p:nvPicPr>
        <p:blipFill>
          <a:blip r:embed="rId2"/>
          <a:stretch>
            <a:fillRect/>
          </a:stretch>
        </p:blipFill>
        <p:spPr>
          <a:xfrm>
            <a:off x="340360" y="247956"/>
            <a:ext cx="1435064" cy="289889"/>
          </a:xfrm>
          <a:prstGeom prst="rect">
            <a:avLst/>
          </a:prstGeom>
        </p:spPr>
      </p:pic>
    </p:spTree>
    <p:extLst>
      <p:ext uri="{BB962C8B-B14F-4D97-AF65-F5344CB8AC3E}">
        <p14:creationId xmlns:p14="http://schemas.microsoft.com/office/powerpoint/2010/main" val="1579324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black background with a black square&#10;&#10;Description automatically generated with medium confidence">
            <a:extLst>
              <a:ext uri="{FF2B5EF4-FFF2-40B4-BE49-F238E27FC236}">
                <a16:creationId xmlns:a16="http://schemas.microsoft.com/office/drawing/2014/main" id="{7913541E-E411-411F-8CC3-6D56FF94E516}"/>
              </a:ext>
            </a:extLst>
          </p:cNvPr>
          <p:cNvPicPr>
            <a:picLocks noChangeAspect="1"/>
          </p:cNvPicPr>
          <p:nvPr userDrawn="1"/>
        </p:nvPicPr>
        <p:blipFill>
          <a:blip r:embed="rId16"/>
          <a:stretch>
            <a:fillRect/>
          </a:stretch>
        </p:blipFill>
        <p:spPr>
          <a:xfrm>
            <a:off x="9696480" y="382241"/>
            <a:ext cx="2155160" cy="435352"/>
          </a:xfrm>
          <a:prstGeom prst="rect">
            <a:avLst/>
          </a:prstGeom>
        </p:spPr>
      </p:pic>
      <p:sp>
        <p:nvSpPr>
          <p:cNvPr id="2" name="Title Placeholder 1"/>
          <p:cNvSpPr>
            <a:spLocks noGrp="1"/>
          </p:cNvSpPr>
          <p:nvPr>
            <p:ph type="title"/>
          </p:nvPr>
        </p:nvSpPr>
        <p:spPr>
          <a:xfrm>
            <a:off x="334963" y="1358724"/>
            <a:ext cx="7919720" cy="1429977"/>
          </a:xfrm>
          <a:prstGeom prst="rect">
            <a:avLst/>
          </a:prstGeom>
        </p:spPr>
        <p:txBody>
          <a:bodyPr vert="horz" lIns="0" tIns="0" rIns="0" bIns="0" rtlCol="0" anchor="t" anchorCtr="0">
            <a:normAutofit/>
          </a:bodyPr>
          <a:lstStyle/>
          <a:p>
            <a:r>
              <a:rPr lang="en-US"/>
              <a:t>Click to edit Master title style</a:t>
            </a:r>
          </a:p>
        </p:txBody>
      </p:sp>
      <p:sp>
        <p:nvSpPr>
          <p:cNvPr id="3" name="Text Placeholder 2"/>
          <p:cNvSpPr>
            <a:spLocks noGrp="1"/>
          </p:cNvSpPr>
          <p:nvPr>
            <p:ph type="body" idx="1"/>
          </p:nvPr>
        </p:nvSpPr>
        <p:spPr>
          <a:xfrm>
            <a:off x="334963" y="2881875"/>
            <a:ext cx="7919720" cy="36004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910049"/>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9" r:id="rId4"/>
    <p:sldLayoutId id="2147483651" r:id="rId5"/>
    <p:sldLayoutId id="2147483660" r:id="rId6"/>
    <p:sldLayoutId id="2147483652" r:id="rId7"/>
    <p:sldLayoutId id="2147483653" r:id="rId8"/>
    <p:sldLayoutId id="2147483654" r:id="rId9"/>
    <p:sldLayoutId id="2147483655" r:id="rId10"/>
    <p:sldLayoutId id="2147483656" r:id="rId11"/>
    <p:sldLayoutId id="2147483658" r:id="rId12"/>
    <p:sldLayoutId id="2147483657" r:id="rId13"/>
    <p:sldLayoutId id="2147483662" r:id="rId14"/>
  </p:sldLayoutIdLst>
  <p:txStyles>
    <p:titleStyle>
      <a:lvl1pPr algn="l" defTabSz="914400" rtl="0" eaLnBrk="1" latinLnBrk="0" hangingPunct="1">
        <a:lnSpc>
          <a:spcPct val="90000"/>
        </a:lnSpc>
        <a:spcBef>
          <a:spcPct val="0"/>
        </a:spcBef>
        <a:buNone/>
        <a:defRPr sz="4400" b="1"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16" userDrawn="1">
          <p15:clr>
            <a:srgbClr val="F26B43"/>
          </p15:clr>
        </p15:guide>
        <p15:guide id="2" pos="21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hyperlink" Target="https://students.leeds.ac.uk/welcome&#8203;" TargetMode="Externa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hyperlink" Target="https://students.leeds.ac.uk/welcome/doc/welcome-help"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111.nhs.uk/triage/check-your-symptoms"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gp-registration.nhs.uk/B86110/gpregistration/landing"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hyperlink" Target="http://www.leedsstudentmedicalpractice.co.uk&#8203;" TargetMode="External"/><Relationship Id="rId5" Type="http://schemas.openxmlformats.org/officeDocument/2006/relationships/hyperlink" Target="google.com/maps?sca_esv=38d28d298ce520d7&amp;rlz=1C1GCEB_enGB980GB980&amp;output=search&amp;q=4+Blenheim+Court,%E2%80%8B+Blenheim+Walk,%E2%80%8B+Leeds,%E2%80%8B+LS2+9AE&amp;source=lnms&amp;fbs=ABfTbFXh81VCXh_98fNQK7s7MAMHiLC6LJ_KEpuKnmQBFh3hEv5b8zBytJbRqRTfo54vvOvXIs4LyZjLfhU8rYidkB3lxELwrvAp5LtfFc3h70rglGtsIqoNftxLI9jzKhr2a6_hzHwnAvdW3YTmItGFqVvoRu708aLAt-lCKlSYjeU9cOiyNGEoY2vpyJBemD8eFoaP4vLqC_fimcaeir9GytVopGJppQ&amp;entry=mc&amp;ved=1t:200715&amp;ictx=111" TargetMode="Externa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hyperlink" Target="https://gp-registration.nhs.uk/B86110/gpregistration/landing"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hyperlink" Target="https://students.leeds.ac.uk/medical-services-students/doc/meningitis"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hyperlink" Target="https://patchs.ai/practice/leedsstudentmedicalpractice"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4.sv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www.leedsth.nhs.uk/services/emergency-departments/"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hyperlink" Target="https://students.leeds.ac.uk/before-you-arrive/doc/healthcare-immigration-status" TargetMode="External"/><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hyperlink" Target="https://students.leeds.ac.uk/before-you-arrive/doc/healthcare-immigration-status" TargetMode="External"/><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hyperlink" Target="https://www.nhs.uk/nhs-services/dentists/how-much-nhs-dental-treatment-costs/" TargetMode="External"/><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hyperlink" Target="https://students.leeds.ac.uk/medical-services-students/doc/register-doctor-dentist" TargetMode="Externa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hyperlink" Target="https://www.nhs.uk/service-search/find-a-dentist" TargetMode="External"/><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hyperlink" Target="https://students.leeds.ac.uk/medical-services-students/doc/register-doctor-dentist" TargetMode="External"/><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hyperlink" Target="https://students.leeds.ac.uk/medical-services-students/doc/register-doctor-dentist"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8" Type="http://schemas.openxmlformats.org/officeDocument/2006/relationships/hyperlink" Target="https://students.leeds.ac.uk/meet-people" TargetMode="External"/><Relationship Id="rId3" Type="http://schemas.openxmlformats.org/officeDocument/2006/relationships/hyperlink" Target="https://students.leeds.ac.uk/meet-people/doc/buddy-scheme/page/2" TargetMode="External"/><Relationship Id="rId7"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hyperlink" Target="https://students.leeds.ac.uk/meet-people/doc/leeds-and-you-events" TargetMode="External"/><Relationship Id="rId5" Type="http://schemas.openxmlformats.org/officeDocument/2006/relationships/hyperlink" Target="https://engage.luu.org.uk/groups" TargetMode="External"/><Relationship Id="rId4" Type="http://schemas.openxmlformats.org/officeDocument/2006/relationships/hyperlink" Target="https://students.leeds.ac.uk/meet-people/doc/global-cafe"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sport.leeds.ac.uk/the-edge/" TargetMode="External"/><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hyperlink" Target="https://sport.leeds.ac.uk/active-campus/"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engage.luu.org.uk/giag" TargetMode="External"/><Relationship Id="rId7" Type="http://schemas.openxmlformats.org/officeDocument/2006/relationships/image" Target="../media/image26.jpe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25.jpeg"/><Relationship Id="rId5" Type="http://schemas.openxmlformats.org/officeDocument/2006/relationships/hyperlink" Target="https://leeds365.sharepoint.com/sites/HELIX" TargetMode="External"/><Relationship Id="rId4" Type="http://schemas.openxmlformats.org/officeDocument/2006/relationships/hyperlink" Target="https://www.luu.ac.uk/welcome/"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tickettailor.com/events/universityofleedsglobalcommunity?srch=volunteering+" TargetMode="External"/><Relationship Id="rId2" Type="http://schemas.openxmlformats.org/officeDocument/2006/relationships/notesSlide" Target="../notesSlides/notesSlide34.xml"/><Relationship Id="rId1" Type="http://schemas.openxmlformats.org/officeDocument/2006/relationships/slideLayout" Target="../slideLayouts/slideLayout4.xml"/><Relationship Id="rId5" Type="http://schemas.openxmlformats.org/officeDocument/2006/relationships/image" Target="../media/image27.png"/><Relationship Id="rId4" Type="http://schemas.openxmlformats.org/officeDocument/2006/relationships/hyperlink" Target="https://students.leeds.ac.uk/volunteering"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students.leeds.ac.uk/counselling-wellbeing-support/doc/wellbeing-groups-workshops" TargetMode="External"/><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hyperlink" Target="https://students.leeds.ac.uk/counselling-wellbeing-support"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students.leeds.ac.uk/support-disabled-students/doc/disability-services" TargetMode="External"/><Relationship Id="rId2" Type="http://schemas.openxmlformats.org/officeDocument/2006/relationships/notesSlide" Target="../notesSlides/notesSlide38.xml"/><Relationship Id="rId1" Type="http://schemas.openxmlformats.org/officeDocument/2006/relationships/slideLayout" Target="../slideLayouts/slideLayout10.xml"/><Relationship Id="rId5" Type="http://schemas.openxmlformats.org/officeDocument/2006/relationships/image" Target="../media/image32.png"/><Relationship Id="rId4" Type="http://schemas.openxmlformats.org/officeDocument/2006/relationships/image" Target="../media/image31.png"/></Relationships>
</file>

<file path=ppt/slides/_rels/slide39.xml.rels><?xml version="1.0" encoding="UTF-8" standalone="yes"?>
<Relationships xmlns="http://schemas.openxmlformats.org/package/2006/relationships"><Relationship Id="rId3" Type="http://schemas.openxmlformats.org/officeDocument/2006/relationships/hyperlink" Target="mailto:Disability@leeds.ac.uk" TargetMode="External"/><Relationship Id="rId2" Type="http://schemas.openxmlformats.org/officeDocument/2006/relationships/notesSlide" Target="../notesSlides/notesSlide39.xml"/><Relationship Id="rId1" Type="http://schemas.openxmlformats.org/officeDocument/2006/relationships/slideLayout" Target="../slideLayouts/slideLayout4.xml"/><Relationship Id="rId5" Type="http://schemas.openxmlformats.org/officeDocument/2006/relationships/image" Target="../media/image33.jpeg"/><Relationship Id="rId4" Type="http://schemas.openxmlformats.org/officeDocument/2006/relationships/hyperlink" Target="https://students.leeds.ac.uk/disabledstudents"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www.tickettailor.com/events/studentwelcometeamuniversityofleeds" TargetMode="External"/><Relationship Id="rId2" Type="http://schemas.openxmlformats.org/officeDocument/2006/relationships/hyperlink" Target="https://engage.luu.org.uk/groups?category=4&amp;search=" TargetMode="External"/><Relationship Id="rId1" Type="http://schemas.openxmlformats.org/officeDocument/2006/relationships/slideLayout" Target="../slideLayouts/slideLayout4.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hyperlink" Target="https://chaplaincy.leeds.ac.uk/contact-and-visit-us/"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reportandsupport.leeds.ac.uk/report/named" TargetMode="External"/><Relationship Id="rId2" Type="http://schemas.openxmlformats.org/officeDocument/2006/relationships/notesSlide" Target="../notesSlides/notesSlide40.xml"/><Relationship Id="rId1" Type="http://schemas.openxmlformats.org/officeDocument/2006/relationships/slideLayout" Target="../slideLayouts/slideLayout10.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hyperlink" Target="mailto:reportandsupport@leeds.ac.uk"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students.leeds.ac.uk/welcome/doc/welcome-help" TargetMode="External"/><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43.xml.rels><?xml version="1.0" encoding="UTF-8" standalone="yes"?>
<Relationships xmlns="http://schemas.openxmlformats.org/package/2006/relationships"><Relationship Id="rId3" Type="http://schemas.openxmlformats.org/officeDocument/2006/relationships/hyperlink" Target="mailto:advice@luu.leeds.ac.uk" TargetMode="External"/><Relationship Id="rId2" Type="http://schemas.openxmlformats.org/officeDocument/2006/relationships/notesSlide" Target="../notesSlides/notesSlide42.xml"/><Relationship Id="rId1" Type="http://schemas.openxmlformats.org/officeDocument/2006/relationships/slideLayout" Target="../slideLayouts/slideLayout4.xml"/><Relationship Id="rId6" Type="http://schemas.openxmlformats.org/officeDocument/2006/relationships/hyperlink" Target="https://www.luu.org.uk/help-support/" TargetMode="External"/><Relationship Id="rId5" Type="http://schemas.openxmlformats.org/officeDocument/2006/relationships/image" Target="../media/image40.png"/><Relationship Id="rId4" Type="http://schemas.openxmlformats.org/officeDocument/2006/relationships/image" Target="../media/image39.png"/></Relationships>
</file>

<file path=ppt/slides/_rels/slide44.xml.rels><?xml version="1.0" encoding="UTF-8" standalone="yes"?>
<Relationships xmlns="http://schemas.openxmlformats.org/package/2006/relationships"><Relationship Id="rId3" Type="http://schemas.openxmlformats.org/officeDocument/2006/relationships/hyperlink" Target="http://tinyurl.com/UoLHW" TargetMode="External"/><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164570-DB7C-D5A0-8AE4-3FB7F97DEC64}"/>
              </a:ext>
            </a:extLst>
          </p:cNvPr>
          <p:cNvSpPr>
            <a:spLocks noGrp="1"/>
          </p:cNvSpPr>
          <p:nvPr>
            <p:ph type="ctrTitle"/>
          </p:nvPr>
        </p:nvSpPr>
        <p:spPr/>
        <p:txBody>
          <a:bodyPr/>
          <a:lstStyle/>
          <a:p>
            <a:r>
              <a:rPr lang="en-US" sz="6000">
                <a:latin typeface="Arial"/>
                <a:cs typeface="Arial"/>
              </a:rPr>
              <a:t>Healthcare and </a:t>
            </a:r>
            <a:br>
              <a:rPr lang="en-US" sz="6000">
                <a:latin typeface="Arial"/>
                <a:cs typeface="Arial"/>
              </a:rPr>
            </a:br>
            <a:r>
              <a:rPr lang="en-US" sz="6000">
                <a:latin typeface="Arial"/>
                <a:cs typeface="Arial"/>
              </a:rPr>
              <a:t>Wellbeing</a:t>
            </a:r>
            <a:endParaRPr lang="en-US" sz="6000" b="0">
              <a:latin typeface="Arial"/>
              <a:cs typeface="Arial"/>
            </a:endParaRPr>
          </a:p>
          <a:p>
            <a:endParaRPr lang="en-US"/>
          </a:p>
        </p:txBody>
      </p:sp>
      <p:sp>
        <p:nvSpPr>
          <p:cNvPr id="5" name="Text Placeholder 4">
            <a:extLst>
              <a:ext uri="{FF2B5EF4-FFF2-40B4-BE49-F238E27FC236}">
                <a16:creationId xmlns:a16="http://schemas.microsoft.com/office/drawing/2014/main" id="{F8EE2F08-3B2A-61C8-C3C1-E9D3761396D9}"/>
              </a:ext>
            </a:extLst>
          </p:cNvPr>
          <p:cNvSpPr>
            <a:spLocks noGrp="1"/>
          </p:cNvSpPr>
          <p:nvPr>
            <p:ph type="subTitle" idx="1"/>
          </p:nvPr>
        </p:nvSpPr>
        <p:spPr/>
        <p:txBody>
          <a:bodyPr vert="horz" lIns="0" tIns="0" rIns="0" bIns="0" rtlCol="0" anchor="t">
            <a:normAutofit/>
          </a:bodyPr>
          <a:lstStyle/>
          <a:p>
            <a:r>
              <a:rPr lang="en-US" sz="2800">
                <a:latin typeface="Arial"/>
                <a:ea typeface="Arial" charset="0"/>
                <a:cs typeface="Arial"/>
              </a:rPr>
              <a:t>International Orientation</a:t>
            </a:r>
            <a:endParaRPr lang="en-GB" sz="2800">
              <a:solidFill>
                <a:schemeClr val="tx1"/>
              </a:solidFill>
              <a:latin typeface="Arial" charset="0"/>
              <a:ea typeface="Arial" charset="0"/>
              <a:cs typeface="Arial" charset="0"/>
            </a:endParaRPr>
          </a:p>
          <a:p>
            <a:endParaRPr lang="en-GB"/>
          </a:p>
        </p:txBody>
      </p:sp>
      <p:sp>
        <p:nvSpPr>
          <p:cNvPr id="2" name="TextBox 1">
            <a:extLst>
              <a:ext uri="{FF2B5EF4-FFF2-40B4-BE49-F238E27FC236}">
                <a16:creationId xmlns:a16="http://schemas.microsoft.com/office/drawing/2014/main" id="{E880FF96-1CAD-A551-C481-9A836FAD4E94}"/>
              </a:ext>
            </a:extLst>
          </p:cNvPr>
          <p:cNvSpPr txBox="1"/>
          <p:nvPr/>
        </p:nvSpPr>
        <p:spPr>
          <a:xfrm>
            <a:off x="339306" y="5443268"/>
            <a:ext cx="6366294"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latin typeface="Arial"/>
              <a:ea typeface="Calibri"/>
              <a:cs typeface="Segoe UI"/>
            </a:endParaRPr>
          </a:p>
          <a:p>
            <a:r>
              <a:rPr lang="en-US">
                <a:latin typeface="Arial"/>
                <a:cs typeface="Segoe UI"/>
              </a:rPr>
              <a:t>International Student Office </a:t>
            </a:r>
            <a:br>
              <a:rPr lang="en-US">
                <a:latin typeface="Arial"/>
                <a:cs typeface="Segoe UI"/>
              </a:rPr>
            </a:br>
            <a:r>
              <a:rPr lang="en-US">
                <a:latin typeface="Arial"/>
                <a:cs typeface="Segoe UI"/>
              </a:rPr>
              <a:t>Student Information Service</a:t>
            </a:r>
            <a:r>
              <a:rPr lang="en-GB">
                <a:latin typeface="Arial"/>
                <a:cs typeface="Arial"/>
              </a:rPr>
              <a:t>​</a:t>
            </a:r>
            <a:endParaRPr lang="en-GB">
              <a:ea typeface="Calibri"/>
              <a:cs typeface="Calibri"/>
            </a:endParaRPr>
          </a:p>
        </p:txBody>
      </p:sp>
      <p:pic>
        <p:nvPicPr>
          <p:cNvPr id="6" name="Picture 5" descr="Three students sitting on the grass outside a university building, talking together in an outdoor campus setting on a sunny day.">
            <a:extLst>
              <a:ext uri="{FF2B5EF4-FFF2-40B4-BE49-F238E27FC236}">
                <a16:creationId xmlns:a16="http://schemas.microsoft.com/office/drawing/2014/main" id="{35A24B1F-96CD-831C-2103-93F3A2E71E68}"/>
              </a:ext>
            </a:extLst>
          </p:cNvPr>
          <p:cNvPicPr>
            <a:picLocks noChangeAspect="1"/>
          </p:cNvPicPr>
          <p:nvPr/>
        </p:nvPicPr>
        <p:blipFill>
          <a:blip r:embed="rId3"/>
          <a:srcRect l="21327" r="31180" b="-1585"/>
          <a:stretch>
            <a:fillRect/>
          </a:stretch>
        </p:blipFill>
        <p:spPr>
          <a:xfrm>
            <a:off x="7065457" y="3428167"/>
            <a:ext cx="4739712" cy="3237451"/>
          </a:xfrm>
          <a:prstGeom prst="rect">
            <a:avLst/>
          </a:prstGeom>
        </p:spPr>
      </p:pic>
    </p:spTree>
    <p:extLst>
      <p:ext uri="{BB962C8B-B14F-4D97-AF65-F5344CB8AC3E}">
        <p14:creationId xmlns:p14="http://schemas.microsoft.com/office/powerpoint/2010/main" val="4216654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E7FAE-9200-E61B-FB63-CF58B55D49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5A5DA6-AA31-856B-3F56-FA50121A1EF9}"/>
              </a:ext>
            </a:extLst>
          </p:cNvPr>
          <p:cNvSpPr>
            <a:spLocks noGrp="1"/>
          </p:cNvSpPr>
          <p:nvPr>
            <p:ph type="title"/>
          </p:nvPr>
        </p:nvSpPr>
        <p:spPr/>
        <p:txBody>
          <a:bodyPr anchor="t" anchorCtr="0"/>
          <a:lstStyle/>
          <a:p>
            <a:r>
              <a:rPr lang="en-US">
                <a:latin typeface="Arial"/>
                <a:cs typeface="Arial"/>
              </a:rPr>
              <a:t>Disclaimer</a:t>
            </a:r>
            <a:endParaRPr lang="en-US"/>
          </a:p>
        </p:txBody>
      </p:sp>
      <p:sp>
        <p:nvSpPr>
          <p:cNvPr id="8" name="Rectangle 7">
            <a:extLst>
              <a:ext uri="{FF2B5EF4-FFF2-40B4-BE49-F238E27FC236}">
                <a16:creationId xmlns:a16="http://schemas.microsoft.com/office/drawing/2014/main" id="{F8C2793E-B8AB-B179-6631-0B04411413E8}"/>
              </a:ext>
            </a:extLst>
          </p:cNvPr>
          <p:cNvSpPr/>
          <p:nvPr/>
        </p:nvSpPr>
        <p:spPr>
          <a:xfrm>
            <a:off x="457200" y="3226902"/>
            <a:ext cx="10511715" cy="2217082"/>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GB" sz="3200">
                <a:latin typeface="Arial" panose="020B0604020202020204" pitchFamily="34" charset="0"/>
                <a:cs typeface="Arial" panose="020B0604020202020204" pitchFamily="34" charset="0"/>
              </a:rPr>
              <a:t>All content in this presentation has been prepared for the 2026/27 academic year and is subject to future updates or modifications.​</a:t>
            </a:r>
          </a:p>
        </p:txBody>
      </p:sp>
    </p:spTree>
    <p:extLst>
      <p:ext uri="{BB962C8B-B14F-4D97-AF65-F5344CB8AC3E}">
        <p14:creationId xmlns:p14="http://schemas.microsoft.com/office/powerpoint/2010/main" val="299505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a:extLst>
            <a:ext uri="{FF2B5EF4-FFF2-40B4-BE49-F238E27FC236}">
              <a16:creationId xmlns:a16="http://schemas.microsoft.com/office/drawing/2014/main" id="{DBDFA31A-7675-E126-D159-F02470BEDEE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3AC7796-BF93-D311-146A-99194CDED992}"/>
              </a:ext>
            </a:extLst>
          </p:cNvPr>
          <p:cNvSpPr>
            <a:spLocks noGrp="1"/>
          </p:cNvSpPr>
          <p:nvPr>
            <p:ph type="ctrTitle"/>
          </p:nvPr>
        </p:nvSpPr>
        <p:spPr>
          <a:xfrm>
            <a:off x="335328" y="1975330"/>
            <a:ext cx="5760672" cy="2160252"/>
          </a:xfrm>
        </p:spPr>
        <p:txBody>
          <a:bodyPr/>
          <a:lstStyle/>
          <a:p>
            <a:r>
              <a:rPr lang="en-US" sz="6000">
                <a:latin typeface="Arial"/>
                <a:cs typeface="Arial"/>
              </a:rPr>
              <a:t>Useful resources</a:t>
            </a:r>
            <a:endParaRPr lang="en-US"/>
          </a:p>
          <a:p>
            <a:endParaRPr lang="en-US"/>
          </a:p>
        </p:txBody>
      </p:sp>
      <p:sp>
        <p:nvSpPr>
          <p:cNvPr id="5" name="Text Placeholder 4">
            <a:extLst>
              <a:ext uri="{FF2B5EF4-FFF2-40B4-BE49-F238E27FC236}">
                <a16:creationId xmlns:a16="http://schemas.microsoft.com/office/drawing/2014/main" id="{655DD9CB-673B-3485-10AC-B6545584AF01}"/>
              </a:ext>
            </a:extLst>
          </p:cNvPr>
          <p:cNvSpPr>
            <a:spLocks noGrp="1"/>
          </p:cNvSpPr>
          <p:nvPr>
            <p:ph type="subTitle" idx="1"/>
          </p:nvPr>
        </p:nvSpPr>
        <p:spPr>
          <a:xfrm>
            <a:off x="335328" y="4135582"/>
            <a:ext cx="5760672" cy="3060357"/>
          </a:xfrm>
        </p:spPr>
        <p:txBody>
          <a:bodyPr vert="horz" lIns="0" tIns="0" rIns="0" bIns="0" rtlCol="0" anchor="t">
            <a:normAutofit/>
          </a:bodyPr>
          <a:lstStyle/>
          <a:p>
            <a:r>
              <a:rPr lang="en-US" sz="2800">
                <a:latin typeface="Arial"/>
                <a:ea typeface="Arial" charset="0"/>
                <a:cs typeface="Arial"/>
              </a:rPr>
              <a:t>International Orientation</a:t>
            </a:r>
            <a:endParaRPr lang="en-GB" sz="2800">
              <a:solidFill>
                <a:schemeClr val="tx1"/>
              </a:solidFill>
              <a:latin typeface="Arial" charset="0"/>
              <a:ea typeface="Arial" charset="0"/>
              <a:cs typeface="Arial" charset="0"/>
            </a:endParaRPr>
          </a:p>
          <a:p>
            <a:endParaRPr lang="en-GB"/>
          </a:p>
        </p:txBody>
      </p:sp>
      <p:pic>
        <p:nvPicPr>
          <p:cNvPr id="6" name="Picture 5">
            <a:extLst>
              <a:ext uri="{FF2B5EF4-FFF2-40B4-BE49-F238E27FC236}">
                <a16:creationId xmlns:a16="http://schemas.microsoft.com/office/drawing/2014/main" id="{612DD411-E511-A760-5A00-5ECFAA0DB6D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flipH="1">
            <a:off x="6518564" y="685800"/>
            <a:ext cx="5486400" cy="6858000"/>
          </a:xfrm>
          <a:prstGeom prst="rect">
            <a:avLst/>
          </a:prstGeom>
        </p:spPr>
      </p:pic>
    </p:spTree>
    <p:extLst>
      <p:ext uri="{BB962C8B-B14F-4D97-AF65-F5344CB8AC3E}">
        <p14:creationId xmlns:p14="http://schemas.microsoft.com/office/powerpoint/2010/main" val="3795744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5EF80-E781-7FE0-34E4-22EDE1CB01D6}"/>
              </a:ext>
            </a:extLst>
          </p:cNvPr>
          <p:cNvSpPr>
            <a:spLocks noGrp="1"/>
          </p:cNvSpPr>
          <p:nvPr>
            <p:ph type="title"/>
          </p:nvPr>
        </p:nvSpPr>
        <p:spPr/>
        <p:txBody>
          <a:bodyPr/>
          <a:lstStyle/>
          <a:p>
            <a:r>
              <a:rPr lang="en-GB">
                <a:latin typeface="Arial"/>
                <a:cs typeface="Arial"/>
              </a:rPr>
              <a:t>Welcome guide</a:t>
            </a:r>
            <a:endParaRPr lang="en-US"/>
          </a:p>
        </p:txBody>
      </p:sp>
      <p:sp>
        <p:nvSpPr>
          <p:cNvPr id="3" name="Content Placeholder 2">
            <a:extLst>
              <a:ext uri="{FF2B5EF4-FFF2-40B4-BE49-F238E27FC236}">
                <a16:creationId xmlns:a16="http://schemas.microsoft.com/office/drawing/2014/main" id="{FC297C39-A47D-8BDE-DAE5-18CA51E483D0}"/>
              </a:ext>
            </a:extLst>
          </p:cNvPr>
          <p:cNvSpPr>
            <a:spLocks noGrp="1"/>
          </p:cNvSpPr>
          <p:nvPr>
            <p:ph idx="1"/>
          </p:nvPr>
        </p:nvSpPr>
        <p:spPr>
          <a:xfrm>
            <a:off x="334963" y="2845590"/>
            <a:ext cx="7034349" cy="2983593"/>
          </a:xfrm>
        </p:spPr>
        <p:txBody>
          <a:bodyPr vert="horz" lIns="0" tIns="0" rIns="0" bIns="0" rtlCol="0" anchor="t">
            <a:normAutofit/>
          </a:bodyPr>
          <a:lstStyle/>
          <a:p>
            <a:pPr marL="0" indent="0">
              <a:buNone/>
            </a:pPr>
            <a:r>
              <a:rPr lang="en-GB" sz="2400" b="1">
                <a:latin typeface="Arial"/>
                <a:cs typeface="Arial"/>
              </a:rPr>
              <a:t>Your guide to preparing for life in Leeds.</a:t>
            </a:r>
          </a:p>
          <a:p>
            <a:pPr marL="0" indent="0">
              <a:buNone/>
            </a:pPr>
            <a:endParaRPr lang="en-GB" sz="2400" b="1">
              <a:latin typeface="Arial"/>
              <a:cs typeface="Arial"/>
            </a:endParaRPr>
          </a:p>
          <a:p>
            <a:pPr marL="457200" indent="-457200"/>
            <a:r>
              <a:rPr lang="en-GB" sz="2400">
                <a:latin typeface="Arial"/>
                <a:cs typeface="Arial"/>
              </a:rPr>
              <a:t>Check admin tasks to complete before and when your arrive to ensure you're ready to start your studies</a:t>
            </a:r>
          </a:p>
          <a:p>
            <a:pPr marL="457200" indent="-457200"/>
            <a:r>
              <a:rPr lang="en-GB" sz="2400">
                <a:latin typeface="Arial"/>
                <a:cs typeface="Arial"/>
              </a:rPr>
              <a:t>Browse opportunities to meet people, get involved and start networking</a:t>
            </a:r>
          </a:p>
          <a:p>
            <a:pPr marL="457200" indent="-457200"/>
            <a:endParaRPr lang="en-GB" sz="2400"/>
          </a:p>
          <a:p>
            <a:pPr marL="457200" indent="-457200"/>
            <a:endParaRPr lang="en-GB" sz="2400">
              <a:latin typeface="Arial"/>
              <a:cs typeface="Arial"/>
            </a:endParaRPr>
          </a:p>
          <a:p>
            <a:pPr marL="457200" indent="-457200"/>
            <a:endParaRPr lang="en-GB" sz="2400"/>
          </a:p>
        </p:txBody>
      </p:sp>
      <p:pic>
        <p:nvPicPr>
          <p:cNvPr id="6" name="Picture 5">
            <a:extLst>
              <a:ext uri="{FF2B5EF4-FFF2-40B4-BE49-F238E27FC236}">
                <a16:creationId xmlns:a16="http://schemas.microsoft.com/office/drawing/2014/main" id="{F7A8E554-D8B6-E594-2C82-922DAA0A7E8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872263" y="2075542"/>
            <a:ext cx="4002159" cy="3984172"/>
          </a:xfrm>
          <a:prstGeom prst="rect">
            <a:avLst/>
          </a:prstGeom>
        </p:spPr>
      </p:pic>
      <p:pic>
        <p:nvPicPr>
          <p:cNvPr id="7" name="Picture 6">
            <a:extLst>
              <a:ext uri="{FF2B5EF4-FFF2-40B4-BE49-F238E27FC236}">
                <a16:creationId xmlns:a16="http://schemas.microsoft.com/office/drawing/2014/main" id="{4A3ADEB9-A4DC-435B-F6C8-04653129ABB4}"/>
              </a:ext>
              <a:ext uri="{C183D7F6-B498-43B3-948B-1728B52AA6E4}">
                <adec:decorative xmlns:adec="http://schemas.microsoft.com/office/drawing/2017/decorative" val="1"/>
              </a:ext>
            </a:extLst>
          </p:cNvPr>
          <p:cNvPicPr>
            <a:picLocks noChangeAspect="1"/>
          </p:cNvPicPr>
          <p:nvPr/>
        </p:nvPicPr>
        <p:blipFill>
          <a:blip r:embed="rId4"/>
          <a:srcRect b="294"/>
          <a:stretch>
            <a:fillRect/>
          </a:stretch>
        </p:blipFill>
        <p:spPr>
          <a:xfrm>
            <a:off x="10108156" y="5015583"/>
            <a:ext cx="1630564" cy="1627200"/>
          </a:xfrm>
          <a:prstGeom prst="rect">
            <a:avLst/>
          </a:prstGeom>
        </p:spPr>
      </p:pic>
      <p:sp>
        <p:nvSpPr>
          <p:cNvPr id="8" name="TextBox 7">
            <a:extLst>
              <a:ext uri="{FF2B5EF4-FFF2-40B4-BE49-F238E27FC236}">
                <a16:creationId xmlns:a16="http://schemas.microsoft.com/office/drawing/2014/main" id="{A99D16D8-661A-5F31-CB73-2391E56A6FFA}"/>
              </a:ext>
            </a:extLst>
          </p:cNvPr>
          <p:cNvSpPr txBox="1"/>
          <p:nvPr/>
        </p:nvSpPr>
        <p:spPr>
          <a:xfrm>
            <a:off x="333829" y="6179457"/>
            <a:ext cx="6096000"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900" b="0" i="0" u="none" strike="noStrike" baseline="0">
                <a:solidFill>
                  <a:srgbClr val="000000"/>
                </a:solidFill>
                <a:latin typeface="Arial"/>
                <a:hlinkClick r:id="rId5"/>
              </a:rPr>
              <a:t>students.leeds.ac.uk/welcome</a:t>
            </a:r>
            <a:r>
              <a:rPr lang="en-GB" sz="1900" b="0" i="0">
                <a:solidFill>
                  <a:srgbClr val="000000"/>
                </a:solidFill>
                <a:latin typeface="Arial"/>
                <a:ea typeface="Arial"/>
                <a:cs typeface="Arial"/>
                <a:hlinkClick r:id="rId5"/>
              </a:rPr>
              <a:t>​</a:t>
            </a:r>
            <a:endParaRPr lang="en-US" sz="1900">
              <a:latin typeface="Arial"/>
              <a:cs typeface="Arial"/>
            </a:endParaRPr>
          </a:p>
          <a:p>
            <a:pPr algn="ctr"/>
            <a:endParaRPr lang="en-GB"/>
          </a:p>
        </p:txBody>
      </p:sp>
    </p:spTree>
    <p:extLst>
      <p:ext uri="{BB962C8B-B14F-4D97-AF65-F5344CB8AC3E}">
        <p14:creationId xmlns:p14="http://schemas.microsoft.com/office/powerpoint/2010/main" val="3719765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0B074-28A8-A6DA-EF36-BA0746BDA4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33EFC0-D9E9-4092-490D-32F45BE8B6E8}"/>
              </a:ext>
            </a:extLst>
          </p:cNvPr>
          <p:cNvSpPr>
            <a:spLocks noGrp="1"/>
          </p:cNvSpPr>
          <p:nvPr>
            <p:ph type="title"/>
          </p:nvPr>
        </p:nvSpPr>
        <p:spPr/>
        <p:txBody>
          <a:bodyPr/>
          <a:lstStyle/>
          <a:p>
            <a:r>
              <a:rPr lang="en-GB">
                <a:latin typeface="Arial"/>
                <a:cs typeface="Arial"/>
              </a:rPr>
              <a:t>Welcome Hub</a:t>
            </a:r>
            <a:endParaRPr lang="en-US"/>
          </a:p>
        </p:txBody>
      </p:sp>
      <p:sp>
        <p:nvSpPr>
          <p:cNvPr id="3" name="Content Placeholder 2">
            <a:extLst>
              <a:ext uri="{FF2B5EF4-FFF2-40B4-BE49-F238E27FC236}">
                <a16:creationId xmlns:a16="http://schemas.microsoft.com/office/drawing/2014/main" id="{A767312F-AB93-29A6-E9F5-B8697A20AE13}"/>
              </a:ext>
            </a:extLst>
          </p:cNvPr>
          <p:cNvSpPr>
            <a:spLocks noGrp="1"/>
          </p:cNvSpPr>
          <p:nvPr>
            <p:ph idx="1"/>
          </p:nvPr>
        </p:nvSpPr>
        <p:spPr>
          <a:xfrm>
            <a:off x="334963" y="2497327"/>
            <a:ext cx="6555378" cy="3636735"/>
          </a:xfrm>
        </p:spPr>
        <p:txBody>
          <a:bodyPr vert="horz" lIns="0" tIns="0" rIns="0" bIns="0" rtlCol="0" anchor="t">
            <a:normAutofit/>
          </a:bodyPr>
          <a:lstStyle/>
          <a:p>
            <a:pPr marL="0" indent="0">
              <a:lnSpc>
                <a:spcPct val="110000"/>
              </a:lnSpc>
              <a:spcBef>
                <a:spcPts val="1200"/>
              </a:spcBef>
              <a:buNone/>
            </a:pPr>
            <a:r>
              <a:rPr lang="en-GB" sz="2400" b="1">
                <a:latin typeface="Arial"/>
                <a:cs typeface="Arial"/>
              </a:rPr>
              <a:t>Run by the Student Information Service, the Welcome Hub is your place to ask questions and get help. </a:t>
            </a:r>
            <a:br>
              <a:rPr lang="en-GB" sz="2400" b="1">
                <a:latin typeface="Arial"/>
                <a:cs typeface="Arial"/>
              </a:rPr>
            </a:br>
            <a:endParaRPr lang="en-GB" sz="2400" b="1"/>
          </a:p>
          <a:p>
            <a:pPr marL="0" indent="0">
              <a:lnSpc>
                <a:spcPct val="110000"/>
              </a:lnSpc>
              <a:spcBef>
                <a:spcPts val="1200"/>
              </a:spcBef>
              <a:buNone/>
            </a:pPr>
            <a:r>
              <a:rPr lang="en-GB" sz="2400">
                <a:latin typeface="Arial"/>
                <a:cs typeface="Arial"/>
              </a:rPr>
              <a:t>The team can help with questions on online registration and identity checks, getting a SIM card, IT support, banking and more. </a:t>
            </a:r>
          </a:p>
        </p:txBody>
      </p:sp>
      <p:sp>
        <p:nvSpPr>
          <p:cNvPr id="7" name="TextBox 6">
            <a:extLst>
              <a:ext uri="{FF2B5EF4-FFF2-40B4-BE49-F238E27FC236}">
                <a16:creationId xmlns:a16="http://schemas.microsoft.com/office/drawing/2014/main" id="{036F9E0F-E73B-098B-4DAB-31C622A79B0F}"/>
              </a:ext>
            </a:extLst>
          </p:cNvPr>
          <p:cNvSpPr txBox="1"/>
          <p:nvPr/>
        </p:nvSpPr>
        <p:spPr>
          <a:xfrm>
            <a:off x="273041" y="6295963"/>
            <a:ext cx="6103620" cy="369332"/>
          </a:xfrm>
          <a:prstGeom prst="rect">
            <a:avLst/>
          </a:prstGeom>
          <a:noFill/>
        </p:spPr>
        <p:txBody>
          <a:bodyPr wrap="square">
            <a:spAutoFit/>
          </a:bodyPr>
          <a:lstStyle/>
          <a:p>
            <a:pPr marL="0" indent="0">
              <a:spcBef>
                <a:spcPts val="1200"/>
              </a:spcBef>
              <a:buNone/>
            </a:pPr>
            <a:r>
              <a:rPr lang="en-GB">
                <a:latin typeface="Arial" panose="020B0604020202020204" pitchFamily="34" charset="0"/>
                <a:cs typeface="Arial" panose="020B0604020202020204" pitchFamily="34" charset="0"/>
                <a:hlinkClick r:id="rId3"/>
              </a:rPr>
              <a:t>Getting help - The Student Information Service</a:t>
            </a:r>
            <a:endParaRPr lang="en-GB">
              <a:latin typeface="Arial" panose="020B0604020202020204" pitchFamily="34" charset="0"/>
              <a:cs typeface="Arial" panose="020B0604020202020204" pitchFamily="34" charset="0"/>
            </a:endParaRPr>
          </a:p>
        </p:txBody>
      </p:sp>
      <p:pic>
        <p:nvPicPr>
          <p:cNvPr id="5" name="Picture 4" descr="Two people seated at a desk in a university support or information centre, using laptops and talking across computer workstations. Multiple desktop monitors are visible on the desk, and an information sign related to international orientation can be seen in the background.">
            <a:extLst>
              <a:ext uri="{FF2B5EF4-FFF2-40B4-BE49-F238E27FC236}">
                <a16:creationId xmlns:a16="http://schemas.microsoft.com/office/drawing/2014/main" id="{A5451D9A-3722-824C-50CD-0661F7344A8C}"/>
              </a:ext>
            </a:extLst>
          </p:cNvPr>
          <p:cNvPicPr>
            <a:picLocks noChangeAspect="1"/>
          </p:cNvPicPr>
          <p:nvPr/>
        </p:nvPicPr>
        <p:blipFill>
          <a:blip r:embed="rId4"/>
          <a:srcRect l="29287" r="71"/>
          <a:stretch>
            <a:fillRect/>
          </a:stretch>
        </p:blipFill>
        <p:spPr>
          <a:xfrm>
            <a:off x="7452360" y="2260917"/>
            <a:ext cx="4466599" cy="4219712"/>
          </a:xfrm>
          <a:prstGeom prst="rect">
            <a:avLst/>
          </a:prstGeom>
        </p:spPr>
      </p:pic>
      <p:pic>
        <p:nvPicPr>
          <p:cNvPr id="6" name="Picture 5">
            <a:extLst>
              <a:ext uri="{FF2B5EF4-FFF2-40B4-BE49-F238E27FC236}">
                <a16:creationId xmlns:a16="http://schemas.microsoft.com/office/drawing/2014/main" id="{28D6DFC7-AD0F-2C9A-A687-45D66CC3FDBF}"/>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104120" y="4670393"/>
            <a:ext cx="1654470" cy="1627200"/>
          </a:xfrm>
          <a:prstGeom prst="rect">
            <a:avLst/>
          </a:prstGeom>
        </p:spPr>
      </p:pic>
    </p:spTree>
    <p:extLst>
      <p:ext uri="{BB962C8B-B14F-4D97-AF65-F5344CB8AC3E}">
        <p14:creationId xmlns:p14="http://schemas.microsoft.com/office/powerpoint/2010/main" val="1899544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a:extLst>
            <a:ext uri="{FF2B5EF4-FFF2-40B4-BE49-F238E27FC236}">
              <a16:creationId xmlns:a16="http://schemas.microsoft.com/office/drawing/2014/main" id="{C1E5EEE9-E1DB-D6FD-6EF5-A54DB128CC6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D786F94-57A6-D09A-6F2C-C176BF0C6A4F}"/>
              </a:ext>
            </a:extLst>
          </p:cNvPr>
          <p:cNvSpPr>
            <a:spLocks noGrp="1"/>
          </p:cNvSpPr>
          <p:nvPr>
            <p:ph type="ctrTitle"/>
          </p:nvPr>
        </p:nvSpPr>
        <p:spPr>
          <a:xfrm>
            <a:off x="335328" y="2141584"/>
            <a:ext cx="5760672" cy="2160252"/>
          </a:xfrm>
        </p:spPr>
        <p:txBody>
          <a:bodyPr/>
          <a:lstStyle/>
          <a:p>
            <a:r>
              <a:rPr lang="en-US" sz="6000">
                <a:latin typeface="Arial"/>
                <a:cs typeface="Arial"/>
              </a:rPr>
              <a:t>Healthcare in the UK</a:t>
            </a:r>
            <a:endParaRPr lang="en-US"/>
          </a:p>
          <a:p>
            <a:endParaRPr lang="en-US"/>
          </a:p>
        </p:txBody>
      </p:sp>
      <p:sp>
        <p:nvSpPr>
          <p:cNvPr id="5" name="Text Placeholder 4">
            <a:extLst>
              <a:ext uri="{FF2B5EF4-FFF2-40B4-BE49-F238E27FC236}">
                <a16:creationId xmlns:a16="http://schemas.microsoft.com/office/drawing/2014/main" id="{B1598741-7582-085E-AAC1-7D5BD9C4FB4C}"/>
              </a:ext>
            </a:extLst>
          </p:cNvPr>
          <p:cNvSpPr>
            <a:spLocks noGrp="1"/>
          </p:cNvSpPr>
          <p:nvPr>
            <p:ph type="subTitle" idx="1"/>
          </p:nvPr>
        </p:nvSpPr>
        <p:spPr>
          <a:xfrm>
            <a:off x="335328" y="4301836"/>
            <a:ext cx="5760672" cy="3060357"/>
          </a:xfrm>
        </p:spPr>
        <p:txBody>
          <a:bodyPr vert="horz" lIns="0" tIns="0" rIns="0" bIns="0" rtlCol="0" anchor="t">
            <a:normAutofit/>
          </a:bodyPr>
          <a:lstStyle/>
          <a:p>
            <a:r>
              <a:rPr lang="en-US" sz="2800">
                <a:latin typeface="Arial"/>
                <a:ea typeface="Arial" charset="0"/>
                <a:cs typeface="Arial"/>
              </a:rPr>
              <a:t>International Orientation</a:t>
            </a:r>
            <a:endParaRPr lang="en-GB" sz="2800">
              <a:solidFill>
                <a:schemeClr val="tx1"/>
              </a:solidFill>
              <a:latin typeface="Arial" charset="0"/>
              <a:ea typeface="Arial" charset="0"/>
              <a:cs typeface="Arial" charset="0"/>
            </a:endParaRPr>
          </a:p>
          <a:p>
            <a:endParaRPr lang="en-GB"/>
          </a:p>
        </p:txBody>
      </p:sp>
      <p:pic>
        <p:nvPicPr>
          <p:cNvPr id="6" name="Picture 5">
            <a:extLst>
              <a:ext uri="{FF2B5EF4-FFF2-40B4-BE49-F238E27FC236}">
                <a16:creationId xmlns:a16="http://schemas.microsoft.com/office/drawing/2014/main" id="{B2E6D6D2-E68E-18F0-D5F3-D39D3B03BD8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268392" y="1356247"/>
            <a:ext cx="3757353" cy="4696691"/>
          </a:xfrm>
          <a:prstGeom prst="rect">
            <a:avLst/>
          </a:prstGeom>
        </p:spPr>
      </p:pic>
    </p:spTree>
    <p:extLst>
      <p:ext uri="{BB962C8B-B14F-4D97-AF65-F5344CB8AC3E}">
        <p14:creationId xmlns:p14="http://schemas.microsoft.com/office/powerpoint/2010/main" val="2191818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C31D801-5658-7E09-97BD-E88E842A5F3E}"/>
              </a:ext>
            </a:extLst>
          </p:cNvPr>
          <p:cNvSpPr>
            <a:spLocks noGrp="1"/>
          </p:cNvSpPr>
          <p:nvPr>
            <p:ph type="title"/>
          </p:nvPr>
        </p:nvSpPr>
        <p:spPr>
          <a:xfrm>
            <a:off x="334963" y="1358724"/>
            <a:ext cx="7919720" cy="1429977"/>
          </a:xfrm>
        </p:spPr>
        <p:txBody>
          <a:bodyPr anchor="t" anchorCtr="0"/>
          <a:lstStyle/>
          <a:p>
            <a:r>
              <a:rPr lang="en-GB" sz="4000">
                <a:latin typeface="Arial"/>
                <a:cs typeface="Arial"/>
              </a:rPr>
              <a:t>The National Health Service</a:t>
            </a:r>
            <a:br>
              <a:rPr lang="en-GB" sz="4000">
                <a:latin typeface="Arial"/>
                <a:cs typeface="Arial"/>
              </a:rPr>
            </a:br>
            <a:endParaRPr lang="en-US" sz="4000" b="0">
              <a:latin typeface="Arial"/>
              <a:cs typeface="Arial"/>
            </a:endParaRPr>
          </a:p>
          <a:p>
            <a:endParaRPr lang="en-US"/>
          </a:p>
        </p:txBody>
      </p:sp>
      <p:sp>
        <p:nvSpPr>
          <p:cNvPr id="3" name="Content Placeholder 2">
            <a:extLst>
              <a:ext uri="{FF2B5EF4-FFF2-40B4-BE49-F238E27FC236}">
                <a16:creationId xmlns:a16="http://schemas.microsoft.com/office/drawing/2014/main" id="{7F6F0570-E016-0483-BF54-9CCC52013C3D}"/>
              </a:ext>
            </a:extLst>
          </p:cNvPr>
          <p:cNvSpPr>
            <a:spLocks noGrp="1"/>
          </p:cNvSpPr>
          <p:nvPr>
            <p:ph idx="1"/>
          </p:nvPr>
        </p:nvSpPr>
        <p:spPr>
          <a:xfrm>
            <a:off x="334963" y="2941863"/>
            <a:ext cx="6244741" cy="3600450"/>
          </a:xfrm>
        </p:spPr>
        <p:txBody>
          <a:bodyPr vert="horz" lIns="0" tIns="0" rIns="0" bIns="0" rtlCol="0" anchor="t">
            <a:normAutofit/>
          </a:bodyPr>
          <a:lstStyle/>
          <a:p>
            <a:pPr marL="342900" indent="-342900">
              <a:lnSpc>
                <a:spcPct val="100000"/>
              </a:lnSpc>
              <a:spcBef>
                <a:spcPts val="0"/>
              </a:spcBef>
            </a:pPr>
            <a:r>
              <a:rPr lang="en-GB" sz="2400">
                <a:latin typeface="Arial"/>
                <a:cs typeface="Arial"/>
              </a:rPr>
              <a:t>Public, government-sponsored universal </a:t>
            </a:r>
            <a:br>
              <a:rPr lang="en-GB" sz="2400">
                <a:latin typeface="Arial"/>
                <a:cs typeface="Arial"/>
              </a:rPr>
            </a:br>
            <a:r>
              <a:rPr lang="en-GB" sz="2400">
                <a:latin typeface="Arial"/>
                <a:cs typeface="Arial"/>
              </a:rPr>
              <a:t>healthcare system</a:t>
            </a:r>
            <a:endParaRPr lang="en-US" sz="2400">
              <a:latin typeface="Arial"/>
              <a:cs typeface="Arial"/>
            </a:endParaRPr>
          </a:p>
          <a:p>
            <a:pPr marL="342900" indent="-342900">
              <a:lnSpc>
                <a:spcPct val="100000"/>
              </a:lnSpc>
              <a:spcBef>
                <a:spcPts val="0"/>
              </a:spcBef>
            </a:pPr>
            <a:endParaRPr lang="en-GB" sz="2400">
              <a:latin typeface="Arial"/>
              <a:cs typeface="Arial"/>
            </a:endParaRPr>
          </a:p>
          <a:p>
            <a:pPr marL="342900" indent="-342900">
              <a:lnSpc>
                <a:spcPct val="100000"/>
              </a:lnSpc>
              <a:spcBef>
                <a:spcPts val="0"/>
              </a:spcBef>
            </a:pPr>
            <a:r>
              <a:rPr lang="en-GB" sz="2400">
                <a:latin typeface="Arial"/>
                <a:cs typeface="Arial"/>
              </a:rPr>
              <a:t>Free access to services for UK residents and international students who have paid the International Health Surcharge (IHS)</a:t>
            </a:r>
            <a:endParaRPr lang="en-GB" sz="1800"/>
          </a:p>
        </p:txBody>
      </p:sp>
      <p:pic>
        <p:nvPicPr>
          <p:cNvPr id="8" name="Picture Placeholder 7" descr="NHS Identity Guidelines | NHS logo">
            <a:extLst>
              <a:ext uri="{FF2B5EF4-FFF2-40B4-BE49-F238E27FC236}">
                <a16:creationId xmlns:a16="http://schemas.microsoft.com/office/drawing/2014/main" id="{CA1C3202-59D6-E4C7-1311-30BB2EDF3A3A}"/>
              </a:ext>
            </a:extLst>
          </p:cNvPr>
          <p:cNvPicPr>
            <a:picLocks noGrp="1" noChangeAspect="1"/>
          </p:cNvPicPr>
          <p:nvPr>
            <p:ph type="pic" idx="10"/>
          </p:nvPr>
        </p:nvPicPr>
        <p:blipFill>
          <a:blip r:embed="rId3"/>
          <a:srcRect l="11659" t="18784" r="20852" b="19573"/>
          <a:stretch>
            <a:fillRect/>
          </a:stretch>
        </p:blipFill>
        <p:spPr>
          <a:xfrm>
            <a:off x="6854482" y="2941863"/>
            <a:ext cx="5002555" cy="2879453"/>
          </a:xfrm>
          <a:prstGeom prst="rect">
            <a:avLst/>
          </a:prstGeom>
          <a:solidFill>
            <a:srgbClr val="E7E6E6"/>
          </a:solidFill>
        </p:spPr>
      </p:pic>
    </p:spTree>
    <p:extLst>
      <p:ext uri="{BB962C8B-B14F-4D97-AF65-F5344CB8AC3E}">
        <p14:creationId xmlns:p14="http://schemas.microsoft.com/office/powerpoint/2010/main" val="2888174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A67D1-A432-6BE2-5161-FB11012B6F91}"/>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9C11B52-6490-A640-57D2-F9B259B9AFCF}"/>
              </a:ext>
            </a:extLst>
          </p:cNvPr>
          <p:cNvSpPr>
            <a:spLocks noGrp="1"/>
          </p:cNvSpPr>
          <p:nvPr>
            <p:ph type="title"/>
          </p:nvPr>
        </p:nvSpPr>
        <p:spPr>
          <a:xfrm>
            <a:off x="334963" y="1358724"/>
            <a:ext cx="7919720" cy="1429977"/>
          </a:xfrm>
        </p:spPr>
        <p:txBody>
          <a:bodyPr anchor="t" anchorCtr="0"/>
          <a:lstStyle/>
          <a:p>
            <a:r>
              <a:rPr lang="en-GB" sz="4000">
                <a:latin typeface="Arial"/>
                <a:cs typeface="Arial"/>
              </a:rPr>
              <a:t>Healthcare essentials</a:t>
            </a:r>
            <a:endParaRPr lang="en-US"/>
          </a:p>
        </p:txBody>
      </p:sp>
      <p:sp>
        <p:nvSpPr>
          <p:cNvPr id="10" name="Content Placeholder 2">
            <a:extLst>
              <a:ext uri="{FF2B5EF4-FFF2-40B4-BE49-F238E27FC236}">
                <a16:creationId xmlns:a16="http://schemas.microsoft.com/office/drawing/2014/main" id="{18B11CBA-91AD-18F4-4D49-28294A70EAF1}"/>
              </a:ext>
            </a:extLst>
          </p:cNvPr>
          <p:cNvSpPr txBox="1">
            <a:spLocks/>
          </p:cNvSpPr>
          <p:nvPr/>
        </p:nvSpPr>
        <p:spPr>
          <a:xfrm>
            <a:off x="559866" y="3308020"/>
            <a:ext cx="1402915" cy="3600450"/>
          </a:xfrm>
          <a:prstGeom prst="rect">
            <a:avLst/>
          </a:prstGeom>
        </p:spPr>
        <p:txBody>
          <a:bodyPr vert="horz" lIns="0" tIns="0" rIns="0" bIns="0" rtlCol="0" anchor="t">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buNone/>
            </a:pPr>
            <a:r>
              <a:rPr lang="en-GB" sz="2000" b="1">
                <a:latin typeface="Arial"/>
                <a:cs typeface="Arial"/>
              </a:rPr>
              <a:t>GP</a:t>
            </a:r>
            <a:endParaRPr lang="en-US"/>
          </a:p>
        </p:txBody>
      </p:sp>
      <p:sp>
        <p:nvSpPr>
          <p:cNvPr id="3" name="Content Placeholder 2">
            <a:extLst>
              <a:ext uri="{FF2B5EF4-FFF2-40B4-BE49-F238E27FC236}">
                <a16:creationId xmlns:a16="http://schemas.microsoft.com/office/drawing/2014/main" id="{E3242ED8-FF1F-EC59-138F-587621CF7D81}"/>
              </a:ext>
            </a:extLst>
          </p:cNvPr>
          <p:cNvSpPr>
            <a:spLocks noGrp="1"/>
          </p:cNvSpPr>
          <p:nvPr>
            <p:ph idx="1"/>
          </p:nvPr>
        </p:nvSpPr>
        <p:spPr>
          <a:xfrm>
            <a:off x="555318" y="4270187"/>
            <a:ext cx="1402915" cy="3600450"/>
          </a:xfrm>
        </p:spPr>
        <p:txBody>
          <a:bodyPr vert="horz" lIns="0" tIns="0" rIns="0" bIns="0" rtlCol="0" anchor="t">
            <a:normAutofit/>
          </a:bodyPr>
          <a:lstStyle/>
          <a:p>
            <a:pPr marL="0" indent="0">
              <a:lnSpc>
                <a:spcPct val="100000"/>
              </a:lnSpc>
              <a:buNone/>
            </a:pPr>
            <a:r>
              <a:rPr lang="en-GB" sz="2000">
                <a:latin typeface="Arial"/>
                <a:cs typeface="Arial"/>
              </a:rPr>
              <a:t>General </a:t>
            </a:r>
            <a:br>
              <a:rPr lang="en-GB" sz="2000">
                <a:latin typeface="Arial"/>
                <a:cs typeface="Arial"/>
              </a:rPr>
            </a:br>
            <a:r>
              <a:rPr lang="en-GB" sz="2000">
                <a:latin typeface="Arial"/>
                <a:cs typeface="Arial"/>
              </a:rPr>
              <a:t>Practitioner</a:t>
            </a:r>
          </a:p>
        </p:txBody>
      </p:sp>
      <p:sp>
        <p:nvSpPr>
          <p:cNvPr id="21" name="Content Placeholder 2">
            <a:extLst>
              <a:ext uri="{FF2B5EF4-FFF2-40B4-BE49-F238E27FC236}">
                <a16:creationId xmlns:a16="http://schemas.microsoft.com/office/drawing/2014/main" id="{EFE212A5-F0C3-C263-4838-C23B0B308360}"/>
              </a:ext>
            </a:extLst>
          </p:cNvPr>
          <p:cNvSpPr txBox="1">
            <a:spLocks/>
          </p:cNvSpPr>
          <p:nvPr/>
        </p:nvSpPr>
        <p:spPr>
          <a:xfrm>
            <a:off x="2700542" y="3297436"/>
            <a:ext cx="1402915" cy="3600450"/>
          </a:xfrm>
          <a:prstGeom prst="rect">
            <a:avLst/>
          </a:prstGeom>
        </p:spPr>
        <p:txBody>
          <a:bodyPr vert="horz" lIns="0" tIns="0" rIns="0" bIns="0" rtlCol="0" anchor="t">
            <a:normAutofit/>
          </a:bodyPr>
          <a:lstStyle>
            <a:defPPr>
              <a:defRPr lang="en-US"/>
            </a:defPPr>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buNone/>
            </a:pPr>
            <a:r>
              <a:rPr lang="en-GB" sz="2000" b="1">
                <a:latin typeface="Arial"/>
                <a:cs typeface="Arial"/>
              </a:rPr>
              <a:t>GP Surgery</a:t>
            </a:r>
            <a:endParaRPr lang="en-GB" sz="2000" b="1"/>
          </a:p>
        </p:txBody>
      </p:sp>
      <p:sp>
        <p:nvSpPr>
          <p:cNvPr id="20" name="Content Placeholder 2">
            <a:extLst>
              <a:ext uri="{FF2B5EF4-FFF2-40B4-BE49-F238E27FC236}">
                <a16:creationId xmlns:a16="http://schemas.microsoft.com/office/drawing/2014/main" id="{E885C7F6-DB63-A287-5AE8-2B671121F381}"/>
              </a:ext>
            </a:extLst>
          </p:cNvPr>
          <p:cNvSpPr txBox="1">
            <a:spLocks/>
          </p:cNvSpPr>
          <p:nvPr/>
        </p:nvSpPr>
        <p:spPr>
          <a:xfrm>
            <a:off x="2694154" y="4245981"/>
            <a:ext cx="2244526" cy="3611823"/>
          </a:xfrm>
          <a:prstGeom prst="rect">
            <a:avLst/>
          </a:prstGeom>
        </p:spPr>
        <p:txBody>
          <a:bodyPr vert="horz" lIns="0" tIns="0" rIns="0" bIns="0" rtlCol="0" anchor="t">
            <a:normAutofit/>
          </a:bodyPr>
          <a:lstStyle>
            <a:defPPr>
              <a:defRPr lang="en-US"/>
            </a:defPPr>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GB" sz="2000">
                <a:latin typeface="Arial"/>
                <a:cs typeface="Arial"/>
              </a:rPr>
              <a:t>Where a GP works</a:t>
            </a:r>
            <a:endParaRPr lang="en-US" sz="2000">
              <a:latin typeface="Arial"/>
              <a:cs typeface="Arial"/>
            </a:endParaRPr>
          </a:p>
          <a:p>
            <a:pPr marL="0" indent="0">
              <a:lnSpc>
                <a:spcPct val="100000"/>
              </a:lnSpc>
              <a:spcBef>
                <a:spcPts val="0"/>
              </a:spcBef>
              <a:buNone/>
            </a:pPr>
            <a:r>
              <a:rPr lang="en-GB" sz="2000">
                <a:latin typeface="Arial"/>
                <a:cs typeface="Arial"/>
              </a:rPr>
              <a:t>(medical centre or medical practice)</a:t>
            </a:r>
            <a:endParaRPr lang="en-US" sz="2000">
              <a:latin typeface="Arial"/>
              <a:cs typeface="Arial"/>
            </a:endParaRPr>
          </a:p>
          <a:p>
            <a:pPr marL="0" indent="0">
              <a:lnSpc>
                <a:spcPct val="100000"/>
              </a:lnSpc>
              <a:buFont typeface="Arial"/>
              <a:buNone/>
            </a:pPr>
            <a:endParaRPr lang="en-GB" sz="2000">
              <a:latin typeface="Arial"/>
              <a:cs typeface="Arial"/>
            </a:endParaRPr>
          </a:p>
        </p:txBody>
      </p:sp>
      <p:sp>
        <p:nvSpPr>
          <p:cNvPr id="2" name="Content Placeholder 2">
            <a:extLst>
              <a:ext uri="{FF2B5EF4-FFF2-40B4-BE49-F238E27FC236}">
                <a16:creationId xmlns:a16="http://schemas.microsoft.com/office/drawing/2014/main" id="{33714791-C1E7-07B2-0A8B-BFFBF9F93F28}"/>
              </a:ext>
            </a:extLst>
          </p:cNvPr>
          <p:cNvSpPr txBox="1">
            <a:spLocks/>
          </p:cNvSpPr>
          <p:nvPr/>
        </p:nvSpPr>
        <p:spPr>
          <a:xfrm>
            <a:off x="6196676" y="2636213"/>
            <a:ext cx="4576018" cy="3611823"/>
          </a:xfrm>
          <a:prstGeom prst="rect">
            <a:avLst/>
          </a:prstGeom>
        </p:spPr>
        <p:txBody>
          <a:bodyPr vert="horz" lIns="0" tIns="0" rIns="0" bIns="0" rtlCol="0" anchor="t">
            <a:normAutofit/>
          </a:bodyPr>
          <a:lstStyle>
            <a:defPPr>
              <a:defRPr lang="en-US"/>
            </a:defPPr>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spcBef>
                <a:spcPts val="0"/>
              </a:spcBef>
              <a:buNone/>
            </a:pPr>
            <a:r>
              <a:rPr lang="en-GB" sz="2000" b="1">
                <a:latin typeface="Arial"/>
                <a:cs typeface="Arial"/>
              </a:rPr>
              <a:t>Important numbers</a:t>
            </a:r>
            <a:endParaRPr lang="en-GB" sz="2000" b="1"/>
          </a:p>
        </p:txBody>
      </p:sp>
      <p:sp>
        <p:nvSpPr>
          <p:cNvPr id="5" name="Rectangle 4">
            <a:extLst>
              <a:ext uri="{FF2B5EF4-FFF2-40B4-BE49-F238E27FC236}">
                <a16:creationId xmlns:a16="http://schemas.microsoft.com/office/drawing/2014/main" id="{6FE781D3-28AF-0D8C-ABFA-EB4D73184839}"/>
              </a:ext>
              <a:ext uri="{C183D7F6-B498-43B3-948B-1728B52AA6E4}">
                <adec:decorative xmlns:adec="http://schemas.microsoft.com/office/drawing/2017/decorative" val="1"/>
              </a:ext>
            </a:extLst>
          </p:cNvPr>
          <p:cNvSpPr/>
          <p:nvPr/>
        </p:nvSpPr>
        <p:spPr>
          <a:xfrm>
            <a:off x="6096000" y="3298208"/>
            <a:ext cx="4674357" cy="648268"/>
          </a:xfrm>
          <a:prstGeom prst="rect">
            <a:avLst/>
          </a:prstGeom>
          <a:solidFill>
            <a:srgbClr val="9CEDFF"/>
          </a:solidFill>
          <a:ln>
            <a:solidFill>
              <a:srgbClr val="9CED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Content Placeholder 2">
            <a:extLst>
              <a:ext uri="{FF2B5EF4-FFF2-40B4-BE49-F238E27FC236}">
                <a16:creationId xmlns:a16="http://schemas.microsoft.com/office/drawing/2014/main" id="{67AE3812-C06D-C9A9-AC75-EF83724623CF}"/>
              </a:ext>
            </a:extLst>
          </p:cNvPr>
          <p:cNvSpPr txBox="1">
            <a:spLocks/>
          </p:cNvSpPr>
          <p:nvPr/>
        </p:nvSpPr>
        <p:spPr>
          <a:xfrm>
            <a:off x="6890437" y="3511945"/>
            <a:ext cx="1402915" cy="3600450"/>
          </a:xfrm>
          <a:prstGeom prst="rect">
            <a:avLst/>
          </a:prstGeom>
        </p:spPr>
        <p:txBody>
          <a:bodyPr vert="horz" lIns="0" tIns="0" rIns="0" bIns="0" rtlCol="0" anchor="t">
            <a:normAutofit/>
          </a:bodyPr>
          <a:lstStyle>
            <a:defPPr>
              <a:defRPr lang="en-US"/>
            </a:defPPr>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buNone/>
            </a:pPr>
            <a:r>
              <a:rPr lang="en-GB" sz="2000" b="1">
                <a:latin typeface="Arial"/>
                <a:cs typeface="Arial"/>
              </a:rPr>
              <a:t>111</a:t>
            </a:r>
          </a:p>
        </p:txBody>
      </p:sp>
      <p:sp>
        <p:nvSpPr>
          <p:cNvPr id="22" name="Content Placeholder 2">
            <a:extLst>
              <a:ext uri="{FF2B5EF4-FFF2-40B4-BE49-F238E27FC236}">
                <a16:creationId xmlns:a16="http://schemas.microsoft.com/office/drawing/2014/main" id="{6B214175-AB59-549A-FD5C-D9E989F156B1}"/>
              </a:ext>
            </a:extLst>
          </p:cNvPr>
          <p:cNvSpPr txBox="1">
            <a:spLocks/>
          </p:cNvSpPr>
          <p:nvPr/>
        </p:nvSpPr>
        <p:spPr>
          <a:xfrm>
            <a:off x="6090843" y="4179169"/>
            <a:ext cx="2244526" cy="3611823"/>
          </a:xfrm>
          <a:prstGeom prst="rect">
            <a:avLst/>
          </a:prstGeom>
        </p:spPr>
        <p:txBody>
          <a:bodyPr vert="horz" lIns="0" tIns="0" rIns="0" bIns="0" rtlCol="0" anchor="t">
            <a:normAutofit/>
          </a:bodyPr>
          <a:lstStyle>
            <a:defPPr>
              <a:defRPr lang="en-US"/>
            </a:defPPr>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GB" sz="2000">
                <a:latin typeface="Arial"/>
                <a:cs typeface="Arial"/>
              </a:rPr>
              <a:t>Non-emergencies</a:t>
            </a:r>
            <a:r>
              <a:rPr lang="en-US">
                <a:latin typeface="Arial"/>
                <a:cs typeface="Arial"/>
              </a:rPr>
              <a:t> </a:t>
            </a:r>
            <a:endParaRPr lang="en-US"/>
          </a:p>
        </p:txBody>
      </p:sp>
      <p:sp>
        <p:nvSpPr>
          <p:cNvPr id="25" name="Content Placeholder 2">
            <a:extLst>
              <a:ext uri="{FF2B5EF4-FFF2-40B4-BE49-F238E27FC236}">
                <a16:creationId xmlns:a16="http://schemas.microsoft.com/office/drawing/2014/main" id="{85036486-BDB6-D5E2-9E8D-9F9A5A0B5220}"/>
              </a:ext>
            </a:extLst>
          </p:cNvPr>
          <p:cNvSpPr txBox="1">
            <a:spLocks/>
          </p:cNvSpPr>
          <p:nvPr/>
        </p:nvSpPr>
        <p:spPr>
          <a:xfrm>
            <a:off x="9517631" y="3455079"/>
            <a:ext cx="1402915" cy="3600450"/>
          </a:xfrm>
          <a:prstGeom prst="rect">
            <a:avLst/>
          </a:prstGeom>
        </p:spPr>
        <p:txBody>
          <a:bodyPr vert="horz" lIns="0" tIns="0" rIns="0" bIns="0" rtlCol="0" anchor="t">
            <a:normAutofit/>
          </a:bodyPr>
          <a:lstStyle>
            <a:defPPr>
              <a:defRPr lang="en-US"/>
            </a:defPPr>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buNone/>
            </a:pPr>
            <a:r>
              <a:rPr lang="en-GB" sz="2000" b="1">
                <a:latin typeface="Arial"/>
                <a:cs typeface="Arial"/>
              </a:rPr>
              <a:t>999</a:t>
            </a:r>
            <a:endParaRPr lang="en-US"/>
          </a:p>
        </p:txBody>
      </p:sp>
      <p:sp>
        <p:nvSpPr>
          <p:cNvPr id="24" name="Content Placeholder 2">
            <a:extLst>
              <a:ext uri="{FF2B5EF4-FFF2-40B4-BE49-F238E27FC236}">
                <a16:creationId xmlns:a16="http://schemas.microsoft.com/office/drawing/2014/main" id="{E7D3417B-165B-523F-075E-F64BA854B469}"/>
              </a:ext>
            </a:extLst>
          </p:cNvPr>
          <p:cNvSpPr txBox="1">
            <a:spLocks/>
          </p:cNvSpPr>
          <p:nvPr/>
        </p:nvSpPr>
        <p:spPr>
          <a:xfrm>
            <a:off x="8916909" y="4282318"/>
            <a:ext cx="2244526" cy="3611823"/>
          </a:xfrm>
          <a:prstGeom prst="rect">
            <a:avLst/>
          </a:prstGeom>
        </p:spPr>
        <p:txBody>
          <a:bodyPr vert="horz" lIns="0" tIns="0" rIns="0" bIns="0" rtlCol="0" anchor="t">
            <a:normAutofit/>
          </a:bodyPr>
          <a:lstStyle>
            <a:defPPr>
              <a:defRPr lang="en-US"/>
            </a:defPPr>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GB" sz="2000">
                <a:latin typeface="Arial"/>
                <a:cs typeface="Arial"/>
              </a:rPr>
              <a:t>Emergencies</a:t>
            </a:r>
            <a:endParaRPr lang="en-US" err="1"/>
          </a:p>
        </p:txBody>
      </p:sp>
    </p:spTree>
    <p:extLst>
      <p:ext uri="{BB962C8B-B14F-4D97-AF65-F5344CB8AC3E}">
        <p14:creationId xmlns:p14="http://schemas.microsoft.com/office/powerpoint/2010/main" val="1388402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6F277-F6B0-6D18-627A-9ADF33F32E0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F61457A4-38AC-C44C-5F99-7E12C800E01C}"/>
              </a:ext>
            </a:extLst>
          </p:cNvPr>
          <p:cNvSpPr>
            <a:spLocks noGrp="1"/>
          </p:cNvSpPr>
          <p:nvPr>
            <p:ph type="title"/>
          </p:nvPr>
        </p:nvSpPr>
        <p:spPr>
          <a:xfrm>
            <a:off x="334963" y="1358724"/>
            <a:ext cx="7919720" cy="1429977"/>
          </a:xfrm>
        </p:spPr>
        <p:txBody>
          <a:bodyPr anchor="t" anchorCtr="0"/>
          <a:lstStyle/>
          <a:p>
            <a:r>
              <a:rPr lang="en-GB" sz="4000">
                <a:latin typeface="Arial"/>
                <a:cs typeface="Arial"/>
              </a:rPr>
              <a:t>NHS 111 (1)</a:t>
            </a:r>
            <a:endParaRPr lang="en-GB" sz="4000"/>
          </a:p>
        </p:txBody>
      </p:sp>
      <p:grpSp>
        <p:nvGrpSpPr>
          <p:cNvPr id="2" name="Group 1" descr="Frame with this wording inside: &#10;NHS 111 - Call this number if you're unsure about what to do, it's after 5pm or it's a weekend.">
            <a:extLst>
              <a:ext uri="{FF2B5EF4-FFF2-40B4-BE49-F238E27FC236}">
                <a16:creationId xmlns:a16="http://schemas.microsoft.com/office/drawing/2014/main" id="{555BBED0-2A23-F372-AF9E-59ADCD8D5BF6}"/>
              </a:ext>
              <a:ext uri="{C183D7F6-B498-43B3-948B-1728B52AA6E4}">
                <adec:decorative xmlns:adec="http://schemas.microsoft.com/office/drawing/2017/decorative" val="0"/>
              </a:ext>
            </a:extLst>
          </p:cNvPr>
          <p:cNvGrpSpPr/>
          <p:nvPr/>
        </p:nvGrpSpPr>
        <p:grpSpPr>
          <a:xfrm>
            <a:off x="430866" y="2330559"/>
            <a:ext cx="1896409" cy="3588538"/>
            <a:chOff x="1148042" y="1935864"/>
            <a:chExt cx="2058300" cy="4471807"/>
          </a:xfrm>
        </p:grpSpPr>
        <p:sp>
          <p:nvSpPr>
            <p:cNvPr id="3" name="Freeform 6">
              <a:extLst>
                <a:ext uri="{FF2B5EF4-FFF2-40B4-BE49-F238E27FC236}">
                  <a16:creationId xmlns:a16="http://schemas.microsoft.com/office/drawing/2014/main" id="{F2231867-EDC5-C3F0-346B-400693F0502B}"/>
                </a:ext>
              </a:extLst>
            </p:cNvPr>
            <p:cNvSpPr/>
            <p:nvPr/>
          </p:nvSpPr>
          <p:spPr>
            <a:xfrm>
              <a:off x="1148042" y="1973964"/>
              <a:ext cx="2058300" cy="4433707"/>
            </a:xfrm>
            <a:custGeom>
              <a:avLst/>
              <a:gdLst/>
              <a:ahLst/>
              <a:cxnLst/>
              <a:rect l="l" t="t" r="r" b="b"/>
              <a:pathLst>
                <a:path w="2058300" h="4433707">
                  <a:moveTo>
                    <a:pt x="0" y="0"/>
                  </a:moveTo>
                  <a:lnTo>
                    <a:pt x="2058300" y="0"/>
                  </a:lnTo>
                  <a:lnTo>
                    <a:pt x="2058300" y="4433707"/>
                  </a:lnTo>
                  <a:lnTo>
                    <a:pt x="0" y="4433707"/>
                  </a:lnTo>
                  <a:close/>
                </a:path>
              </a:pathLst>
            </a:custGeom>
            <a:solidFill>
              <a:srgbClr val="5AD03D"/>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latin typeface="Arial"/>
                <a:cs typeface="Arial"/>
              </a:endParaRPr>
            </a:p>
            <a:p>
              <a:pPr algn="ctr"/>
              <a:endParaRPr lang="en-GB">
                <a:latin typeface="Arial"/>
                <a:cs typeface="Arial"/>
              </a:endParaRPr>
            </a:p>
            <a:p>
              <a:pPr algn="ctr"/>
              <a:r>
                <a:rPr lang="en-GB" b="1">
                  <a:latin typeface="Arial"/>
                  <a:cs typeface="Arial"/>
                </a:rPr>
                <a:t>NHS 111</a:t>
              </a:r>
            </a:p>
            <a:p>
              <a:pPr algn="ctr"/>
              <a:endParaRPr lang="en-GB">
                <a:latin typeface="Arial"/>
                <a:cs typeface="Arial"/>
              </a:endParaRPr>
            </a:p>
            <a:p>
              <a:pPr algn="ctr"/>
              <a:endParaRPr lang="en-GB">
                <a:latin typeface="Arial"/>
                <a:cs typeface="Arial"/>
              </a:endParaRPr>
            </a:p>
            <a:p>
              <a:pPr algn="ctr"/>
              <a:r>
                <a:rPr lang="en-GB">
                  <a:latin typeface="Arial"/>
                  <a:cs typeface="Arial"/>
                </a:rPr>
                <a:t>Call this number if you're unsure about what to do, it's after 5pm or it's a weekend.</a:t>
              </a:r>
            </a:p>
          </p:txBody>
        </p:sp>
        <p:sp>
          <p:nvSpPr>
            <p:cNvPr id="5" name="TextBox 4">
              <a:extLst>
                <a:ext uri="{FF2B5EF4-FFF2-40B4-BE49-F238E27FC236}">
                  <a16:creationId xmlns:a16="http://schemas.microsoft.com/office/drawing/2014/main" id="{701692E6-1330-F9B6-3E25-2D6339BF83FF}"/>
                </a:ext>
              </a:extLst>
            </p:cNvPr>
            <p:cNvSpPr txBox="1"/>
            <p:nvPr/>
          </p:nvSpPr>
          <p:spPr>
            <a:xfrm>
              <a:off x="1148042" y="1935864"/>
              <a:ext cx="2058300" cy="4471807"/>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pPr>
              <a:endParaRPr lang="en-US" sz="2000">
                <a:latin typeface="Arial"/>
                <a:cs typeface="Arial"/>
              </a:endParaRPr>
            </a:p>
          </p:txBody>
        </p:sp>
      </p:grpSp>
      <p:sp>
        <p:nvSpPr>
          <p:cNvPr id="4" name="Content Placeholder 3">
            <a:extLst>
              <a:ext uri="{FF2B5EF4-FFF2-40B4-BE49-F238E27FC236}">
                <a16:creationId xmlns:a16="http://schemas.microsoft.com/office/drawing/2014/main" id="{429C5E6D-066F-86FF-5CBB-F82B92594720}"/>
              </a:ext>
            </a:extLst>
          </p:cNvPr>
          <p:cNvSpPr>
            <a:spLocks noGrp="1"/>
          </p:cNvSpPr>
          <p:nvPr>
            <p:ph idx="1"/>
          </p:nvPr>
        </p:nvSpPr>
        <p:spPr>
          <a:xfrm>
            <a:off x="3046787" y="2444846"/>
            <a:ext cx="7919720" cy="3600450"/>
          </a:xfrm>
        </p:spPr>
        <p:txBody>
          <a:bodyPr vert="horz" lIns="0" tIns="0" rIns="0" bIns="0" rtlCol="0" anchor="t">
            <a:normAutofit fontScale="85000" lnSpcReduction="20000"/>
          </a:bodyPr>
          <a:lstStyle/>
          <a:p>
            <a:pPr marL="0" indent="0">
              <a:lnSpc>
                <a:spcPct val="100000"/>
              </a:lnSpc>
              <a:spcBef>
                <a:spcPts val="0"/>
              </a:spcBef>
              <a:buNone/>
            </a:pPr>
            <a:r>
              <a:rPr lang="en-GB" sz="2000" b="1">
                <a:latin typeface="Arial"/>
                <a:cs typeface="Arial"/>
              </a:rPr>
              <a:t>111 online </a:t>
            </a:r>
            <a:r>
              <a:rPr lang="en-GB" sz="2000">
                <a:latin typeface="Arial"/>
                <a:cs typeface="Arial"/>
                <a:hlinkClick r:id="rId3"/>
              </a:rPr>
              <a:t>Check your symptoms online</a:t>
            </a:r>
            <a:endParaRPr lang="en-US" sz="2000">
              <a:latin typeface="Arial"/>
              <a:ea typeface="Calibri"/>
              <a:cs typeface="Arial"/>
            </a:endParaRPr>
          </a:p>
          <a:p>
            <a:pPr marL="0" indent="0">
              <a:lnSpc>
                <a:spcPct val="100000"/>
              </a:lnSpc>
              <a:spcBef>
                <a:spcPts val="0"/>
              </a:spcBef>
              <a:buNone/>
            </a:pPr>
            <a:endParaRPr lang="en-GB" sz="2000"/>
          </a:p>
          <a:p>
            <a:pPr marL="0" indent="0">
              <a:lnSpc>
                <a:spcPct val="100000"/>
              </a:lnSpc>
              <a:spcBef>
                <a:spcPts val="0"/>
              </a:spcBef>
              <a:buNone/>
            </a:pPr>
            <a:r>
              <a:rPr lang="en-GB" sz="2000" b="1">
                <a:latin typeface="Arial"/>
                <a:cs typeface="Arial"/>
              </a:rPr>
              <a:t>Call 111 </a:t>
            </a:r>
            <a:r>
              <a:rPr lang="en-GB" sz="2000">
                <a:latin typeface="Arial"/>
                <a:cs typeface="Arial"/>
              </a:rPr>
              <a:t>No need for a country code – simply call 111 from your phone.</a:t>
            </a:r>
          </a:p>
          <a:p>
            <a:pPr marL="0" indent="0">
              <a:lnSpc>
                <a:spcPct val="100000"/>
              </a:lnSpc>
              <a:spcBef>
                <a:spcPts val="0"/>
              </a:spcBef>
              <a:buNone/>
            </a:pPr>
            <a:endParaRPr lang="en-GB" sz="2000">
              <a:latin typeface="Arial"/>
              <a:cs typeface="Arial"/>
            </a:endParaRPr>
          </a:p>
          <a:p>
            <a:pPr marL="0" indent="0">
              <a:lnSpc>
                <a:spcPct val="100000"/>
              </a:lnSpc>
              <a:spcBef>
                <a:spcPts val="0"/>
              </a:spcBef>
              <a:buNone/>
            </a:pPr>
            <a:r>
              <a:rPr lang="en-GB" sz="2000">
                <a:latin typeface="Arial"/>
                <a:cs typeface="Arial"/>
              </a:rPr>
              <a:t>Available 24h and 7 days of the week.</a:t>
            </a:r>
            <a:endParaRPr lang="en-GB"/>
          </a:p>
          <a:p>
            <a:pPr marL="0" indent="0">
              <a:lnSpc>
                <a:spcPct val="100000"/>
              </a:lnSpc>
              <a:spcBef>
                <a:spcPts val="0"/>
              </a:spcBef>
              <a:buNone/>
            </a:pPr>
            <a:endParaRPr lang="en-GB" sz="2000">
              <a:latin typeface="Arial"/>
              <a:cs typeface="Arial"/>
            </a:endParaRPr>
          </a:p>
          <a:p>
            <a:pPr marL="0" indent="0">
              <a:lnSpc>
                <a:spcPct val="100000"/>
              </a:lnSpc>
              <a:spcBef>
                <a:spcPts val="0"/>
              </a:spcBef>
              <a:buNone/>
            </a:pPr>
            <a:endParaRPr lang="en-GB" sz="2600">
              <a:latin typeface="Arial"/>
              <a:cs typeface="Arial"/>
            </a:endParaRPr>
          </a:p>
          <a:p>
            <a:pPr marL="0" indent="0">
              <a:lnSpc>
                <a:spcPct val="100000"/>
              </a:lnSpc>
              <a:spcBef>
                <a:spcPts val="0"/>
              </a:spcBef>
              <a:buNone/>
            </a:pPr>
            <a:r>
              <a:rPr lang="en-GB" sz="2600" b="1">
                <a:latin typeface="Arial"/>
                <a:cs typeface="Arial"/>
              </a:rPr>
              <a:t>When you call 111</a:t>
            </a:r>
            <a:r>
              <a:rPr lang="en-GB" sz="2000" b="1">
                <a:latin typeface="Arial"/>
                <a:cs typeface="Arial"/>
              </a:rPr>
              <a:t>:</a:t>
            </a:r>
            <a:endParaRPr lang="en-US" sz="2000">
              <a:latin typeface="Arial"/>
              <a:cs typeface="Arial"/>
            </a:endParaRPr>
          </a:p>
          <a:p>
            <a:pPr marL="0" indent="0">
              <a:lnSpc>
                <a:spcPct val="100000"/>
              </a:lnSpc>
              <a:spcBef>
                <a:spcPts val="0"/>
              </a:spcBef>
              <a:buNone/>
            </a:pPr>
            <a:endParaRPr lang="en-GB" sz="2000"/>
          </a:p>
          <a:p>
            <a:pPr marL="342900" indent="-342900">
              <a:lnSpc>
                <a:spcPct val="150000"/>
              </a:lnSpc>
              <a:spcBef>
                <a:spcPts val="0"/>
              </a:spcBef>
              <a:buFont typeface="Arial,Sans-Serif"/>
              <a:buChar char="•"/>
            </a:pPr>
            <a:r>
              <a:rPr lang="en-GB" sz="2000">
                <a:latin typeface="Arial"/>
                <a:cs typeface="Arial"/>
              </a:rPr>
              <a:t>You'll speak to an operator</a:t>
            </a:r>
            <a:endParaRPr lang="en-US" sz="2000">
              <a:latin typeface="Arial"/>
              <a:cs typeface="Arial"/>
            </a:endParaRPr>
          </a:p>
          <a:p>
            <a:pPr marL="342900" indent="-342900">
              <a:lnSpc>
                <a:spcPct val="150000"/>
              </a:lnSpc>
              <a:spcBef>
                <a:spcPts val="0"/>
              </a:spcBef>
              <a:buFont typeface="Arial,Sans-Serif"/>
              <a:buChar char="•"/>
            </a:pPr>
            <a:r>
              <a:rPr lang="en-GB" sz="2000">
                <a:latin typeface="Arial"/>
                <a:cs typeface="Arial"/>
              </a:rPr>
              <a:t>You can ask for an interpreter.</a:t>
            </a:r>
          </a:p>
          <a:p>
            <a:pPr marL="342900" indent="-342900">
              <a:lnSpc>
                <a:spcPct val="150000"/>
              </a:lnSpc>
              <a:spcBef>
                <a:spcPts val="0"/>
              </a:spcBef>
              <a:buFont typeface="Arial,Sans-Serif"/>
              <a:buChar char="•"/>
            </a:pPr>
            <a:r>
              <a:rPr lang="en-GB" sz="2000">
                <a:latin typeface="Arial"/>
                <a:cs typeface="Arial"/>
              </a:rPr>
              <a:t>The operator will ask you questions on how you feel - some might feel like strange questions, but they are all important.</a:t>
            </a:r>
            <a:endParaRPr lang="en-US" sz="2000">
              <a:latin typeface="Arial"/>
              <a:cs typeface="Arial"/>
            </a:endParaRPr>
          </a:p>
          <a:p>
            <a:pPr marL="342900" indent="-342900">
              <a:lnSpc>
                <a:spcPct val="150000"/>
              </a:lnSpc>
              <a:spcBef>
                <a:spcPts val="0"/>
              </a:spcBef>
              <a:buFont typeface="Arial,Sans-Serif"/>
              <a:buChar char="•"/>
            </a:pPr>
            <a:endParaRPr lang="en-US" sz="2000">
              <a:latin typeface="Arial"/>
              <a:cs typeface="Arial"/>
            </a:endParaRPr>
          </a:p>
          <a:p>
            <a:pPr marL="0" indent="0">
              <a:lnSpc>
                <a:spcPct val="100000"/>
              </a:lnSpc>
              <a:spcBef>
                <a:spcPts val="0"/>
              </a:spcBef>
              <a:buNone/>
            </a:pPr>
            <a:endParaRPr lang="en-GB" sz="2000"/>
          </a:p>
          <a:p>
            <a:pPr marL="0" indent="0">
              <a:lnSpc>
                <a:spcPct val="100000"/>
              </a:lnSpc>
              <a:spcBef>
                <a:spcPts val="0"/>
              </a:spcBef>
              <a:buNone/>
            </a:pPr>
            <a:endParaRPr lang="en-GB" sz="2000"/>
          </a:p>
          <a:p>
            <a:pPr marL="0" indent="0">
              <a:buNone/>
            </a:pPr>
            <a:endParaRPr lang="en-GB" sz="2000"/>
          </a:p>
        </p:txBody>
      </p:sp>
    </p:spTree>
    <p:extLst>
      <p:ext uri="{BB962C8B-B14F-4D97-AF65-F5344CB8AC3E}">
        <p14:creationId xmlns:p14="http://schemas.microsoft.com/office/powerpoint/2010/main" val="2366975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68E96-4274-6707-8CA1-56F0569FF79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198B6145-FD97-0610-9CB1-F376985D9F73}"/>
              </a:ext>
            </a:extLst>
          </p:cNvPr>
          <p:cNvSpPr>
            <a:spLocks noGrp="1"/>
          </p:cNvSpPr>
          <p:nvPr>
            <p:ph type="title"/>
          </p:nvPr>
        </p:nvSpPr>
        <p:spPr>
          <a:xfrm>
            <a:off x="334963" y="1358724"/>
            <a:ext cx="7919720" cy="1429977"/>
          </a:xfrm>
        </p:spPr>
        <p:txBody>
          <a:bodyPr anchor="t" anchorCtr="0"/>
          <a:lstStyle/>
          <a:p>
            <a:r>
              <a:rPr lang="en-GB" sz="4000">
                <a:latin typeface="Arial"/>
                <a:cs typeface="Arial"/>
              </a:rPr>
              <a:t>NHS 111 (2)</a:t>
            </a:r>
            <a:endParaRPr lang="en-GB" sz="4000"/>
          </a:p>
        </p:txBody>
      </p:sp>
      <p:grpSp>
        <p:nvGrpSpPr>
          <p:cNvPr id="5" name="Group 4" descr="Frame with this wording inside: &#10;NHS 111 - Call this number if you're unsure about what to do, it's after 5pm or it's a weekend.&#10;">
            <a:extLst>
              <a:ext uri="{FF2B5EF4-FFF2-40B4-BE49-F238E27FC236}">
                <a16:creationId xmlns:a16="http://schemas.microsoft.com/office/drawing/2014/main" id="{B601BDD8-1D04-31F8-663B-B48BB83CED2B}"/>
              </a:ext>
              <a:ext uri="{C183D7F6-B498-43B3-948B-1728B52AA6E4}">
                <adec:decorative xmlns:adec="http://schemas.microsoft.com/office/drawing/2017/decorative" val="0"/>
              </a:ext>
            </a:extLst>
          </p:cNvPr>
          <p:cNvGrpSpPr/>
          <p:nvPr/>
        </p:nvGrpSpPr>
        <p:grpSpPr>
          <a:xfrm>
            <a:off x="430866" y="2330559"/>
            <a:ext cx="1896409" cy="3588538"/>
            <a:chOff x="1148042" y="1935864"/>
            <a:chExt cx="2058300" cy="4471807"/>
          </a:xfrm>
        </p:grpSpPr>
        <p:sp>
          <p:nvSpPr>
            <p:cNvPr id="10" name="Freeform 6">
              <a:extLst>
                <a:ext uri="{FF2B5EF4-FFF2-40B4-BE49-F238E27FC236}">
                  <a16:creationId xmlns:a16="http://schemas.microsoft.com/office/drawing/2014/main" id="{9541ECAD-ECE5-65B3-B042-306AEA768889}"/>
                </a:ext>
              </a:extLst>
            </p:cNvPr>
            <p:cNvSpPr/>
            <p:nvPr/>
          </p:nvSpPr>
          <p:spPr>
            <a:xfrm>
              <a:off x="1148042" y="1973964"/>
              <a:ext cx="2058300" cy="4433707"/>
            </a:xfrm>
            <a:custGeom>
              <a:avLst/>
              <a:gdLst/>
              <a:ahLst/>
              <a:cxnLst/>
              <a:rect l="l" t="t" r="r" b="b"/>
              <a:pathLst>
                <a:path w="2058300" h="4433707">
                  <a:moveTo>
                    <a:pt x="0" y="0"/>
                  </a:moveTo>
                  <a:lnTo>
                    <a:pt x="2058300" y="0"/>
                  </a:lnTo>
                  <a:lnTo>
                    <a:pt x="2058300" y="4433707"/>
                  </a:lnTo>
                  <a:lnTo>
                    <a:pt x="0" y="4433707"/>
                  </a:lnTo>
                  <a:close/>
                </a:path>
              </a:pathLst>
            </a:custGeom>
            <a:solidFill>
              <a:srgbClr val="5AD03D"/>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latin typeface="Arial"/>
                <a:cs typeface="Arial"/>
              </a:endParaRPr>
            </a:p>
            <a:p>
              <a:pPr algn="ctr"/>
              <a:endParaRPr lang="en-GB">
                <a:latin typeface="Arial"/>
                <a:cs typeface="Arial"/>
              </a:endParaRPr>
            </a:p>
            <a:p>
              <a:pPr algn="ctr"/>
              <a:r>
                <a:rPr lang="en-GB" b="1">
                  <a:latin typeface="Arial"/>
                  <a:cs typeface="Arial"/>
                </a:rPr>
                <a:t>NHS 111</a:t>
              </a:r>
            </a:p>
            <a:p>
              <a:pPr algn="ctr"/>
              <a:endParaRPr lang="en-GB">
                <a:latin typeface="Arial"/>
                <a:cs typeface="Arial"/>
              </a:endParaRPr>
            </a:p>
            <a:p>
              <a:pPr algn="ctr"/>
              <a:endParaRPr lang="en-GB">
                <a:latin typeface="Arial"/>
                <a:cs typeface="Arial"/>
              </a:endParaRPr>
            </a:p>
            <a:p>
              <a:pPr algn="ctr"/>
              <a:r>
                <a:rPr lang="en-GB">
                  <a:latin typeface="Arial"/>
                  <a:cs typeface="Arial"/>
                </a:rPr>
                <a:t>Call this number if you're unsure about what to do, it's after 5pm or it's a weekend.</a:t>
              </a:r>
            </a:p>
          </p:txBody>
        </p:sp>
        <p:sp>
          <p:nvSpPr>
            <p:cNvPr id="12" name="TextBox 11">
              <a:extLst>
                <a:ext uri="{FF2B5EF4-FFF2-40B4-BE49-F238E27FC236}">
                  <a16:creationId xmlns:a16="http://schemas.microsoft.com/office/drawing/2014/main" id="{069F68A2-B805-72EF-69DA-A7DC4E51BA37}"/>
                </a:ext>
              </a:extLst>
            </p:cNvPr>
            <p:cNvSpPr txBox="1"/>
            <p:nvPr/>
          </p:nvSpPr>
          <p:spPr>
            <a:xfrm>
              <a:off x="1148042" y="1935864"/>
              <a:ext cx="2058300" cy="4471807"/>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pPr>
              <a:endParaRPr lang="en-US" sz="2000">
                <a:latin typeface="Arial"/>
                <a:cs typeface="Arial"/>
              </a:endParaRPr>
            </a:p>
          </p:txBody>
        </p:sp>
      </p:grpSp>
      <p:sp>
        <p:nvSpPr>
          <p:cNvPr id="4" name="Content Placeholder 3">
            <a:extLst>
              <a:ext uri="{FF2B5EF4-FFF2-40B4-BE49-F238E27FC236}">
                <a16:creationId xmlns:a16="http://schemas.microsoft.com/office/drawing/2014/main" id="{927F6C55-5A64-B728-31D7-18DE3CC78432}"/>
              </a:ext>
            </a:extLst>
          </p:cNvPr>
          <p:cNvSpPr>
            <a:spLocks noGrp="1"/>
          </p:cNvSpPr>
          <p:nvPr>
            <p:ph idx="1"/>
          </p:nvPr>
        </p:nvSpPr>
        <p:spPr>
          <a:xfrm>
            <a:off x="3046787" y="2444846"/>
            <a:ext cx="7919720" cy="3600450"/>
          </a:xfrm>
        </p:spPr>
        <p:txBody>
          <a:bodyPr vert="horz" lIns="0" tIns="0" rIns="0" bIns="0" rtlCol="0" anchor="t">
            <a:normAutofit fontScale="92500" lnSpcReduction="10000"/>
          </a:bodyPr>
          <a:lstStyle/>
          <a:p>
            <a:pPr marL="0" indent="0">
              <a:lnSpc>
                <a:spcPct val="100000"/>
              </a:lnSpc>
              <a:spcBef>
                <a:spcPts val="0"/>
              </a:spcBef>
              <a:buNone/>
            </a:pPr>
            <a:r>
              <a:rPr lang="en-GB" sz="2200" b="1">
                <a:solidFill>
                  <a:srgbClr val="212B32"/>
                </a:solidFill>
                <a:latin typeface="Arial"/>
                <a:cs typeface="Arial"/>
              </a:rPr>
              <a:t>Depending on your symptoms, 111 might tell you to:</a:t>
            </a:r>
            <a:endParaRPr lang="en-US" sz="2200">
              <a:solidFill>
                <a:srgbClr val="212B32"/>
              </a:solidFill>
              <a:latin typeface="Arial"/>
              <a:cs typeface="Arial"/>
            </a:endParaRPr>
          </a:p>
          <a:p>
            <a:pPr marL="0" indent="0">
              <a:lnSpc>
                <a:spcPct val="100000"/>
              </a:lnSpc>
              <a:spcBef>
                <a:spcPts val="0"/>
              </a:spcBef>
              <a:buNone/>
            </a:pPr>
            <a:endParaRPr lang="en-GB" sz="2200"/>
          </a:p>
          <a:p>
            <a:pPr marL="285750" indent="-285750">
              <a:lnSpc>
                <a:spcPct val="150000"/>
              </a:lnSpc>
              <a:spcBef>
                <a:spcPts val="0"/>
              </a:spcBef>
              <a:buFont typeface="Arial,Sans-Serif"/>
              <a:buChar char="•"/>
            </a:pPr>
            <a:r>
              <a:rPr lang="en-GB" sz="2200">
                <a:solidFill>
                  <a:srgbClr val="212B32"/>
                </a:solidFill>
                <a:latin typeface="Arial"/>
                <a:cs typeface="Arial"/>
              </a:rPr>
              <a:t>call 999 or go to A&amp;E in an emergency</a:t>
            </a:r>
            <a:endParaRPr lang="en-GB" sz="2200">
              <a:latin typeface="Arial"/>
              <a:cs typeface="Arial"/>
            </a:endParaRPr>
          </a:p>
          <a:p>
            <a:pPr marL="285750" indent="-285750">
              <a:lnSpc>
                <a:spcPct val="150000"/>
              </a:lnSpc>
              <a:spcBef>
                <a:spcPts val="0"/>
              </a:spcBef>
              <a:buFont typeface="Arial,Sans-Serif"/>
              <a:buChar char="•"/>
            </a:pPr>
            <a:r>
              <a:rPr lang="en-GB" sz="2200">
                <a:solidFill>
                  <a:srgbClr val="212B32"/>
                </a:solidFill>
                <a:latin typeface="Arial"/>
                <a:cs typeface="Arial"/>
              </a:rPr>
              <a:t>see an evening and weekend (out-of-hours) GP</a:t>
            </a:r>
            <a:endParaRPr lang="en-GB" sz="2200">
              <a:latin typeface="Arial"/>
              <a:cs typeface="Arial"/>
            </a:endParaRPr>
          </a:p>
          <a:p>
            <a:pPr marL="285750" indent="-285750">
              <a:lnSpc>
                <a:spcPct val="150000"/>
              </a:lnSpc>
              <a:spcBef>
                <a:spcPts val="0"/>
              </a:spcBef>
              <a:buFont typeface="Arial,Sans-Serif"/>
              <a:buChar char="•"/>
            </a:pPr>
            <a:r>
              <a:rPr lang="en-GB" sz="2200">
                <a:solidFill>
                  <a:srgbClr val="212B32"/>
                </a:solidFill>
                <a:latin typeface="Arial"/>
                <a:cs typeface="Arial"/>
              </a:rPr>
              <a:t>book a callback from a nurse</a:t>
            </a:r>
            <a:endParaRPr lang="en-GB" sz="2200">
              <a:latin typeface="Arial"/>
              <a:cs typeface="Arial"/>
            </a:endParaRPr>
          </a:p>
          <a:p>
            <a:pPr marL="285750" indent="-285750">
              <a:lnSpc>
                <a:spcPct val="150000"/>
              </a:lnSpc>
              <a:spcBef>
                <a:spcPts val="0"/>
              </a:spcBef>
              <a:buFont typeface="Arial,Sans-Serif"/>
              <a:buChar char="•"/>
            </a:pPr>
            <a:r>
              <a:rPr lang="en-GB" sz="2200">
                <a:solidFill>
                  <a:srgbClr val="212B32"/>
                </a:solidFill>
                <a:latin typeface="Arial"/>
                <a:cs typeface="Arial"/>
              </a:rPr>
              <a:t>get urgent specialist support, for dental or mental health problems</a:t>
            </a:r>
            <a:endParaRPr lang="en-GB" sz="2200">
              <a:latin typeface="Arial"/>
              <a:cs typeface="Arial"/>
            </a:endParaRPr>
          </a:p>
          <a:p>
            <a:pPr marL="285750" indent="-285750">
              <a:lnSpc>
                <a:spcPct val="150000"/>
              </a:lnSpc>
              <a:spcBef>
                <a:spcPts val="0"/>
              </a:spcBef>
              <a:buFont typeface="Arial,Sans-Serif"/>
              <a:buChar char="•"/>
            </a:pPr>
            <a:r>
              <a:rPr lang="en-GB" sz="2200">
                <a:solidFill>
                  <a:srgbClr val="212B32"/>
                </a:solidFill>
                <a:latin typeface="Arial"/>
                <a:cs typeface="Arial"/>
              </a:rPr>
              <a:t>contact your own GP surgery</a:t>
            </a:r>
            <a:endParaRPr lang="en-GB" sz="2200">
              <a:latin typeface="Arial"/>
              <a:cs typeface="Arial"/>
            </a:endParaRPr>
          </a:p>
          <a:p>
            <a:pPr marL="285750" indent="-285750">
              <a:lnSpc>
                <a:spcPct val="150000"/>
              </a:lnSpc>
              <a:spcBef>
                <a:spcPts val="0"/>
              </a:spcBef>
              <a:buFont typeface="Arial,Sans-Serif"/>
              <a:buChar char="•"/>
            </a:pPr>
            <a:r>
              <a:rPr lang="en-GB" sz="2200">
                <a:solidFill>
                  <a:srgbClr val="212B32"/>
                </a:solidFill>
                <a:latin typeface="Arial"/>
                <a:cs typeface="Arial"/>
              </a:rPr>
              <a:t>see a pharmacist for help with a minor illness</a:t>
            </a:r>
            <a:endParaRPr lang="en-GB" sz="2200">
              <a:latin typeface="Arial"/>
              <a:cs typeface="Arial"/>
            </a:endParaRPr>
          </a:p>
          <a:p>
            <a:pPr marL="285750" indent="-285750">
              <a:lnSpc>
                <a:spcPct val="150000"/>
              </a:lnSpc>
              <a:spcBef>
                <a:spcPts val="0"/>
              </a:spcBef>
              <a:buFont typeface="Arial,Sans-Serif"/>
              <a:buChar char="•"/>
            </a:pPr>
            <a:r>
              <a:rPr lang="en-GB" sz="2200">
                <a:solidFill>
                  <a:srgbClr val="212B32"/>
                </a:solidFill>
                <a:latin typeface="Arial"/>
                <a:cs typeface="Arial"/>
              </a:rPr>
              <a:t>look after yourself at home</a:t>
            </a:r>
            <a:endParaRPr lang="en-GB" sz="2200">
              <a:latin typeface="Arial"/>
              <a:cs typeface="Arial"/>
            </a:endParaRPr>
          </a:p>
          <a:p>
            <a:pPr marL="0" indent="0">
              <a:lnSpc>
                <a:spcPct val="150000"/>
              </a:lnSpc>
              <a:spcBef>
                <a:spcPts val="0"/>
              </a:spcBef>
              <a:buNone/>
            </a:pPr>
            <a:endParaRPr lang="en-GB" sz="2200">
              <a:latin typeface="Arial"/>
              <a:cs typeface="Arial"/>
            </a:endParaRPr>
          </a:p>
          <a:p>
            <a:pPr marL="0" indent="0">
              <a:lnSpc>
                <a:spcPct val="100000"/>
              </a:lnSpc>
              <a:spcBef>
                <a:spcPts val="0"/>
              </a:spcBef>
              <a:buNone/>
            </a:pPr>
            <a:endParaRPr lang="en-GB" sz="2200"/>
          </a:p>
          <a:p>
            <a:pPr marL="0" indent="0">
              <a:lnSpc>
                <a:spcPct val="100000"/>
              </a:lnSpc>
              <a:spcBef>
                <a:spcPts val="0"/>
              </a:spcBef>
              <a:buNone/>
            </a:pPr>
            <a:endParaRPr lang="en-GB" sz="2200"/>
          </a:p>
          <a:p>
            <a:pPr marL="0" indent="0">
              <a:lnSpc>
                <a:spcPct val="100000"/>
              </a:lnSpc>
              <a:spcBef>
                <a:spcPts val="0"/>
              </a:spcBef>
              <a:buNone/>
            </a:pPr>
            <a:endParaRPr lang="en-GB" sz="2000"/>
          </a:p>
        </p:txBody>
      </p:sp>
    </p:spTree>
    <p:extLst>
      <p:ext uri="{BB962C8B-B14F-4D97-AF65-F5344CB8AC3E}">
        <p14:creationId xmlns:p14="http://schemas.microsoft.com/office/powerpoint/2010/main" val="1330519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F8EC1-1279-C62F-55D9-74139DB472DA}"/>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7DCAB26B-5F36-6D23-6B52-49DB2C76205B}"/>
              </a:ext>
            </a:extLst>
          </p:cNvPr>
          <p:cNvSpPr>
            <a:spLocks noGrp="1"/>
          </p:cNvSpPr>
          <p:nvPr>
            <p:ph type="title"/>
          </p:nvPr>
        </p:nvSpPr>
        <p:spPr>
          <a:xfrm>
            <a:off x="334963" y="1358724"/>
            <a:ext cx="7919720" cy="1429977"/>
          </a:xfrm>
        </p:spPr>
        <p:txBody>
          <a:bodyPr anchor="t" anchorCtr="0"/>
          <a:lstStyle/>
          <a:p>
            <a:r>
              <a:rPr lang="en-GB" sz="4000">
                <a:latin typeface="Arial"/>
                <a:cs typeface="Arial"/>
              </a:rPr>
              <a:t>Pharmacy</a:t>
            </a:r>
            <a:endParaRPr lang="en-US"/>
          </a:p>
        </p:txBody>
      </p:sp>
      <p:grpSp>
        <p:nvGrpSpPr>
          <p:cNvPr id="10" name="Group 9" descr="Frame with this wording inside: &#10;Pharmacy First - Skin conditions, ear and throat aches, stomach pain, &#10;sprains and strains.&#10;&#10;&#10;">
            <a:extLst>
              <a:ext uri="{FF2B5EF4-FFF2-40B4-BE49-F238E27FC236}">
                <a16:creationId xmlns:a16="http://schemas.microsoft.com/office/drawing/2014/main" id="{C1D074CB-9DF8-925A-244E-CAB50F7A784B}"/>
              </a:ext>
              <a:ext uri="{C183D7F6-B498-43B3-948B-1728B52AA6E4}">
                <adec:decorative xmlns:adec="http://schemas.microsoft.com/office/drawing/2017/decorative" val="0"/>
              </a:ext>
            </a:extLst>
          </p:cNvPr>
          <p:cNvGrpSpPr/>
          <p:nvPr/>
        </p:nvGrpSpPr>
        <p:grpSpPr>
          <a:xfrm>
            <a:off x="457759" y="2375383"/>
            <a:ext cx="1864659" cy="3588538"/>
            <a:chOff x="3147171" y="1935864"/>
            <a:chExt cx="2058300" cy="4471807"/>
          </a:xfrm>
        </p:grpSpPr>
        <p:sp>
          <p:nvSpPr>
            <p:cNvPr id="3" name="Freeform 16">
              <a:extLst>
                <a:ext uri="{FF2B5EF4-FFF2-40B4-BE49-F238E27FC236}">
                  <a16:creationId xmlns:a16="http://schemas.microsoft.com/office/drawing/2014/main" id="{78A682EA-015A-A94A-65A3-4F9F0B53F802}"/>
                </a:ext>
              </a:extLst>
            </p:cNvPr>
            <p:cNvSpPr/>
            <p:nvPr/>
          </p:nvSpPr>
          <p:spPr>
            <a:xfrm>
              <a:off x="3147171" y="1973964"/>
              <a:ext cx="2058300" cy="4433707"/>
            </a:xfrm>
            <a:custGeom>
              <a:avLst/>
              <a:gdLst/>
              <a:ahLst/>
              <a:cxnLst/>
              <a:rect l="l" t="t" r="r" b="b"/>
              <a:pathLst>
                <a:path w="2058300" h="4433707">
                  <a:moveTo>
                    <a:pt x="0" y="0"/>
                  </a:moveTo>
                  <a:lnTo>
                    <a:pt x="2058300" y="0"/>
                  </a:lnTo>
                  <a:lnTo>
                    <a:pt x="2058300" y="4433707"/>
                  </a:lnTo>
                  <a:lnTo>
                    <a:pt x="0" y="4433707"/>
                  </a:lnTo>
                  <a:close/>
                </a:path>
              </a:pathLst>
            </a:custGeom>
            <a:solidFill>
              <a:srgbClr val="94ED47"/>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r>
                <a:rPr lang="en-US" b="1">
                  <a:solidFill>
                    <a:srgbClr val="000000"/>
                  </a:solidFill>
                  <a:latin typeface="Arial"/>
                  <a:ea typeface="UoL Inter 1 Semi-Bold"/>
                  <a:cs typeface="Arial"/>
                  <a:sym typeface="UoL Inter 1 Semi-Bold"/>
                </a:rPr>
              </a:br>
              <a:br>
                <a:rPr lang="en-US" b="1">
                  <a:solidFill>
                    <a:srgbClr val="000000"/>
                  </a:solidFill>
                  <a:latin typeface="Arial"/>
                  <a:ea typeface="UoL Inter 1 Semi-Bold"/>
                  <a:cs typeface="Arial"/>
                  <a:sym typeface="UoL Inter 1 Semi-Bold"/>
                </a:rPr>
              </a:br>
              <a:r>
                <a:rPr lang="en-US" b="1">
                  <a:solidFill>
                    <a:srgbClr val="000000"/>
                  </a:solidFill>
                  <a:latin typeface="Arial"/>
                  <a:ea typeface="UoL Inter 1 Semi-Bold"/>
                  <a:cs typeface="Arial"/>
                  <a:sym typeface="UoL Inter 1 Semi-Bold"/>
                </a:rPr>
                <a:t>Pharmacy First</a:t>
              </a:r>
              <a:endParaRPr lang="en-US"/>
            </a:p>
            <a:p>
              <a:pPr algn="ctr">
                <a:spcBef>
                  <a:spcPct val="0"/>
                </a:spcBef>
              </a:pPr>
              <a:endParaRPr lang="en-US">
                <a:solidFill>
                  <a:srgbClr val="000000"/>
                </a:solidFill>
                <a:latin typeface="Arial"/>
                <a:ea typeface="+mn-lt"/>
                <a:cs typeface="Arial"/>
              </a:endParaRPr>
            </a:p>
            <a:p>
              <a:pPr algn="ctr"/>
              <a:r>
                <a:rPr lang="en-GB">
                  <a:solidFill>
                    <a:srgbClr val="000000"/>
                  </a:solidFill>
                  <a:latin typeface="Arial"/>
                  <a:ea typeface="+mn-lt"/>
                  <a:cs typeface="+mn-lt"/>
                </a:rPr>
                <a:t>Skin conditions, ear and throat aches, stomach pain, </a:t>
              </a:r>
              <a:endParaRPr lang="en-US">
                <a:solidFill>
                  <a:srgbClr val="000000"/>
                </a:solidFill>
                <a:latin typeface="Arial"/>
                <a:ea typeface="+mn-lt"/>
                <a:cs typeface="+mn-lt"/>
              </a:endParaRPr>
            </a:p>
            <a:p>
              <a:pPr algn="ctr"/>
              <a:r>
                <a:rPr lang="en-GB">
                  <a:solidFill>
                    <a:srgbClr val="000000"/>
                  </a:solidFill>
                  <a:latin typeface="Arial"/>
                  <a:ea typeface="+mn-lt"/>
                  <a:cs typeface="+mn-lt"/>
                </a:rPr>
                <a:t>sprains and strains.</a:t>
              </a:r>
              <a:endParaRPr lang="en-US">
                <a:solidFill>
                  <a:srgbClr val="000000"/>
                </a:solidFill>
                <a:latin typeface="Arial"/>
                <a:ea typeface="+mn-lt"/>
                <a:cs typeface="+mn-lt"/>
              </a:endParaRPr>
            </a:p>
            <a:p>
              <a:pPr algn="ctr">
                <a:spcBef>
                  <a:spcPct val="0"/>
                </a:spcBef>
              </a:pPr>
              <a:endParaRPr lang="en-US">
                <a:solidFill>
                  <a:srgbClr val="000000"/>
                </a:solidFill>
                <a:latin typeface="Arial"/>
                <a:ea typeface="UoL Inter 1 Semi-Bold"/>
                <a:cs typeface="Arial"/>
              </a:endParaRPr>
            </a:p>
            <a:p>
              <a:endParaRPr lang="en-GB">
                <a:latin typeface="Arial"/>
                <a:cs typeface="Arial"/>
              </a:endParaRPr>
            </a:p>
          </p:txBody>
        </p:sp>
        <p:sp>
          <p:nvSpPr>
            <p:cNvPr id="5" name="TextBox 17">
              <a:extLst>
                <a:ext uri="{FF2B5EF4-FFF2-40B4-BE49-F238E27FC236}">
                  <a16:creationId xmlns:a16="http://schemas.microsoft.com/office/drawing/2014/main" id="{472014CE-6E66-A5BE-6A4C-A27A76F9974A}"/>
                </a:ext>
              </a:extLst>
            </p:cNvPr>
            <p:cNvSpPr txBox="1"/>
            <p:nvPr/>
          </p:nvSpPr>
          <p:spPr>
            <a:xfrm>
              <a:off x="3147171" y="1935864"/>
              <a:ext cx="2058300" cy="4471807"/>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pPr>
              <a:endParaRPr lang="en-US" sz="2000">
                <a:latin typeface="Arial"/>
                <a:cs typeface="Arial"/>
              </a:endParaRPr>
            </a:p>
          </p:txBody>
        </p:sp>
      </p:grpSp>
      <p:sp>
        <p:nvSpPr>
          <p:cNvPr id="4" name="Content Placeholder 3">
            <a:extLst>
              <a:ext uri="{FF2B5EF4-FFF2-40B4-BE49-F238E27FC236}">
                <a16:creationId xmlns:a16="http://schemas.microsoft.com/office/drawing/2014/main" id="{A4B3360D-20A3-A52B-089B-A535ADCD2866}"/>
              </a:ext>
            </a:extLst>
          </p:cNvPr>
          <p:cNvSpPr>
            <a:spLocks noGrp="1"/>
          </p:cNvSpPr>
          <p:nvPr>
            <p:ph idx="1"/>
          </p:nvPr>
        </p:nvSpPr>
        <p:spPr>
          <a:xfrm>
            <a:off x="3046787" y="2513387"/>
            <a:ext cx="7919720" cy="1499802"/>
          </a:xfrm>
        </p:spPr>
        <p:txBody>
          <a:bodyPr vert="horz" lIns="0" tIns="0" rIns="0" bIns="0" rtlCol="0" anchor="t">
            <a:noAutofit/>
          </a:bodyPr>
          <a:lstStyle/>
          <a:p>
            <a:pPr>
              <a:buNone/>
            </a:pPr>
            <a:r>
              <a:rPr lang="en-GB" sz="2000" b="1">
                <a:solidFill>
                  <a:srgbClr val="212B32"/>
                </a:solidFill>
                <a:latin typeface="Arial"/>
                <a:cs typeface="Arial"/>
              </a:rPr>
              <a:t>Pharmacists can prescribe antibiotics and treat these symptoms: </a:t>
            </a:r>
            <a:endParaRPr lang="en-US" sz="2000" b="1">
              <a:latin typeface="Arial"/>
              <a:cs typeface="Arial"/>
            </a:endParaRPr>
          </a:p>
          <a:p>
            <a:endParaRPr lang="en-GB" sz="2000"/>
          </a:p>
          <a:p>
            <a:r>
              <a:rPr lang="en-GB" sz="2000">
                <a:solidFill>
                  <a:srgbClr val="212B32"/>
                </a:solidFill>
                <a:latin typeface="Arial"/>
                <a:cs typeface="Arial"/>
              </a:rPr>
              <a:t>Ear infections </a:t>
            </a:r>
            <a:endParaRPr lang="en-GB" sz="2000">
              <a:latin typeface="Arial"/>
              <a:cs typeface="Arial"/>
            </a:endParaRPr>
          </a:p>
          <a:p>
            <a:r>
              <a:rPr lang="en-GB" sz="2000">
                <a:solidFill>
                  <a:srgbClr val="212B32"/>
                </a:solidFill>
                <a:latin typeface="Arial"/>
                <a:cs typeface="Arial"/>
              </a:rPr>
              <a:t>Infected insect bites </a:t>
            </a:r>
            <a:endParaRPr lang="en-GB" sz="2000">
              <a:latin typeface="Arial"/>
              <a:cs typeface="Arial"/>
            </a:endParaRPr>
          </a:p>
          <a:p>
            <a:r>
              <a:rPr lang="en-GB" sz="2000">
                <a:solidFill>
                  <a:srgbClr val="212B32"/>
                </a:solidFill>
                <a:latin typeface="Arial"/>
                <a:cs typeface="Arial"/>
              </a:rPr>
              <a:t>Shingles </a:t>
            </a:r>
            <a:endParaRPr lang="en-GB" sz="2000">
              <a:latin typeface="Arial"/>
              <a:cs typeface="Arial"/>
            </a:endParaRPr>
          </a:p>
          <a:p>
            <a:r>
              <a:rPr lang="en-GB" sz="2000">
                <a:solidFill>
                  <a:srgbClr val="212B32"/>
                </a:solidFill>
                <a:latin typeface="Arial"/>
                <a:cs typeface="Arial"/>
              </a:rPr>
              <a:t>Sinusitis </a:t>
            </a:r>
            <a:endParaRPr lang="en-GB" sz="2000">
              <a:latin typeface="Arial"/>
              <a:cs typeface="Arial"/>
            </a:endParaRPr>
          </a:p>
          <a:p>
            <a:r>
              <a:rPr lang="en-GB" sz="2000">
                <a:solidFill>
                  <a:srgbClr val="212B32"/>
                </a:solidFill>
                <a:latin typeface="Arial"/>
                <a:cs typeface="Arial"/>
              </a:rPr>
              <a:t>Sore/infected throat </a:t>
            </a:r>
            <a:endParaRPr lang="en-GB" sz="2000">
              <a:solidFill>
                <a:srgbClr val="000000"/>
              </a:solidFill>
              <a:latin typeface="Arial"/>
              <a:cs typeface="Arial"/>
            </a:endParaRPr>
          </a:p>
          <a:p>
            <a:r>
              <a:rPr lang="en-GB" sz="2000">
                <a:solidFill>
                  <a:srgbClr val="212B32"/>
                </a:solidFill>
                <a:latin typeface="Arial"/>
                <a:cs typeface="Arial"/>
              </a:rPr>
              <a:t>Uncomplicated urinary tract infections </a:t>
            </a:r>
            <a:endParaRPr lang="en-GB" sz="2000">
              <a:latin typeface="Arial"/>
              <a:cs typeface="Arial"/>
            </a:endParaRPr>
          </a:p>
        </p:txBody>
      </p:sp>
    </p:spTree>
    <p:extLst>
      <p:ext uri="{BB962C8B-B14F-4D97-AF65-F5344CB8AC3E}">
        <p14:creationId xmlns:p14="http://schemas.microsoft.com/office/powerpoint/2010/main" val="1467750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8B3B7-F387-B494-BAE5-03314ECE789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A3A20D6B-92D4-4BF9-4229-569DC0428F31}"/>
              </a:ext>
            </a:extLst>
          </p:cNvPr>
          <p:cNvSpPr>
            <a:spLocks noGrp="1"/>
          </p:cNvSpPr>
          <p:nvPr>
            <p:ph type="title"/>
          </p:nvPr>
        </p:nvSpPr>
        <p:spPr>
          <a:xfrm>
            <a:off x="368580" y="1358724"/>
            <a:ext cx="10586720" cy="1429977"/>
          </a:xfrm>
        </p:spPr>
        <p:txBody>
          <a:bodyPr anchor="t" anchorCtr="0"/>
          <a:lstStyle/>
          <a:p>
            <a:r>
              <a:rPr lang="en-GB">
                <a:latin typeface="Arial"/>
                <a:cs typeface="Arial"/>
              </a:rPr>
              <a:t>Leeds Student Medical Practice</a:t>
            </a:r>
            <a:endParaRPr lang="en-GB" b="0">
              <a:latin typeface="Arial"/>
              <a:cs typeface="Arial"/>
            </a:endParaRPr>
          </a:p>
          <a:p>
            <a:endParaRPr lang="en-GB" sz="4000"/>
          </a:p>
        </p:txBody>
      </p:sp>
      <p:grpSp>
        <p:nvGrpSpPr>
          <p:cNvPr id="16" name="Group 15" descr="Frame with wording: GP (Doctor)You're still unwell, make an appointment with a GP.&#10;&#10;">
            <a:extLst>
              <a:ext uri="{FF2B5EF4-FFF2-40B4-BE49-F238E27FC236}">
                <a16:creationId xmlns:a16="http://schemas.microsoft.com/office/drawing/2014/main" id="{64EC97E4-CEE1-CE23-7494-96794F118243}"/>
              </a:ext>
              <a:ext uri="{C183D7F6-B498-43B3-948B-1728B52AA6E4}">
                <adec:decorative xmlns:adec="http://schemas.microsoft.com/office/drawing/2017/decorative" val="0"/>
              </a:ext>
            </a:extLst>
          </p:cNvPr>
          <p:cNvGrpSpPr/>
          <p:nvPr/>
        </p:nvGrpSpPr>
        <p:grpSpPr>
          <a:xfrm>
            <a:off x="536201" y="2471131"/>
            <a:ext cx="1864659" cy="4027896"/>
            <a:chOff x="5135095" y="1924658"/>
            <a:chExt cx="2058300" cy="4471807"/>
          </a:xfrm>
        </p:grpSpPr>
        <p:sp>
          <p:nvSpPr>
            <p:cNvPr id="13" name="Freeform 21" descr="Frame with this wording inside: GP (Doctor) You're still unwell, make an appointment with a GP.&#10;">
              <a:extLst>
                <a:ext uri="{FF2B5EF4-FFF2-40B4-BE49-F238E27FC236}">
                  <a16:creationId xmlns:a16="http://schemas.microsoft.com/office/drawing/2014/main" id="{607EBF23-E533-8FF9-98CB-8062BAC27C5C}"/>
                </a:ext>
              </a:extLst>
            </p:cNvPr>
            <p:cNvSpPr/>
            <p:nvPr/>
          </p:nvSpPr>
          <p:spPr>
            <a:xfrm>
              <a:off x="5135095" y="1962758"/>
              <a:ext cx="2058300" cy="4433707"/>
            </a:xfrm>
            <a:custGeom>
              <a:avLst/>
              <a:gdLst/>
              <a:ahLst/>
              <a:cxnLst/>
              <a:rect l="l" t="t" r="r" b="b"/>
              <a:pathLst>
                <a:path w="2058300" h="4433707">
                  <a:moveTo>
                    <a:pt x="0" y="0"/>
                  </a:moveTo>
                  <a:lnTo>
                    <a:pt x="2058300" y="0"/>
                  </a:lnTo>
                  <a:lnTo>
                    <a:pt x="2058300" y="4433707"/>
                  </a:lnTo>
                  <a:lnTo>
                    <a:pt x="0" y="4433707"/>
                  </a:lnTo>
                  <a:close/>
                </a:path>
              </a:pathLst>
            </a:custGeom>
            <a:solidFill>
              <a:srgbClr val="F9E50C"/>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r>
                <a:rPr lang="en-US" sz="2000" b="1">
                  <a:solidFill>
                    <a:srgbClr val="000000"/>
                  </a:solidFill>
                  <a:latin typeface="Arial"/>
                  <a:ea typeface="UoL Inter 1"/>
                  <a:cs typeface="Arial"/>
                  <a:sym typeface="UoL Inter 1"/>
                </a:rPr>
              </a:br>
              <a:br>
                <a:rPr lang="en-US" sz="2000" b="1">
                  <a:solidFill>
                    <a:srgbClr val="000000"/>
                  </a:solidFill>
                  <a:latin typeface="Arial"/>
                  <a:ea typeface="UoL Inter 1"/>
                  <a:cs typeface="Arial"/>
                  <a:sym typeface="UoL Inter 1"/>
                </a:rPr>
              </a:br>
              <a:r>
                <a:rPr lang="en-US" sz="2000" b="1">
                  <a:solidFill>
                    <a:srgbClr val="000000"/>
                  </a:solidFill>
                  <a:latin typeface="Arial"/>
                  <a:ea typeface="UoL Inter 1"/>
                  <a:cs typeface="Arial"/>
                  <a:sym typeface="UoL Inter 1"/>
                </a:rPr>
                <a:t>GP (Doctor)</a:t>
              </a:r>
              <a:endParaRPr lang="en-US" sz="2000">
                <a:solidFill>
                  <a:srgbClr val="000000"/>
                </a:solidFill>
                <a:latin typeface="UoL Inter 1 Semi-Bold"/>
                <a:ea typeface="Calibri"/>
                <a:cs typeface="Calibri"/>
              </a:endParaRPr>
            </a:p>
            <a:p>
              <a:pPr algn="ctr"/>
              <a:endParaRPr lang="en-US" sz="2000" b="1">
                <a:solidFill>
                  <a:srgbClr val="000000"/>
                </a:solidFill>
                <a:latin typeface="Arial"/>
                <a:ea typeface="UoL Inter 1"/>
                <a:cs typeface="Arial"/>
              </a:endParaRPr>
            </a:p>
            <a:p>
              <a:pPr algn="ctr"/>
              <a:endParaRPr lang="en-US" sz="2000" b="1">
                <a:solidFill>
                  <a:srgbClr val="000000"/>
                </a:solidFill>
                <a:latin typeface="Arial"/>
                <a:ea typeface="UoL Inter 1"/>
                <a:cs typeface="Arial"/>
              </a:endParaRPr>
            </a:p>
            <a:p>
              <a:pPr algn="ctr">
                <a:spcBef>
                  <a:spcPct val="0"/>
                </a:spcBef>
              </a:pPr>
              <a:r>
                <a:rPr lang="en-US" sz="2000">
                  <a:solidFill>
                    <a:srgbClr val="000000"/>
                  </a:solidFill>
                  <a:latin typeface="Arial"/>
                  <a:ea typeface="UoL Inter 1"/>
                  <a:cs typeface="Arial"/>
                  <a:sym typeface="UoL Inter 1"/>
                </a:rPr>
                <a:t>You're still unwell, </a:t>
              </a:r>
              <a:endParaRPr lang="en-US" sz="2000">
                <a:solidFill>
                  <a:srgbClr val="000000"/>
                </a:solidFill>
                <a:latin typeface="Arial"/>
                <a:ea typeface="UoL Inter 1"/>
                <a:cs typeface="Arial"/>
              </a:endParaRPr>
            </a:p>
            <a:p>
              <a:pPr algn="ctr">
                <a:spcBef>
                  <a:spcPct val="0"/>
                </a:spcBef>
              </a:pPr>
              <a:r>
                <a:rPr lang="en-US" sz="2000">
                  <a:solidFill>
                    <a:srgbClr val="000000"/>
                  </a:solidFill>
                  <a:latin typeface="Arial"/>
                  <a:ea typeface="UoL Inter 1"/>
                  <a:cs typeface="Arial"/>
                  <a:sym typeface="UoL Inter 1"/>
                </a:rPr>
                <a:t>make an appointment with a GP.</a:t>
              </a:r>
              <a:endParaRPr lang="en-US" sz="2000">
                <a:solidFill>
                  <a:srgbClr val="000000"/>
                </a:solidFill>
                <a:latin typeface="Arial"/>
                <a:ea typeface="UoL Inter 1"/>
                <a:cs typeface="Arial"/>
              </a:endParaRPr>
            </a:p>
            <a:p>
              <a:endParaRPr lang="en-GB" sz="2000">
                <a:latin typeface="Arial"/>
                <a:cs typeface="Arial"/>
              </a:endParaRPr>
            </a:p>
          </p:txBody>
        </p:sp>
        <p:sp>
          <p:nvSpPr>
            <p:cNvPr id="14" name="TextBox 22">
              <a:extLst>
                <a:ext uri="{FF2B5EF4-FFF2-40B4-BE49-F238E27FC236}">
                  <a16:creationId xmlns:a16="http://schemas.microsoft.com/office/drawing/2014/main" id="{E2B63E86-4AB4-0C06-91DD-3D8C99E1F213}"/>
                </a:ext>
              </a:extLst>
            </p:cNvPr>
            <p:cNvSpPr txBox="1"/>
            <p:nvPr/>
          </p:nvSpPr>
          <p:spPr>
            <a:xfrm>
              <a:off x="5135095" y="1924658"/>
              <a:ext cx="2058300" cy="4471807"/>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pPr>
              <a:endParaRPr lang="en-US" sz="2000">
                <a:latin typeface="Arial"/>
                <a:cs typeface="Arial"/>
              </a:endParaRPr>
            </a:p>
          </p:txBody>
        </p:sp>
      </p:grpSp>
      <p:sp>
        <p:nvSpPr>
          <p:cNvPr id="17" name="Content Placeholder 3">
            <a:extLst>
              <a:ext uri="{FF2B5EF4-FFF2-40B4-BE49-F238E27FC236}">
                <a16:creationId xmlns:a16="http://schemas.microsoft.com/office/drawing/2014/main" id="{DDA70B65-ADBC-81C8-5ADA-E97DB609DD21}"/>
              </a:ext>
            </a:extLst>
          </p:cNvPr>
          <p:cNvSpPr>
            <a:spLocks noGrp="1"/>
          </p:cNvSpPr>
          <p:nvPr>
            <p:ph idx="1"/>
          </p:nvPr>
        </p:nvSpPr>
        <p:spPr>
          <a:xfrm>
            <a:off x="2623064" y="2735695"/>
            <a:ext cx="5419750" cy="3371040"/>
          </a:xfrm>
        </p:spPr>
        <p:txBody>
          <a:bodyPr vert="horz" lIns="0" tIns="0" rIns="0" bIns="0" rtlCol="0" anchor="t">
            <a:noAutofit/>
          </a:bodyPr>
          <a:lstStyle/>
          <a:p>
            <a:pPr marL="0" indent="0">
              <a:lnSpc>
                <a:spcPct val="100000"/>
              </a:lnSpc>
              <a:spcBef>
                <a:spcPts val="0"/>
              </a:spcBef>
              <a:buNone/>
            </a:pPr>
            <a:r>
              <a:rPr lang="en-GB" sz="2000">
                <a:solidFill>
                  <a:srgbClr val="000000"/>
                </a:solidFill>
                <a:latin typeface="Arial"/>
                <a:cs typeface="Arial"/>
              </a:rPr>
              <a:t>Leeds Student Medical Practice works with the University of Leeds to support our students' needs. </a:t>
            </a:r>
            <a:r>
              <a:rPr lang="en-GB" sz="2000">
                <a:latin typeface="Arial"/>
                <a:cs typeface="Arial"/>
              </a:rPr>
              <a:t>They offer:</a:t>
            </a:r>
            <a:endParaRPr lang="en-GB"/>
          </a:p>
          <a:p>
            <a:pPr marL="0" indent="0">
              <a:lnSpc>
                <a:spcPct val="100000"/>
              </a:lnSpc>
              <a:spcBef>
                <a:spcPts val="0"/>
              </a:spcBef>
              <a:buNone/>
            </a:pPr>
            <a:endParaRPr lang="en-GB" sz="2000">
              <a:latin typeface="Arial"/>
              <a:cs typeface="Arial"/>
            </a:endParaRPr>
          </a:p>
          <a:p>
            <a:pPr marL="342900" indent="-342900">
              <a:lnSpc>
                <a:spcPct val="100000"/>
              </a:lnSpc>
              <a:spcBef>
                <a:spcPts val="0"/>
              </a:spcBef>
            </a:pPr>
            <a:r>
              <a:rPr lang="en-GB" sz="2000">
                <a:latin typeface="Arial"/>
                <a:cs typeface="Arial"/>
              </a:rPr>
              <a:t>Medical help</a:t>
            </a:r>
            <a:endParaRPr lang="en-GB" sz="2000"/>
          </a:p>
          <a:p>
            <a:pPr marL="342900" indent="-342900">
              <a:lnSpc>
                <a:spcPct val="100000"/>
              </a:lnSpc>
              <a:spcBef>
                <a:spcPts val="0"/>
              </a:spcBef>
            </a:pPr>
            <a:r>
              <a:rPr lang="en-GB" sz="2000">
                <a:latin typeface="Arial"/>
                <a:cs typeface="Arial"/>
              </a:rPr>
              <a:t>Support for LGBTQ+ students</a:t>
            </a:r>
            <a:endParaRPr lang="en-GB" sz="2000"/>
          </a:p>
          <a:p>
            <a:pPr marL="342900" indent="-342900">
              <a:lnSpc>
                <a:spcPct val="100000"/>
              </a:lnSpc>
              <a:spcBef>
                <a:spcPts val="0"/>
              </a:spcBef>
            </a:pPr>
            <a:r>
              <a:rPr lang="en-GB" sz="2000">
                <a:latin typeface="Arial"/>
                <a:cs typeface="Arial"/>
              </a:rPr>
              <a:t>Support with your mental health</a:t>
            </a:r>
          </a:p>
          <a:p>
            <a:pPr marL="342900" indent="-342900">
              <a:lnSpc>
                <a:spcPct val="100000"/>
              </a:lnSpc>
              <a:spcBef>
                <a:spcPts val="0"/>
              </a:spcBef>
            </a:pPr>
            <a:endParaRPr lang="en-GB" sz="2000">
              <a:latin typeface="Arial"/>
              <a:cs typeface="Arial"/>
            </a:endParaRPr>
          </a:p>
          <a:p>
            <a:pPr marL="342900" indent="-342900">
              <a:lnSpc>
                <a:spcPct val="100000"/>
              </a:lnSpc>
              <a:spcBef>
                <a:spcPts val="0"/>
              </a:spcBef>
            </a:pPr>
            <a:endParaRPr lang="en-GB" sz="2000">
              <a:latin typeface="Arial"/>
              <a:cs typeface="Arial"/>
            </a:endParaRPr>
          </a:p>
          <a:p>
            <a:pPr marL="0" indent="0">
              <a:lnSpc>
                <a:spcPct val="100000"/>
              </a:lnSpc>
              <a:spcBef>
                <a:spcPts val="0"/>
              </a:spcBef>
              <a:buNone/>
            </a:pPr>
            <a:r>
              <a:rPr lang="en-GB" sz="2000" b="1">
                <a:solidFill>
                  <a:srgbClr val="000000"/>
                </a:solidFill>
                <a:latin typeface="Arial"/>
                <a:cs typeface="Arial"/>
                <a:hlinkClick r:id="rId3"/>
              </a:rPr>
              <a:t>Register with the Leeds Student Medical Practice</a:t>
            </a:r>
            <a:r>
              <a:rPr lang="en-GB" sz="2000" b="1">
                <a:solidFill>
                  <a:srgbClr val="000000"/>
                </a:solidFill>
                <a:latin typeface="Arial"/>
                <a:cs typeface="Arial"/>
              </a:rPr>
              <a:t> </a:t>
            </a:r>
            <a:r>
              <a:rPr lang="en-GB" sz="2000">
                <a:solidFill>
                  <a:srgbClr val="000000"/>
                </a:solidFill>
                <a:latin typeface="Arial"/>
                <a:cs typeface="Arial"/>
              </a:rPr>
              <a:t>a</a:t>
            </a:r>
            <a:r>
              <a:rPr lang="en-GB" sz="2000">
                <a:latin typeface="Arial"/>
                <a:cs typeface="Arial"/>
              </a:rPr>
              <a:t>s soon as you arrive in Leeds.</a:t>
            </a:r>
          </a:p>
          <a:p>
            <a:pPr>
              <a:buNone/>
            </a:pPr>
            <a:endParaRPr lang="en-GB" sz="2000">
              <a:latin typeface="Arial"/>
              <a:cs typeface="Arial"/>
            </a:endParaRPr>
          </a:p>
          <a:p>
            <a:pPr marL="0" indent="0">
              <a:lnSpc>
                <a:spcPct val="100000"/>
              </a:lnSpc>
              <a:spcBef>
                <a:spcPts val="0"/>
              </a:spcBef>
              <a:buNone/>
            </a:pPr>
            <a:endParaRPr lang="en-GB" sz="2000"/>
          </a:p>
          <a:p>
            <a:pPr marL="0" indent="0">
              <a:lnSpc>
                <a:spcPct val="100000"/>
              </a:lnSpc>
              <a:spcBef>
                <a:spcPts val="0"/>
              </a:spcBef>
              <a:buNone/>
            </a:pPr>
            <a:endParaRPr lang="en-GB" sz="2000"/>
          </a:p>
          <a:p>
            <a:pPr marL="0" indent="0">
              <a:lnSpc>
                <a:spcPct val="100000"/>
              </a:lnSpc>
              <a:spcBef>
                <a:spcPts val="0"/>
              </a:spcBef>
              <a:buNone/>
            </a:pPr>
            <a:endParaRPr lang="en-GB" sz="2000" b="1"/>
          </a:p>
        </p:txBody>
      </p:sp>
      <p:pic>
        <p:nvPicPr>
          <p:cNvPr id="21" name="Picture 20" descr="Exterior view of the Leeds Student Medical Practice building on a street near the University of Leeds campus. The multi-storey brick building displays the text “Leeds Student Medical Practice” on its walls, with pedestrians walking along the pavement and road in the foreground.">
            <a:extLst>
              <a:ext uri="{FF2B5EF4-FFF2-40B4-BE49-F238E27FC236}">
                <a16:creationId xmlns:a16="http://schemas.microsoft.com/office/drawing/2014/main" id="{1D29AFA5-7B70-33C8-0894-DFBA150F9E0D}"/>
              </a:ext>
            </a:extLst>
          </p:cNvPr>
          <p:cNvPicPr>
            <a:picLocks noChangeAspect="1"/>
          </p:cNvPicPr>
          <p:nvPr/>
        </p:nvPicPr>
        <p:blipFill>
          <a:blip r:embed="rId4"/>
          <a:stretch>
            <a:fillRect/>
          </a:stretch>
        </p:blipFill>
        <p:spPr>
          <a:xfrm>
            <a:off x="8600638" y="2899175"/>
            <a:ext cx="3429561" cy="2599766"/>
          </a:xfrm>
          <a:prstGeom prst="rect">
            <a:avLst/>
          </a:prstGeom>
        </p:spPr>
      </p:pic>
      <p:sp>
        <p:nvSpPr>
          <p:cNvPr id="3" name="TextBox 2">
            <a:extLst>
              <a:ext uri="{FF2B5EF4-FFF2-40B4-BE49-F238E27FC236}">
                <a16:creationId xmlns:a16="http://schemas.microsoft.com/office/drawing/2014/main" id="{C248E9A1-FC69-20B3-ABC4-FA25DB263C64}"/>
              </a:ext>
            </a:extLst>
          </p:cNvPr>
          <p:cNvSpPr txBox="1"/>
          <p:nvPr/>
        </p:nvSpPr>
        <p:spPr>
          <a:xfrm>
            <a:off x="8600638" y="5623884"/>
            <a:ext cx="3429561" cy="369332"/>
          </a:xfrm>
          <a:prstGeom prst="rect">
            <a:avLst/>
          </a:prstGeom>
          <a:noFill/>
        </p:spPr>
        <p:txBody>
          <a:bodyPr wrap="square">
            <a:spAutoFit/>
          </a:bodyPr>
          <a:lstStyle/>
          <a:p>
            <a:pPr algn="r"/>
            <a:r>
              <a:rPr lang="en-GB">
                <a:latin typeface="Arial" panose="020B0604020202020204" pitchFamily="34" charset="0"/>
                <a:cs typeface="Arial" panose="020B0604020202020204" pitchFamily="34" charset="0"/>
                <a:hlinkClick r:id="rId5"/>
              </a:rPr>
              <a:t>LSMP location</a:t>
            </a:r>
            <a:endParaRPr lang="en-GB">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6A67E0FF-B282-5DB4-98D6-3DA176A4F106}"/>
              </a:ext>
            </a:extLst>
          </p:cNvPr>
          <p:cNvSpPr txBox="1"/>
          <p:nvPr/>
        </p:nvSpPr>
        <p:spPr>
          <a:xfrm>
            <a:off x="4620125" y="6356622"/>
            <a:ext cx="741007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600">
                <a:latin typeface="Arial"/>
                <a:cs typeface="Arial"/>
                <a:hlinkClick r:id="rId6"/>
              </a:rPr>
              <a:t>Leeds Student Medical Practice website</a:t>
            </a:r>
            <a:endParaRPr lang="en-US" sz="1600">
              <a:latin typeface="Arial"/>
              <a:ea typeface="Calibri"/>
              <a:cs typeface="Arial"/>
            </a:endParaRPr>
          </a:p>
        </p:txBody>
      </p:sp>
    </p:spTree>
    <p:extLst>
      <p:ext uri="{BB962C8B-B14F-4D97-AF65-F5344CB8AC3E}">
        <p14:creationId xmlns:p14="http://schemas.microsoft.com/office/powerpoint/2010/main" val="558031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1E26A-7B10-87AF-24BB-96C589F1556C}"/>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C1E91E9-FEEB-FF9F-2D02-50F396AC8C21}"/>
              </a:ext>
            </a:extLst>
          </p:cNvPr>
          <p:cNvSpPr>
            <a:spLocks noGrp="1"/>
          </p:cNvSpPr>
          <p:nvPr>
            <p:ph type="title"/>
          </p:nvPr>
        </p:nvSpPr>
        <p:spPr>
          <a:xfrm>
            <a:off x="368580" y="1358724"/>
            <a:ext cx="10586720" cy="1429977"/>
          </a:xfrm>
        </p:spPr>
        <p:txBody>
          <a:bodyPr anchor="t" anchorCtr="0"/>
          <a:lstStyle/>
          <a:p>
            <a:r>
              <a:rPr lang="en-GB">
                <a:latin typeface="Arial"/>
                <a:cs typeface="Arial"/>
              </a:rPr>
              <a:t>Register with </a:t>
            </a:r>
            <a:br>
              <a:rPr lang="en-GB">
                <a:latin typeface="Arial"/>
                <a:cs typeface="Arial"/>
              </a:rPr>
            </a:br>
            <a:r>
              <a:rPr lang="en-GB">
                <a:latin typeface="Arial"/>
                <a:cs typeface="Arial"/>
              </a:rPr>
              <a:t>Leeds Student Medical Practice</a:t>
            </a:r>
            <a:endParaRPr lang="en-US"/>
          </a:p>
        </p:txBody>
      </p:sp>
      <p:sp>
        <p:nvSpPr>
          <p:cNvPr id="4" name="Content Placeholder 3">
            <a:extLst>
              <a:ext uri="{FF2B5EF4-FFF2-40B4-BE49-F238E27FC236}">
                <a16:creationId xmlns:a16="http://schemas.microsoft.com/office/drawing/2014/main" id="{E3ADC410-8A95-3BB0-A4D5-88931062691A}"/>
              </a:ext>
            </a:extLst>
          </p:cNvPr>
          <p:cNvSpPr>
            <a:spLocks noGrp="1"/>
          </p:cNvSpPr>
          <p:nvPr>
            <p:ph idx="1"/>
          </p:nvPr>
        </p:nvSpPr>
        <p:spPr>
          <a:xfrm>
            <a:off x="2562765" y="3149295"/>
            <a:ext cx="4640140" cy="3509432"/>
          </a:xfrm>
        </p:spPr>
        <p:txBody>
          <a:bodyPr vert="horz" lIns="0" tIns="0" rIns="0" bIns="0" rtlCol="0" anchor="t">
            <a:noAutofit/>
          </a:bodyPr>
          <a:lstStyle/>
          <a:p>
            <a:pPr marL="0" indent="0">
              <a:lnSpc>
                <a:spcPct val="100000"/>
              </a:lnSpc>
              <a:spcBef>
                <a:spcPts val="0"/>
              </a:spcBef>
              <a:buNone/>
            </a:pPr>
            <a:r>
              <a:rPr lang="en-GB" sz="1800" b="1">
                <a:solidFill>
                  <a:srgbClr val="000000"/>
                </a:solidFill>
                <a:latin typeface="Arial"/>
                <a:cs typeface="Arial"/>
                <a:hlinkClick r:id="rId3"/>
              </a:rPr>
              <a:t>Register with the Leeds Student Medical Practice</a:t>
            </a:r>
            <a:r>
              <a:rPr lang="en-GB" sz="1800" b="1">
                <a:solidFill>
                  <a:srgbClr val="000000"/>
                </a:solidFill>
                <a:latin typeface="Arial"/>
                <a:cs typeface="Arial"/>
              </a:rPr>
              <a:t> </a:t>
            </a:r>
          </a:p>
          <a:p>
            <a:pPr marL="342900" indent="-342900">
              <a:lnSpc>
                <a:spcPct val="100000"/>
              </a:lnSpc>
              <a:spcBef>
                <a:spcPts val="0"/>
              </a:spcBef>
            </a:pPr>
            <a:endParaRPr lang="en-GB" sz="1800" b="1">
              <a:solidFill>
                <a:srgbClr val="000000"/>
              </a:solidFill>
              <a:latin typeface="Arial"/>
              <a:cs typeface="Arial"/>
            </a:endParaRPr>
          </a:p>
          <a:p>
            <a:pPr marL="342900" indent="-342900">
              <a:lnSpc>
                <a:spcPct val="100000"/>
              </a:lnSpc>
              <a:spcBef>
                <a:spcPts val="0"/>
              </a:spcBef>
            </a:pPr>
            <a:r>
              <a:rPr lang="en-GB" sz="1800">
                <a:solidFill>
                  <a:srgbClr val="212B32"/>
                </a:solidFill>
                <a:latin typeface="Arial"/>
                <a:cs typeface="Arial"/>
              </a:rPr>
              <a:t>You'll need your accommodation address and date of when you’ve arrived in the UK</a:t>
            </a:r>
            <a:br>
              <a:rPr lang="en-GB" sz="1800">
                <a:solidFill>
                  <a:srgbClr val="212B32"/>
                </a:solidFill>
                <a:latin typeface="Arial"/>
                <a:cs typeface="Arial"/>
              </a:rPr>
            </a:br>
            <a:endParaRPr lang="en-GB" sz="1800">
              <a:solidFill>
                <a:srgbClr val="212B32"/>
              </a:solidFill>
              <a:latin typeface="Arial"/>
              <a:cs typeface="Arial"/>
            </a:endParaRPr>
          </a:p>
          <a:p>
            <a:pPr marL="342900" indent="-342900">
              <a:lnSpc>
                <a:spcPct val="100000"/>
              </a:lnSpc>
              <a:spcBef>
                <a:spcPts val="0"/>
              </a:spcBef>
            </a:pPr>
            <a:r>
              <a:rPr lang="en-GB" sz="1800">
                <a:solidFill>
                  <a:srgbClr val="212B32"/>
                </a:solidFill>
                <a:latin typeface="Arial"/>
                <a:cs typeface="Arial"/>
              </a:rPr>
              <a:t>If you don't have some of the information asked in the form, select ‘prefer not to say’ or ‘I don’t know’ - you can update the details when you have them.</a:t>
            </a:r>
          </a:p>
        </p:txBody>
      </p:sp>
      <p:pic>
        <p:nvPicPr>
          <p:cNvPr id="2" name="Picture 1" descr="Reception area of Leeds Student Medical Practice, featuring a curved front desk with a large sign displaying “Leeds Student Medical Practice.” A glass screen separates the reception area from the seating and workspaces behind it, with information displays, plants, and office equipment visible in a bright, modern healthcare setting.">
            <a:extLst>
              <a:ext uri="{FF2B5EF4-FFF2-40B4-BE49-F238E27FC236}">
                <a16:creationId xmlns:a16="http://schemas.microsoft.com/office/drawing/2014/main" id="{81AD124C-CA60-734D-9FB4-A8F5FAFE36B0}"/>
              </a:ext>
            </a:extLst>
          </p:cNvPr>
          <p:cNvPicPr>
            <a:picLocks noChangeAspect="1"/>
          </p:cNvPicPr>
          <p:nvPr/>
        </p:nvPicPr>
        <p:blipFill>
          <a:blip r:embed="rId4"/>
          <a:srcRect l="7243" t="12344" r="6113" b="9685"/>
          <a:stretch>
            <a:fillRect/>
          </a:stretch>
        </p:blipFill>
        <p:spPr>
          <a:xfrm>
            <a:off x="7646904" y="3183555"/>
            <a:ext cx="4347773" cy="2315721"/>
          </a:xfrm>
          <a:prstGeom prst="rect">
            <a:avLst/>
          </a:prstGeom>
        </p:spPr>
      </p:pic>
      <p:sp>
        <p:nvSpPr>
          <p:cNvPr id="5" name="TextBox 4">
            <a:extLst>
              <a:ext uri="{FF2B5EF4-FFF2-40B4-BE49-F238E27FC236}">
                <a16:creationId xmlns:a16="http://schemas.microsoft.com/office/drawing/2014/main" id="{ED041539-335E-C2F5-4136-76E92278C52B}"/>
              </a:ext>
            </a:extLst>
          </p:cNvPr>
          <p:cNvSpPr txBox="1"/>
          <p:nvPr/>
        </p:nvSpPr>
        <p:spPr>
          <a:xfrm>
            <a:off x="7646904" y="5570964"/>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solidFill>
                  <a:srgbClr val="212B32"/>
                </a:solidFill>
                <a:latin typeface="Arial"/>
                <a:cs typeface="Arial"/>
              </a:rPr>
              <a:t>Scan the QR code to register as a patient</a:t>
            </a:r>
            <a:endParaRPr lang="en-US">
              <a:solidFill>
                <a:srgbClr val="212B32"/>
              </a:solidFill>
              <a:latin typeface="Arial"/>
              <a:cs typeface="Arial"/>
            </a:endParaRPr>
          </a:p>
        </p:txBody>
      </p:sp>
      <p:pic>
        <p:nvPicPr>
          <p:cNvPr id="11" name="Picture 10">
            <a:extLst>
              <a:ext uri="{FF2B5EF4-FFF2-40B4-BE49-F238E27FC236}">
                <a16:creationId xmlns:a16="http://schemas.microsoft.com/office/drawing/2014/main" id="{793284EA-7719-A8B6-96FD-3E320381B61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851571" y="4818741"/>
            <a:ext cx="1828801" cy="1843315"/>
          </a:xfrm>
          <a:prstGeom prst="rect">
            <a:avLst/>
          </a:prstGeom>
        </p:spPr>
      </p:pic>
      <p:grpSp>
        <p:nvGrpSpPr>
          <p:cNvPr id="3" name="Group 2">
            <a:extLst>
              <a:ext uri="{FF2B5EF4-FFF2-40B4-BE49-F238E27FC236}">
                <a16:creationId xmlns:a16="http://schemas.microsoft.com/office/drawing/2014/main" id="{356B074B-8A8A-688E-C45F-36005BDFF689}"/>
              </a:ext>
              <a:ext uri="{C183D7F6-B498-43B3-948B-1728B52AA6E4}">
                <adec:decorative xmlns:adec="http://schemas.microsoft.com/office/drawing/2017/decorative" val="1"/>
              </a:ext>
            </a:extLst>
          </p:cNvPr>
          <p:cNvGrpSpPr/>
          <p:nvPr/>
        </p:nvGrpSpPr>
        <p:grpSpPr>
          <a:xfrm>
            <a:off x="536201" y="2788701"/>
            <a:ext cx="1854073" cy="3710326"/>
            <a:chOff x="5135095" y="1924658"/>
            <a:chExt cx="2058300" cy="4471807"/>
          </a:xfrm>
        </p:grpSpPr>
        <p:sp>
          <p:nvSpPr>
            <p:cNvPr id="10" name="Freeform 21" descr="Frame with this wording inside: GP (Doctor) You're still unwell, make an appointment with a GP.&#10;">
              <a:extLst>
                <a:ext uri="{FF2B5EF4-FFF2-40B4-BE49-F238E27FC236}">
                  <a16:creationId xmlns:a16="http://schemas.microsoft.com/office/drawing/2014/main" id="{CEA47E59-B8DF-E35C-CF49-72B5D0E466BD}"/>
                </a:ext>
              </a:extLst>
            </p:cNvPr>
            <p:cNvSpPr/>
            <p:nvPr/>
          </p:nvSpPr>
          <p:spPr>
            <a:xfrm>
              <a:off x="5135095" y="1962758"/>
              <a:ext cx="2058300" cy="4433707"/>
            </a:xfrm>
            <a:custGeom>
              <a:avLst/>
              <a:gdLst/>
              <a:ahLst/>
              <a:cxnLst/>
              <a:rect l="l" t="t" r="r" b="b"/>
              <a:pathLst>
                <a:path w="2058300" h="4433707">
                  <a:moveTo>
                    <a:pt x="0" y="0"/>
                  </a:moveTo>
                  <a:lnTo>
                    <a:pt x="2058300" y="0"/>
                  </a:lnTo>
                  <a:lnTo>
                    <a:pt x="2058300" y="4433707"/>
                  </a:lnTo>
                  <a:lnTo>
                    <a:pt x="0" y="4433707"/>
                  </a:lnTo>
                  <a:close/>
                </a:path>
              </a:pathLst>
            </a:custGeom>
            <a:solidFill>
              <a:srgbClr val="F9E50C"/>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r>
                <a:rPr lang="en-US" sz="2000" b="1">
                  <a:solidFill>
                    <a:srgbClr val="000000"/>
                  </a:solidFill>
                  <a:latin typeface="Arial"/>
                  <a:ea typeface="UoL Inter 1"/>
                  <a:cs typeface="Arial"/>
                  <a:sym typeface="UoL Inter 1"/>
                </a:rPr>
              </a:br>
              <a:br>
                <a:rPr lang="en-US" sz="2000" b="1">
                  <a:solidFill>
                    <a:srgbClr val="000000"/>
                  </a:solidFill>
                  <a:latin typeface="Arial"/>
                  <a:ea typeface="UoL Inter 1"/>
                  <a:cs typeface="Arial"/>
                  <a:sym typeface="UoL Inter 1"/>
                </a:rPr>
              </a:br>
              <a:r>
                <a:rPr lang="en-US" sz="2000" b="1">
                  <a:solidFill>
                    <a:srgbClr val="000000"/>
                  </a:solidFill>
                  <a:latin typeface="Arial"/>
                  <a:ea typeface="UoL Inter 1"/>
                  <a:cs typeface="Arial"/>
                  <a:sym typeface="UoL Inter 1"/>
                </a:rPr>
                <a:t>GP (Doctor)</a:t>
              </a:r>
              <a:endParaRPr lang="en-US" sz="2000">
                <a:solidFill>
                  <a:srgbClr val="000000"/>
                </a:solidFill>
                <a:latin typeface="UoL Inter 1 Semi-Bold"/>
                <a:ea typeface="Calibri"/>
                <a:cs typeface="Calibri"/>
              </a:endParaRPr>
            </a:p>
            <a:p>
              <a:pPr algn="ctr"/>
              <a:endParaRPr lang="en-US" sz="2000" b="1">
                <a:solidFill>
                  <a:srgbClr val="000000"/>
                </a:solidFill>
                <a:latin typeface="Arial"/>
                <a:ea typeface="UoL Inter 1"/>
                <a:cs typeface="Arial"/>
              </a:endParaRPr>
            </a:p>
            <a:p>
              <a:pPr algn="ctr"/>
              <a:endParaRPr lang="en-US" sz="2000" b="1">
                <a:solidFill>
                  <a:srgbClr val="000000"/>
                </a:solidFill>
                <a:latin typeface="Arial"/>
                <a:ea typeface="UoL Inter 1"/>
                <a:cs typeface="Arial"/>
              </a:endParaRPr>
            </a:p>
            <a:p>
              <a:pPr algn="ctr">
                <a:spcBef>
                  <a:spcPct val="0"/>
                </a:spcBef>
              </a:pPr>
              <a:r>
                <a:rPr lang="en-US" sz="2000">
                  <a:solidFill>
                    <a:srgbClr val="000000"/>
                  </a:solidFill>
                  <a:latin typeface="Arial"/>
                  <a:ea typeface="UoL Inter 1"/>
                  <a:cs typeface="Arial"/>
                  <a:sym typeface="UoL Inter 1"/>
                </a:rPr>
                <a:t>You're still unwell, </a:t>
              </a:r>
              <a:endParaRPr lang="en-US" sz="2000">
                <a:solidFill>
                  <a:srgbClr val="000000"/>
                </a:solidFill>
                <a:latin typeface="Arial"/>
                <a:ea typeface="UoL Inter 1"/>
                <a:cs typeface="Arial"/>
              </a:endParaRPr>
            </a:p>
            <a:p>
              <a:pPr algn="ctr">
                <a:spcBef>
                  <a:spcPct val="0"/>
                </a:spcBef>
              </a:pPr>
              <a:r>
                <a:rPr lang="en-US" sz="2000">
                  <a:solidFill>
                    <a:srgbClr val="000000"/>
                  </a:solidFill>
                  <a:latin typeface="Arial"/>
                  <a:ea typeface="UoL Inter 1"/>
                  <a:cs typeface="Arial"/>
                  <a:sym typeface="UoL Inter 1"/>
                </a:rPr>
                <a:t>make an appointment with a GP.</a:t>
              </a:r>
              <a:endParaRPr lang="en-US" sz="2000">
                <a:solidFill>
                  <a:srgbClr val="000000"/>
                </a:solidFill>
                <a:latin typeface="Arial"/>
                <a:ea typeface="UoL Inter 1"/>
                <a:cs typeface="Arial"/>
              </a:endParaRPr>
            </a:p>
            <a:p>
              <a:endParaRPr lang="en-GB" sz="2000">
                <a:latin typeface="Arial"/>
                <a:cs typeface="Arial"/>
              </a:endParaRPr>
            </a:p>
          </p:txBody>
        </p:sp>
        <p:sp>
          <p:nvSpPr>
            <p:cNvPr id="13" name="TextBox 22">
              <a:extLst>
                <a:ext uri="{FF2B5EF4-FFF2-40B4-BE49-F238E27FC236}">
                  <a16:creationId xmlns:a16="http://schemas.microsoft.com/office/drawing/2014/main" id="{737A856D-F9F9-1BCF-9A6F-04BA15E65A56}"/>
                </a:ext>
              </a:extLst>
            </p:cNvPr>
            <p:cNvSpPr txBox="1"/>
            <p:nvPr/>
          </p:nvSpPr>
          <p:spPr>
            <a:xfrm>
              <a:off x="5135095" y="1924658"/>
              <a:ext cx="2058300" cy="4471807"/>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pPr>
              <a:endParaRPr lang="en-US" sz="2000">
                <a:latin typeface="Arial"/>
                <a:cs typeface="Arial"/>
              </a:endParaRPr>
            </a:p>
          </p:txBody>
        </p:sp>
      </p:grpSp>
    </p:spTree>
    <p:extLst>
      <p:ext uri="{BB962C8B-B14F-4D97-AF65-F5344CB8AC3E}">
        <p14:creationId xmlns:p14="http://schemas.microsoft.com/office/powerpoint/2010/main" val="36530541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A7155-FFD8-0483-73F6-6C1A9B9D9735}"/>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E7DE8FA1-C461-47D1-8852-24660E035F82}"/>
              </a:ext>
            </a:extLst>
          </p:cNvPr>
          <p:cNvSpPr>
            <a:spLocks noGrp="1"/>
          </p:cNvSpPr>
          <p:nvPr>
            <p:ph type="title"/>
          </p:nvPr>
        </p:nvSpPr>
        <p:spPr>
          <a:xfrm>
            <a:off x="368580" y="1358724"/>
            <a:ext cx="10586720" cy="1429977"/>
          </a:xfrm>
        </p:spPr>
        <p:txBody>
          <a:bodyPr anchor="t" anchorCtr="0"/>
          <a:lstStyle/>
          <a:p>
            <a:r>
              <a:rPr lang="en-GB">
                <a:latin typeface="Arial"/>
                <a:cs typeface="Arial"/>
              </a:rPr>
              <a:t>Meningitis vaccinations</a:t>
            </a:r>
            <a:endParaRPr lang="en-US"/>
          </a:p>
        </p:txBody>
      </p:sp>
      <p:sp>
        <p:nvSpPr>
          <p:cNvPr id="8" name="Content Placeholder 7">
            <a:extLst>
              <a:ext uri="{FF2B5EF4-FFF2-40B4-BE49-F238E27FC236}">
                <a16:creationId xmlns:a16="http://schemas.microsoft.com/office/drawing/2014/main" id="{C4917580-A99E-806A-8C73-280041C3E711}"/>
              </a:ext>
            </a:extLst>
          </p:cNvPr>
          <p:cNvSpPr>
            <a:spLocks noGrp="1"/>
          </p:cNvSpPr>
          <p:nvPr>
            <p:ph idx="1"/>
          </p:nvPr>
        </p:nvSpPr>
        <p:spPr>
          <a:xfrm>
            <a:off x="368093" y="2627875"/>
            <a:ext cx="7919720" cy="3600450"/>
          </a:xfrm>
        </p:spPr>
        <p:txBody>
          <a:bodyPr vert="horz" lIns="0" tIns="0" rIns="0" bIns="0" rtlCol="0" anchor="t">
            <a:normAutofit fontScale="92500" lnSpcReduction="20000"/>
          </a:bodyPr>
          <a:lstStyle/>
          <a:p>
            <a:pPr marL="457200" indent="-457200">
              <a:lnSpc>
                <a:spcPct val="110000"/>
              </a:lnSpc>
            </a:pPr>
            <a:r>
              <a:rPr lang="en-US">
                <a:solidFill>
                  <a:srgbClr val="000000"/>
                </a:solidFill>
                <a:latin typeface="Arial"/>
                <a:cs typeface="Arial"/>
              </a:rPr>
              <a:t>Bring your vaccinations record with you.</a:t>
            </a:r>
          </a:p>
          <a:p>
            <a:pPr marL="457200" indent="-457200">
              <a:lnSpc>
                <a:spcPct val="110000"/>
              </a:lnSpc>
            </a:pPr>
            <a:r>
              <a:rPr lang="en-US">
                <a:latin typeface="Arial"/>
                <a:cs typeface="Arial"/>
              </a:rPr>
              <a:t>All students must vaccinated against </a:t>
            </a:r>
            <a:r>
              <a:rPr lang="en-US" err="1">
                <a:latin typeface="Arial"/>
                <a:cs typeface="Arial"/>
              </a:rPr>
              <a:t>MenB</a:t>
            </a:r>
            <a:r>
              <a:rPr lang="en-US">
                <a:latin typeface="Arial"/>
                <a:cs typeface="Arial"/>
              </a:rPr>
              <a:t> – must have taken 2 doses taken 4 weeks apart. </a:t>
            </a:r>
            <a:endParaRPr lang="en-US"/>
          </a:p>
          <a:p>
            <a:pPr marL="457200" indent="-457200">
              <a:lnSpc>
                <a:spcPct val="110000"/>
              </a:lnSpc>
            </a:pPr>
            <a:r>
              <a:rPr lang="en-US">
                <a:latin typeface="Arial"/>
                <a:cs typeface="Arial"/>
              </a:rPr>
              <a:t>If you can't get vaccinated before you leave your home country, speak to the Leeds Medical Practice on arrival.</a:t>
            </a:r>
          </a:p>
          <a:p>
            <a:pPr marL="457200" indent="-457200">
              <a:lnSpc>
                <a:spcPct val="110000"/>
              </a:lnSpc>
            </a:pPr>
            <a:r>
              <a:rPr lang="en-US">
                <a:latin typeface="Arial"/>
                <a:cs typeface="Arial"/>
              </a:rPr>
              <a:t>Free vaccinations offered to under 25, first year Undergraduate students or students staying in halls of residence.</a:t>
            </a:r>
          </a:p>
        </p:txBody>
      </p:sp>
      <p:sp>
        <p:nvSpPr>
          <p:cNvPr id="9" name="Rectangle 8">
            <a:extLst>
              <a:ext uri="{FF2B5EF4-FFF2-40B4-BE49-F238E27FC236}">
                <a16:creationId xmlns:a16="http://schemas.microsoft.com/office/drawing/2014/main" id="{369719A8-6E67-88C7-E1DC-B5815A2E7BF9}"/>
              </a:ext>
              <a:ext uri="{C183D7F6-B498-43B3-948B-1728B52AA6E4}">
                <adec:decorative xmlns:adec="http://schemas.microsoft.com/office/drawing/2017/decorative" val="1"/>
              </a:ext>
            </a:extLst>
          </p:cNvPr>
          <p:cNvSpPr/>
          <p:nvPr/>
        </p:nvSpPr>
        <p:spPr>
          <a:xfrm>
            <a:off x="8831384" y="1484923"/>
            <a:ext cx="3028461" cy="5080000"/>
          </a:xfrm>
          <a:prstGeom prst="rect">
            <a:avLst/>
          </a:prstGeom>
          <a:solidFill>
            <a:srgbClr val="9CEDFF"/>
          </a:solidFill>
          <a:ln>
            <a:solidFill>
              <a:srgbClr val="9CED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a:ea typeface="Calibri"/>
              <a:cs typeface="Arial"/>
            </a:endParaRPr>
          </a:p>
        </p:txBody>
      </p:sp>
      <p:pic>
        <p:nvPicPr>
          <p:cNvPr id="12" name="Picture 11">
            <a:extLst>
              <a:ext uri="{FF2B5EF4-FFF2-40B4-BE49-F238E27FC236}">
                <a16:creationId xmlns:a16="http://schemas.microsoft.com/office/drawing/2014/main" id="{D9549683-2CEB-86D6-33E2-86873724352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326217" y="4229652"/>
            <a:ext cx="2032000" cy="1998870"/>
          </a:xfrm>
          <a:prstGeom prst="rect">
            <a:avLst/>
          </a:prstGeom>
        </p:spPr>
      </p:pic>
      <p:sp>
        <p:nvSpPr>
          <p:cNvPr id="14" name="TextBox 13">
            <a:extLst>
              <a:ext uri="{FF2B5EF4-FFF2-40B4-BE49-F238E27FC236}">
                <a16:creationId xmlns:a16="http://schemas.microsoft.com/office/drawing/2014/main" id="{64FC8E33-F830-3E39-622F-A7DA10BB1D36}"/>
              </a:ext>
            </a:extLst>
          </p:cNvPr>
          <p:cNvSpPr txBox="1"/>
          <p:nvPr/>
        </p:nvSpPr>
        <p:spPr>
          <a:xfrm>
            <a:off x="9085384" y="2783805"/>
            <a:ext cx="252046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Arial"/>
                <a:cs typeface="Arial"/>
                <a:hlinkClick r:id="rId4">
                  <a:extLst>
                    <a:ext uri="{A12FA001-AC4F-418D-AE19-62706E023703}">
                      <ahyp:hlinkClr xmlns:ahyp="http://schemas.microsoft.com/office/drawing/2018/hyperlinkcolor" val="tx"/>
                    </a:ext>
                  </a:extLst>
                </a:hlinkClick>
              </a:rPr>
              <a:t>What is Meningitis and information on type of vaccine used in the UK</a:t>
            </a:r>
            <a:endParaRPr lang="en-US">
              <a:latin typeface="Arial"/>
              <a:cs typeface="Arial"/>
            </a:endParaRPr>
          </a:p>
          <a:p>
            <a:pPr algn="l"/>
            <a:endParaRPr lang="en-US">
              <a:ea typeface="Calibri"/>
              <a:cs typeface="Calibri"/>
            </a:endParaRPr>
          </a:p>
        </p:txBody>
      </p:sp>
    </p:spTree>
    <p:extLst>
      <p:ext uri="{BB962C8B-B14F-4D97-AF65-F5344CB8AC3E}">
        <p14:creationId xmlns:p14="http://schemas.microsoft.com/office/powerpoint/2010/main" val="2620850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D52B0-46B4-7F7D-BAEC-C789D5552526}"/>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46721520-D3EF-E629-3F00-4EAFB5858BD1}"/>
              </a:ext>
            </a:extLst>
          </p:cNvPr>
          <p:cNvSpPr>
            <a:spLocks noGrp="1"/>
          </p:cNvSpPr>
          <p:nvPr>
            <p:ph type="title"/>
          </p:nvPr>
        </p:nvSpPr>
        <p:spPr>
          <a:xfrm>
            <a:off x="368580" y="1358724"/>
            <a:ext cx="10586720" cy="1429977"/>
          </a:xfrm>
        </p:spPr>
        <p:txBody>
          <a:bodyPr anchor="t" anchorCtr="0"/>
          <a:lstStyle/>
          <a:p>
            <a:r>
              <a:rPr lang="en-GB">
                <a:latin typeface="Arial"/>
                <a:cs typeface="Arial"/>
              </a:rPr>
              <a:t>After you've registered</a:t>
            </a:r>
            <a:endParaRPr lang="en-US"/>
          </a:p>
        </p:txBody>
      </p:sp>
      <p:sp>
        <p:nvSpPr>
          <p:cNvPr id="4" name="Content Placeholder 3">
            <a:extLst>
              <a:ext uri="{FF2B5EF4-FFF2-40B4-BE49-F238E27FC236}">
                <a16:creationId xmlns:a16="http://schemas.microsoft.com/office/drawing/2014/main" id="{7477F20B-AA47-BF57-ABA3-E18BB1BC7AC5}"/>
              </a:ext>
            </a:extLst>
          </p:cNvPr>
          <p:cNvSpPr>
            <a:spLocks noGrp="1"/>
          </p:cNvSpPr>
          <p:nvPr>
            <p:ph idx="1"/>
          </p:nvPr>
        </p:nvSpPr>
        <p:spPr>
          <a:xfrm>
            <a:off x="348419" y="2464721"/>
            <a:ext cx="7027542" cy="3739815"/>
          </a:xfrm>
        </p:spPr>
        <p:txBody>
          <a:bodyPr vert="horz" lIns="0" tIns="0" rIns="0" bIns="0" rtlCol="0" anchor="t">
            <a:noAutofit/>
          </a:bodyPr>
          <a:lstStyle/>
          <a:p>
            <a:pPr marL="285750" indent="-285750"/>
            <a:r>
              <a:rPr lang="en-GB" sz="2000" b="1">
                <a:solidFill>
                  <a:srgbClr val="000000"/>
                </a:solidFill>
                <a:latin typeface="Arial"/>
                <a:cs typeface="Arial"/>
              </a:rPr>
              <a:t>Your registration is finalised within 2 days.</a:t>
            </a:r>
            <a:r>
              <a:rPr lang="en-GB" sz="2000">
                <a:solidFill>
                  <a:srgbClr val="000000"/>
                </a:solidFill>
                <a:latin typeface="Arial"/>
                <a:cs typeface="Arial"/>
              </a:rPr>
              <a:t> </a:t>
            </a:r>
            <a:br>
              <a:rPr lang="en-GB" sz="2000">
                <a:latin typeface="Arial"/>
                <a:cs typeface="Arial"/>
              </a:rPr>
            </a:br>
            <a:r>
              <a:rPr lang="en-GB" sz="2000"/>
              <a:t>If you’ve not received confirmation about your registration but you need to see a doctor, the practice can still book an appointment for you. </a:t>
            </a:r>
          </a:p>
          <a:p>
            <a:pPr>
              <a:lnSpc>
                <a:spcPct val="100000"/>
              </a:lnSpc>
            </a:pPr>
            <a:r>
              <a:rPr lang="en-GB" sz="2000" b="1">
                <a:solidFill>
                  <a:srgbClr val="000000"/>
                </a:solidFill>
                <a:latin typeface="Arial"/>
                <a:cs typeface="Arial"/>
              </a:rPr>
              <a:t>Sometimes the medical practice offer a health check when you arrive.</a:t>
            </a:r>
            <a:br>
              <a:rPr lang="en-GB" sz="2000">
                <a:latin typeface="Arial"/>
                <a:cs typeface="Arial"/>
              </a:rPr>
            </a:br>
            <a:r>
              <a:rPr lang="en-GB" sz="2000">
                <a:latin typeface="Arial"/>
                <a:cs typeface="Arial"/>
              </a:rPr>
              <a:t>This is a brief </a:t>
            </a:r>
            <a:r>
              <a:rPr lang="en-GB" sz="2000">
                <a:solidFill>
                  <a:srgbClr val="000000"/>
                </a:solidFill>
                <a:latin typeface="Arial"/>
                <a:cs typeface="Arial"/>
              </a:rPr>
              <a:t>appointment with a nurse or healthcare assistant to do some health checks and discuss your medical history, medications, and any ongoing conditions. </a:t>
            </a:r>
            <a:endParaRPr lang="en-GB" sz="2000">
              <a:solidFill>
                <a:srgbClr val="000000"/>
              </a:solidFill>
            </a:endParaRPr>
          </a:p>
          <a:p>
            <a:pPr>
              <a:lnSpc>
                <a:spcPct val="100000"/>
              </a:lnSpc>
            </a:pPr>
            <a:r>
              <a:rPr lang="en-GB" sz="2000" b="1">
                <a:solidFill>
                  <a:srgbClr val="000000"/>
                </a:solidFill>
                <a:latin typeface="Arial"/>
                <a:cs typeface="Arial"/>
              </a:rPr>
              <a:t>If you have a long-term condition and </a:t>
            </a:r>
            <a:r>
              <a:rPr lang="en-GB" sz="2000" b="1">
                <a:latin typeface="Arial"/>
                <a:cs typeface="Arial"/>
              </a:rPr>
              <a:t>take ongoing medication</a:t>
            </a:r>
            <a:r>
              <a:rPr lang="en-GB" sz="2000">
                <a:latin typeface="Arial"/>
                <a:cs typeface="Arial"/>
              </a:rPr>
              <a:t>, a nurse or healthcare assistant will discuss how to get your medication.</a:t>
            </a:r>
            <a:endParaRPr lang="en-GB" sz="2000">
              <a:ea typeface="Calibri"/>
            </a:endParaRPr>
          </a:p>
        </p:txBody>
      </p:sp>
      <p:pic>
        <p:nvPicPr>
          <p:cNvPr id="11" name="Picture 10" descr="Reception area of Leeds Student Medical Practice, featuring a curved front desk with a large sign displaying “Leeds Student Medical Practice.” A glass screen separates the reception area from the seating and workspaces behind it, with information displays, plants, and office equipment visible in a bright, modern healthcare setting.">
            <a:extLst>
              <a:ext uri="{FF2B5EF4-FFF2-40B4-BE49-F238E27FC236}">
                <a16:creationId xmlns:a16="http://schemas.microsoft.com/office/drawing/2014/main" id="{F92A1A8F-67D6-768F-51A6-E14F8233964B}"/>
              </a:ext>
            </a:extLst>
          </p:cNvPr>
          <p:cNvPicPr>
            <a:picLocks noChangeAspect="1"/>
          </p:cNvPicPr>
          <p:nvPr/>
        </p:nvPicPr>
        <p:blipFill>
          <a:blip r:embed="rId3"/>
          <a:srcRect l="7243" t="12344" r="6113" b="9685"/>
          <a:stretch>
            <a:fillRect/>
          </a:stretch>
        </p:blipFill>
        <p:spPr>
          <a:xfrm>
            <a:off x="7508092" y="2468101"/>
            <a:ext cx="4347773" cy="2315721"/>
          </a:xfrm>
          <a:prstGeom prst="rect">
            <a:avLst/>
          </a:prstGeom>
        </p:spPr>
      </p:pic>
      <p:sp>
        <p:nvSpPr>
          <p:cNvPr id="16" name="TextBox 15">
            <a:extLst>
              <a:ext uri="{FF2B5EF4-FFF2-40B4-BE49-F238E27FC236}">
                <a16:creationId xmlns:a16="http://schemas.microsoft.com/office/drawing/2014/main" id="{4864643A-5731-DEEF-42FC-B7138BC6F143}"/>
              </a:ext>
            </a:extLst>
          </p:cNvPr>
          <p:cNvSpPr txBox="1"/>
          <p:nvPr/>
        </p:nvSpPr>
        <p:spPr>
          <a:xfrm>
            <a:off x="7505725" y="5082941"/>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solidFill>
                  <a:srgbClr val="212B32"/>
                </a:solidFill>
                <a:latin typeface="Arial"/>
                <a:cs typeface="Arial"/>
              </a:rPr>
              <a:t>Scan the QR code to register as a patient</a:t>
            </a:r>
            <a:endParaRPr lang="en-US">
              <a:solidFill>
                <a:srgbClr val="212B32"/>
              </a:solidFill>
              <a:latin typeface="Arial"/>
              <a:cs typeface="Arial"/>
            </a:endParaRPr>
          </a:p>
        </p:txBody>
      </p:sp>
      <p:pic>
        <p:nvPicPr>
          <p:cNvPr id="3" name="Picture 2">
            <a:extLst>
              <a:ext uri="{FF2B5EF4-FFF2-40B4-BE49-F238E27FC236}">
                <a16:creationId xmlns:a16="http://schemas.microsoft.com/office/drawing/2014/main" id="{2A32B8E1-2F72-F1B4-880D-6223CD2725A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018485" y="4484912"/>
            <a:ext cx="1828801" cy="1843315"/>
          </a:xfrm>
          <a:prstGeom prst="rect">
            <a:avLst/>
          </a:prstGeom>
        </p:spPr>
      </p:pic>
    </p:spTree>
    <p:extLst>
      <p:ext uri="{BB962C8B-B14F-4D97-AF65-F5344CB8AC3E}">
        <p14:creationId xmlns:p14="http://schemas.microsoft.com/office/powerpoint/2010/main" val="41963836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6CF16-7987-102F-0F89-C9907DA1318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7733B3D-1479-3F8F-8DE3-03963BDBE17B}"/>
              </a:ext>
            </a:extLst>
          </p:cNvPr>
          <p:cNvSpPr>
            <a:spLocks noGrp="1"/>
          </p:cNvSpPr>
          <p:nvPr>
            <p:ph type="title"/>
          </p:nvPr>
        </p:nvSpPr>
        <p:spPr>
          <a:xfrm>
            <a:off x="368580" y="1358724"/>
            <a:ext cx="10586720" cy="1429977"/>
          </a:xfrm>
        </p:spPr>
        <p:txBody>
          <a:bodyPr anchor="t" anchorCtr="0"/>
          <a:lstStyle/>
          <a:p>
            <a:r>
              <a:rPr lang="en-GB">
                <a:latin typeface="Arial"/>
                <a:cs typeface="Arial"/>
              </a:rPr>
              <a:t>Seeing a doctor</a:t>
            </a:r>
            <a:endParaRPr lang="en-US"/>
          </a:p>
        </p:txBody>
      </p:sp>
      <p:sp>
        <p:nvSpPr>
          <p:cNvPr id="4" name="Content Placeholder 3">
            <a:extLst>
              <a:ext uri="{FF2B5EF4-FFF2-40B4-BE49-F238E27FC236}">
                <a16:creationId xmlns:a16="http://schemas.microsoft.com/office/drawing/2014/main" id="{7CD47F5A-F2D0-4A37-BABB-032FD009C82A}"/>
              </a:ext>
            </a:extLst>
          </p:cNvPr>
          <p:cNvSpPr>
            <a:spLocks noGrp="1"/>
          </p:cNvSpPr>
          <p:nvPr>
            <p:ph idx="1"/>
          </p:nvPr>
        </p:nvSpPr>
        <p:spPr>
          <a:xfrm>
            <a:off x="362796" y="2747886"/>
            <a:ext cx="7027542" cy="3442273"/>
          </a:xfrm>
        </p:spPr>
        <p:txBody>
          <a:bodyPr vert="horz" lIns="0" tIns="0" rIns="0" bIns="0" rtlCol="0" anchor="t">
            <a:noAutofit/>
          </a:bodyPr>
          <a:lstStyle/>
          <a:p>
            <a:pPr marL="0" indent="0">
              <a:buNone/>
            </a:pPr>
            <a:r>
              <a:rPr lang="en-GB" sz="1800" b="1">
                <a:latin typeface="Arial"/>
                <a:cs typeface="Arial"/>
              </a:rPr>
              <a:t>Contact the Leeds Student Medical Practice:</a:t>
            </a:r>
          </a:p>
          <a:p>
            <a:r>
              <a:rPr lang="en-GB" sz="1800" b="1">
                <a:latin typeface="Arial"/>
                <a:cs typeface="Arial"/>
              </a:rPr>
              <a:t>By phone</a:t>
            </a:r>
            <a:r>
              <a:rPr lang="en-GB" sz="1800">
                <a:latin typeface="Arial"/>
                <a:cs typeface="Arial"/>
              </a:rPr>
              <a:t> </a:t>
            </a:r>
            <a:endParaRPr lang="en-US" sz="1800"/>
          </a:p>
          <a:p>
            <a:pPr marL="0" indent="0">
              <a:buNone/>
            </a:pPr>
            <a:r>
              <a:rPr lang="en-GB" sz="1800">
                <a:latin typeface="Arial"/>
                <a:cs typeface="Arial"/>
              </a:rPr>
              <a:t>Call the reception during opening hours (+44) 113 2954 488.</a:t>
            </a:r>
            <a:endParaRPr lang="en-GB" sz="1800"/>
          </a:p>
          <a:p>
            <a:r>
              <a:rPr lang="en-GB" sz="1800" b="1">
                <a:latin typeface="Arial"/>
                <a:cs typeface="Arial"/>
              </a:rPr>
              <a:t>In person</a:t>
            </a:r>
            <a:r>
              <a:rPr lang="en-GB" sz="1800">
                <a:latin typeface="Arial"/>
                <a:cs typeface="Arial"/>
              </a:rPr>
              <a:t> </a:t>
            </a:r>
          </a:p>
          <a:p>
            <a:pPr marL="0" indent="0">
              <a:buNone/>
            </a:pPr>
            <a:r>
              <a:rPr lang="en-GB" sz="1800">
                <a:latin typeface="Arial"/>
                <a:cs typeface="Arial"/>
              </a:rPr>
              <a:t>Visit the reception desk.</a:t>
            </a:r>
          </a:p>
          <a:p>
            <a:pPr marL="0" indent="0">
              <a:buNone/>
            </a:pPr>
            <a:r>
              <a:rPr lang="en-GB" sz="1800">
                <a:latin typeface="Arial"/>
                <a:cs typeface="Arial"/>
              </a:rPr>
              <a:t>       Leeds Student Medical Practice, 4 Blenheim Court, Blenheim</a:t>
            </a:r>
            <a:br>
              <a:rPr lang="en-GB" sz="1800">
                <a:latin typeface="Arial"/>
                <a:cs typeface="Arial"/>
              </a:rPr>
            </a:br>
            <a:r>
              <a:rPr lang="en-GB" sz="1800">
                <a:latin typeface="Arial"/>
                <a:cs typeface="Arial"/>
              </a:rPr>
              <a:t>       Walk,  Leeds, LS2 9AE </a:t>
            </a:r>
            <a:endParaRPr lang="en-GB" sz="1800"/>
          </a:p>
          <a:p>
            <a:endParaRPr lang="en-GB" sz="1800">
              <a:latin typeface="Arial"/>
              <a:cs typeface="Arial"/>
            </a:endParaRPr>
          </a:p>
          <a:p>
            <a:pPr marL="0" indent="0">
              <a:buNone/>
            </a:pPr>
            <a:r>
              <a:rPr lang="en-GB" sz="1800">
                <a:latin typeface="Arial"/>
                <a:cs typeface="Arial"/>
              </a:rPr>
              <a:t>You can also request an appointment via the practice's online booking system - </a:t>
            </a:r>
            <a:r>
              <a:rPr lang="en-GB" sz="1800">
                <a:latin typeface="Arial"/>
                <a:cs typeface="Arial"/>
                <a:hlinkClick r:id="rId3"/>
              </a:rPr>
              <a:t>Patchs</a:t>
            </a:r>
            <a:r>
              <a:rPr lang="en-GB" sz="1800">
                <a:latin typeface="Arial"/>
                <a:cs typeface="Arial"/>
              </a:rPr>
              <a:t>.</a:t>
            </a:r>
          </a:p>
          <a:p>
            <a:pPr marL="0" indent="0">
              <a:buNone/>
            </a:pPr>
            <a:r>
              <a:rPr lang="en-GB" sz="1800">
                <a:latin typeface="Arial"/>
                <a:cs typeface="Arial"/>
              </a:rPr>
              <a:t>Speak to the practice on how to register for their online services. </a:t>
            </a:r>
            <a:endParaRPr lang="en-GB"/>
          </a:p>
          <a:p>
            <a:endParaRPr lang="en-GB" sz="1800">
              <a:latin typeface="Arial"/>
              <a:cs typeface="Arial"/>
            </a:endParaRPr>
          </a:p>
        </p:txBody>
      </p:sp>
      <p:pic>
        <p:nvPicPr>
          <p:cNvPr id="11" name="Picture 10" descr="Reception area of Leeds Student Medical Practice, featuring a curved front desk with a large sign displaying “Leeds Student Medical Practice.” A glass screen separates the reception area from the seating and workspaces behind it, with information displays, plants, and office equipment visible in a bright, modern healthcare setting.">
            <a:extLst>
              <a:ext uri="{FF2B5EF4-FFF2-40B4-BE49-F238E27FC236}">
                <a16:creationId xmlns:a16="http://schemas.microsoft.com/office/drawing/2014/main" id="{B220334C-E766-CF0B-4EED-48A230751E78}"/>
              </a:ext>
            </a:extLst>
          </p:cNvPr>
          <p:cNvPicPr>
            <a:picLocks noChangeAspect="1"/>
          </p:cNvPicPr>
          <p:nvPr/>
        </p:nvPicPr>
        <p:blipFill>
          <a:blip r:embed="rId4"/>
          <a:srcRect l="7243" t="12344" r="6113" b="9685"/>
          <a:stretch>
            <a:fillRect/>
          </a:stretch>
        </p:blipFill>
        <p:spPr>
          <a:xfrm>
            <a:off x="7508092" y="2575257"/>
            <a:ext cx="4347773" cy="2315721"/>
          </a:xfrm>
          <a:prstGeom prst="rect">
            <a:avLst/>
          </a:prstGeom>
        </p:spPr>
      </p:pic>
      <p:sp>
        <p:nvSpPr>
          <p:cNvPr id="16" name="TextBox 15">
            <a:extLst>
              <a:ext uri="{FF2B5EF4-FFF2-40B4-BE49-F238E27FC236}">
                <a16:creationId xmlns:a16="http://schemas.microsoft.com/office/drawing/2014/main" id="{A18C9FAD-C316-4E81-A019-44BC35085942}"/>
              </a:ext>
            </a:extLst>
          </p:cNvPr>
          <p:cNvSpPr txBox="1"/>
          <p:nvPr/>
        </p:nvSpPr>
        <p:spPr>
          <a:xfrm>
            <a:off x="7505725" y="5240896"/>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solidFill>
                  <a:srgbClr val="212B32"/>
                </a:solidFill>
                <a:latin typeface="Arial"/>
                <a:cs typeface="Arial"/>
              </a:rPr>
              <a:t>Scan the QR code to register as a patient</a:t>
            </a:r>
            <a:endParaRPr lang="en-US">
              <a:solidFill>
                <a:srgbClr val="212B32"/>
              </a:solidFill>
              <a:latin typeface="Arial"/>
              <a:cs typeface="Arial"/>
            </a:endParaRPr>
          </a:p>
        </p:txBody>
      </p:sp>
      <p:pic>
        <p:nvPicPr>
          <p:cNvPr id="2" name="Graphic 1">
            <a:extLst>
              <a:ext uri="{FF2B5EF4-FFF2-40B4-BE49-F238E27FC236}">
                <a16:creationId xmlns:a16="http://schemas.microsoft.com/office/drawing/2014/main" id="{42A7CB51-6046-6047-51C6-38174DA6030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4331" y="4667703"/>
            <a:ext cx="438151" cy="450057"/>
          </a:xfrm>
          <a:prstGeom prst="rect">
            <a:avLst/>
          </a:prstGeom>
        </p:spPr>
      </p:pic>
      <p:pic>
        <p:nvPicPr>
          <p:cNvPr id="5" name="Picture 4">
            <a:extLst>
              <a:ext uri="{FF2B5EF4-FFF2-40B4-BE49-F238E27FC236}">
                <a16:creationId xmlns:a16="http://schemas.microsoft.com/office/drawing/2014/main" id="{D72B66F5-5ADC-AC0C-4F5B-1423AC59DDF7}"/>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916885" y="4317998"/>
            <a:ext cx="1828801" cy="1843315"/>
          </a:xfrm>
          <a:prstGeom prst="rect">
            <a:avLst/>
          </a:prstGeom>
        </p:spPr>
      </p:pic>
    </p:spTree>
    <p:extLst>
      <p:ext uri="{BB962C8B-B14F-4D97-AF65-F5344CB8AC3E}">
        <p14:creationId xmlns:p14="http://schemas.microsoft.com/office/powerpoint/2010/main" val="233011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E0778-CBD9-13B0-D879-94001890C901}"/>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45DB7237-0E99-222B-C189-53E79A02538B}"/>
              </a:ext>
            </a:extLst>
          </p:cNvPr>
          <p:cNvSpPr>
            <a:spLocks noGrp="1"/>
          </p:cNvSpPr>
          <p:nvPr>
            <p:ph type="title"/>
          </p:nvPr>
        </p:nvSpPr>
        <p:spPr>
          <a:xfrm>
            <a:off x="368580" y="1358724"/>
            <a:ext cx="10586720" cy="1429977"/>
          </a:xfrm>
        </p:spPr>
        <p:txBody>
          <a:bodyPr anchor="t" anchorCtr="0"/>
          <a:lstStyle/>
          <a:p>
            <a:r>
              <a:rPr lang="en-GB">
                <a:latin typeface="Arial"/>
                <a:cs typeface="Arial"/>
              </a:rPr>
              <a:t>During the appointment</a:t>
            </a:r>
            <a:endParaRPr lang="en-US"/>
          </a:p>
        </p:txBody>
      </p:sp>
      <p:sp>
        <p:nvSpPr>
          <p:cNvPr id="4" name="Content Placeholder 3">
            <a:extLst>
              <a:ext uri="{FF2B5EF4-FFF2-40B4-BE49-F238E27FC236}">
                <a16:creationId xmlns:a16="http://schemas.microsoft.com/office/drawing/2014/main" id="{A0F8B1C8-3C85-A854-90F1-1290BFFB2997}"/>
              </a:ext>
            </a:extLst>
          </p:cNvPr>
          <p:cNvSpPr>
            <a:spLocks noGrp="1"/>
          </p:cNvSpPr>
          <p:nvPr>
            <p:ph idx="1"/>
          </p:nvPr>
        </p:nvSpPr>
        <p:spPr>
          <a:xfrm>
            <a:off x="374002" y="2248638"/>
            <a:ext cx="6483576" cy="3739815"/>
          </a:xfrm>
        </p:spPr>
        <p:txBody>
          <a:bodyPr vert="horz" lIns="0" tIns="0" rIns="0" bIns="0" rtlCol="0" anchor="t">
            <a:noAutofit/>
          </a:bodyPr>
          <a:lstStyle/>
          <a:p>
            <a:pPr>
              <a:lnSpc>
                <a:spcPct val="100000"/>
              </a:lnSpc>
              <a:spcBef>
                <a:spcPts val="0"/>
              </a:spcBef>
            </a:pPr>
            <a:r>
              <a:rPr lang="en-US" sz="1800" b="1">
                <a:latin typeface="Arial"/>
                <a:cs typeface="Arial"/>
              </a:rPr>
              <a:t>Time</a:t>
            </a:r>
            <a:br>
              <a:rPr lang="en-US" sz="1800" b="1">
                <a:latin typeface="Arial"/>
                <a:cs typeface="Arial"/>
              </a:rPr>
            </a:br>
            <a:r>
              <a:rPr lang="en-US" sz="1800">
                <a:latin typeface="Arial"/>
                <a:cs typeface="Arial"/>
              </a:rPr>
              <a:t>Appointment time 15 minutes, so try to be clear and focused.</a:t>
            </a:r>
          </a:p>
          <a:p>
            <a:pPr marL="0" indent="0">
              <a:lnSpc>
                <a:spcPct val="100000"/>
              </a:lnSpc>
              <a:spcBef>
                <a:spcPts val="0"/>
              </a:spcBef>
              <a:buNone/>
            </a:pPr>
            <a:endParaRPr lang="en-US" sz="1800">
              <a:latin typeface="Arial"/>
              <a:cs typeface="Arial"/>
            </a:endParaRPr>
          </a:p>
          <a:p>
            <a:pPr>
              <a:lnSpc>
                <a:spcPct val="100000"/>
              </a:lnSpc>
              <a:spcBef>
                <a:spcPts val="0"/>
              </a:spcBef>
            </a:pPr>
            <a:r>
              <a:rPr lang="en-US" sz="1800" b="1">
                <a:latin typeface="Arial"/>
                <a:cs typeface="Arial"/>
              </a:rPr>
              <a:t>Discussion</a:t>
            </a:r>
            <a:r>
              <a:rPr lang="en-US" sz="1800">
                <a:latin typeface="Arial"/>
                <a:cs typeface="Arial"/>
              </a:rPr>
              <a:t> </a:t>
            </a:r>
            <a:br>
              <a:rPr lang="en-US" sz="1800">
                <a:latin typeface="Arial"/>
                <a:cs typeface="Arial"/>
              </a:rPr>
            </a:br>
            <a:r>
              <a:rPr lang="en-US" sz="1800">
                <a:latin typeface="Arial"/>
                <a:cs typeface="Arial"/>
              </a:rPr>
              <a:t>The GP will ask about your symptoms, lifestyle, medical history, and any medicines you take.</a:t>
            </a:r>
          </a:p>
          <a:p>
            <a:pPr>
              <a:lnSpc>
                <a:spcPct val="100000"/>
              </a:lnSpc>
              <a:spcBef>
                <a:spcPts val="0"/>
              </a:spcBef>
            </a:pPr>
            <a:endParaRPr lang="en-US" sz="1800">
              <a:latin typeface="Arial"/>
              <a:cs typeface="Arial"/>
            </a:endParaRPr>
          </a:p>
          <a:p>
            <a:pPr>
              <a:lnSpc>
                <a:spcPct val="100000"/>
              </a:lnSpc>
              <a:spcBef>
                <a:spcPts val="0"/>
              </a:spcBef>
            </a:pPr>
            <a:r>
              <a:rPr lang="en-US" sz="1800" b="1">
                <a:latin typeface="Arial"/>
                <a:cs typeface="Arial"/>
              </a:rPr>
              <a:t>Examination</a:t>
            </a:r>
            <a:br>
              <a:rPr lang="en-US" sz="1800" b="1">
                <a:latin typeface="Arial"/>
                <a:cs typeface="Arial"/>
              </a:rPr>
            </a:br>
            <a:r>
              <a:rPr lang="en-US" sz="1800">
                <a:latin typeface="Arial"/>
                <a:cs typeface="Arial"/>
              </a:rPr>
              <a:t>If needed, your GP might check things like your blood pressure, heart, throat, or joints. They’ll always explain first and ask permission.</a:t>
            </a:r>
          </a:p>
          <a:p>
            <a:pPr>
              <a:lnSpc>
                <a:spcPct val="100000"/>
              </a:lnSpc>
              <a:spcBef>
                <a:spcPts val="0"/>
              </a:spcBef>
            </a:pPr>
            <a:endParaRPr lang="en-US" sz="1800">
              <a:latin typeface="Arial"/>
              <a:cs typeface="Arial"/>
            </a:endParaRPr>
          </a:p>
          <a:p>
            <a:pPr>
              <a:lnSpc>
                <a:spcPct val="100000"/>
              </a:lnSpc>
              <a:spcBef>
                <a:spcPts val="0"/>
              </a:spcBef>
            </a:pPr>
            <a:r>
              <a:rPr lang="en-US" sz="1800" b="1">
                <a:latin typeface="Arial"/>
                <a:cs typeface="Arial"/>
              </a:rPr>
              <a:t>Language help</a:t>
            </a:r>
            <a:r>
              <a:rPr lang="en-US" sz="1800">
                <a:latin typeface="Arial"/>
                <a:cs typeface="Arial"/>
              </a:rPr>
              <a:t> </a:t>
            </a:r>
            <a:br>
              <a:rPr lang="en-US" sz="1800">
                <a:latin typeface="Arial"/>
                <a:cs typeface="Arial"/>
              </a:rPr>
            </a:br>
            <a:r>
              <a:rPr lang="en-US" sz="1800">
                <a:latin typeface="Arial"/>
                <a:cs typeface="Arial"/>
              </a:rPr>
              <a:t>If English isn’t your first language and you find it difficult, ask for a free NHS interpreter.</a:t>
            </a:r>
            <a:endParaRPr lang="en-GB" sz="1800">
              <a:latin typeface="Arial"/>
              <a:cs typeface="Arial"/>
            </a:endParaRPr>
          </a:p>
        </p:txBody>
      </p:sp>
      <p:pic>
        <p:nvPicPr>
          <p:cNvPr id="8" name="Picture 7">
            <a:extLst>
              <a:ext uri="{FF2B5EF4-FFF2-40B4-BE49-F238E27FC236}">
                <a16:creationId xmlns:a16="http://schemas.microsoft.com/office/drawing/2014/main" id="{F9A87EC5-3BB6-158A-DE9A-EF1CD51A0585}"/>
              </a:ext>
              <a:ext uri="{C183D7F6-B498-43B3-948B-1728B52AA6E4}">
                <adec:decorative xmlns:adec="http://schemas.microsoft.com/office/drawing/2017/decorative" val="1"/>
              </a:ext>
            </a:extLst>
          </p:cNvPr>
          <p:cNvPicPr>
            <a:picLocks noChangeAspect="1"/>
          </p:cNvPicPr>
          <p:nvPr/>
        </p:nvPicPr>
        <p:blipFill>
          <a:blip r:embed="rId3"/>
          <a:srcRect l="1229" t="34722" r="-1474" b="19537"/>
          <a:stretch>
            <a:fillRect/>
          </a:stretch>
        </p:blipFill>
        <p:spPr>
          <a:xfrm>
            <a:off x="7326916" y="2381250"/>
            <a:ext cx="4860523" cy="3136919"/>
          </a:xfrm>
          <a:prstGeom prst="rect">
            <a:avLst/>
          </a:prstGeom>
        </p:spPr>
      </p:pic>
    </p:spTree>
    <p:extLst>
      <p:ext uri="{BB962C8B-B14F-4D97-AF65-F5344CB8AC3E}">
        <p14:creationId xmlns:p14="http://schemas.microsoft.com/office/powerpoint/2010/main" val="36205179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EAF1A-BF4F-562A-787D-774F7614DAC0}"/>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B6D0FC75-F7CE-B43F-2428-9A006CFFA685}"/>
              </a:ext>
            </a:extLst>
          </p:cNvPr>
          <p:cNvSpPr>
            <a:spLocks noGrp="1"/>
          </p:cNvSpPr>
          <p:nvPr>
            <p:ph type="title"/>
          </p:nvPr>
        </p:nvSpPr>
        <p:spPr>
          <a:xfrm>
            <a:off x="368580" y="1358724"/>
            <a:ext cx="10586720" cy="1429977"/>
          </a:xfrm>
        </p:spPr>
        <p:txBody>
          <a:bodyPr anchor="t" anchorCtr="0"/>
          <a:lstStyle/>
          <a:p>
            <a:r>
              <a:rPr lang="en-GB">
                <a:latin typeface="Arial"/>
                <a:cs typeface="Arial"/>
              </a:rPr>
              <a:t>After the appointment</a:t>
            </a:r>
            <a:endParaRPr lang="en-US"/>
          </a:p>
        </p:txBody>
      </p:sp>
      <p:sp>
        <p:nvSpPr>
          <p:cNvPr id="4" name="Content Placeholder 3">
            <a:extLst>
              <a:ext uri="{FF2B5EF4-FFF2-40B4-BE49-F238E27FC236}">
                <a16:creationId xmlns:a16="http://schemas.microsoft.com/office/drawing/2014/main" id="{74936E0A-5006-23B8-383A-23694EAB45C1}"/>
              </a:ext>
            </a:extLst>
          </p:cNvPr>
          <p:cNvSpPr>
            <a:spLocks noGrp="1"/>
          </p:cNvSpPr>
          <p:nvPr>
            <p:ph idx="1"/>
          </p:nvPr>
        </p:nvSpPr>
        <p:spPr>
          <a:xfrm>
            <a:off x="374002" y="2486763"/>
            <a:ext cx="8512426" cy="3739815"/>
          </a:xfrm>
        </p:spPr>
        <p:txBody>
          <a:bodyPr vert="horz" lIns="0" tIns="0" rIns="0" bIns="0" rtlCol="0" anchor="t">
            <a:noAutofit/>
          </a:bodyPr>
          <a:lstStyle/>
          <a:p>
            <a:pPr marL="0" indent="0">
              <a:lnSpc>
                <a:spcPct val="100000"/>
              </a:lnSpc>
              <a:buNone/>
            </a:pPr>
            <a:r>
              <a:rPr lang="en-US" sz="1800" b="1">
                <a:latin typeface="Arial"/>
                <a:ea typeface="Calibri"/>
                <a:cs typeface="Calibri"/>
              </a:rPr>
              <a:t>Depending on your situation, the General Practitioner could:</a:t>
            </a:r>
          </a:p>
          <a:p>
            <a:pPr marL="285750" indent="-285750">
              <a:lnSpc>
                <a:spcPct val="100000"/>
              </a:lnSpc>
            </a:pPr>
            <a:r>
              <a:rPr lang="en-US" sz="1800">
                <a:latin typeface="Arial"/>
                <a:ea typeface="Calibri"/>
                <a:cs typeface="Calibri"/>
              </a:rPr>
              <a:t>Give you advice or things you can do to stay healthy</a:t>
            </a:r>
            <a:endParaRPr lang="en-US" sz="1800">
              <a:solidFill>
                <a:srgbClr val="000000"/>
              </a:solidFill>
              <a:latin typeface="Arial"/>
              <a:ea typeface="Calibri"/>
              <a:cs typeface="Calibri"/>
            </a:endParaRPr>
          </a:p>
          <a:p>
            <a:pPr marL="285750" indent="-285750">
              <a:lnSpc>
                <a:spcPct val="100000"/>
              </a:lnSpc>
            </a:pPr>
            <a:r>
              <a:rPr lang="en-US" sz="1800">
                <a:latin typeface="Arial"/>
                <a:ea typeface="Calibri"/>
                <a:cs typeface="Arial"/>
              </a:rPr>
              <a:t>Give you medication (you’ll collect it from a local pharmacy, usually </a:t>
            </a:r>
            <a:br>
              <a:rPr lang="en-US"/>
            </a:br>
            <a:r>
              <a:rPr lang="en-US" sz="1800">
                <a:latin typeface="Arial"/>
                <a:ea typeface="Calibri"/>
                <a:cs typeface="Arial"/>
              </a:rPr>
              <a:t>paying a standard fee)</a:t>
            </a:r>
            <a:endParaRPr lang="en-US" sz="1800">
              <a:latin typeface="Arial"/>
              <a:cs typeface="Arial"/>
            </a:endParaRPr>
          </a:p>
          <a:p>
            <a:pPr marL="285750" indent="-285750">
              <a:lnSpc>
                <a:spcPct val="100000"/>
              </a:lnSpc>
            </a:pPr>
            <a:r>
              <a:rPr lang="en-US" sz="1800">
                <a:latin typeface="Arial"/>
                <a:ea typeface="Calibri"/>
                <a:cs typeface="Arial"/>
              </a:rPr>
              <a:t>Arrange tests (blood, urine, scans, etc.)</a:t>
            </a:r>
            <a:endParaRPr lang="en-US" sz="1800">
              <a:solidFill>
                <a:srgbClr val="000000"/>
              </a:solidFill>
              <a:latin typeface="Arial"/>
              <a:ea typeface="Calibri"/>
              <a:cs typeface="Arial"/>
            </a:endParaRPr>
          </a:p>
          <a:p>
            <a:pPr marL="285750" indent="-285750">
              <a:lnSpc>
                <a:spcPct val="100000"/>
              </a:lnSpc>
            </a:pPr>
            <a:r>
              <a:rPr lang="en-US" sz="1800">
                <a:latin typeface="Arial"/>
                <a:ea typeface="Calibri"/>
                <a:cs typeface="Arial"/>
              </a:rPr>
              <a:t>Arrange an appointment to check on how you feel </a:t>
            </a:r>
            <a:endParaRPr lang="en-US" sz="1800"/>
          </a:p>
          <a:p>
            <a:pPr marL="285750" indent="-285750">
              <a:lnSpc>
                <a:spcPct val="100000"/>
              </a:lnSpc>
            </a:pPr>
            <a:r>
              <a:rPr lang="en-US" sz="1800">
                <a:latin typeface="Arial"/>
                <a:ea typeface="Calibri"/>
                <a:cs typeface="Arial"/>
              </a:rPr>
              <a:t>Refer you to a specialist doctor or hospital</a:t>
            </a:r>
            <a:endParaRPr lang="en-US" sz="1800">
              <a:latin typeface="Arial"/>
              <a:cs typeface="Arial"/>
            </a:endParaRPr>
          </a:p>
          <a:p>
            <a:pPr marL="0" indent="0">
              <a:lnSpc>
                <a:spcPct val="100000"/>
              </a:lnSpc>
              <a:buNone/>
            </a:pPr>
            <a:r>
              <a:rPr lang="en-US" sz="1800" b="1">
                <a:latin typeface="Arial"/>
                <a:ea typeface="Calibri"/>
                <a:cs typeface="Arial"/>
              </a:rPr>
              <a:t>Specialist hospital appointments</a:t>
            </a:r>
          </a:p>
          <a:p>
            <a:pPr marL="285750" indent="-285750"/>
            <a:r>
              <a:rPr lang="en-US" sz="1800">
                <a:latin typeface="Arial"/>
                <a:ea typeface="Calibri"/>
                <a:cs typeface="Arial"/>
              </a:rPr>
              <a:t>Are not always free. They depend on your visa type. </a:t>
            </a:r>
          </a:p>
          <a:p>
            <a:pPr marL="285750" indent="-285750"/>
            <a:r>
              <a:rPr lang="en-US" sz="1800">
                <a:latin typeface="Arial"/>
                <a:ea typeface="Calibri"/>
                <a:cs typeface="Arial"/>
              </a:rPr>
              <a:t>Might have longer waiting times and your GP cannot help speed your referral.</a:t>
            </a:r>
          </a:p>
          <a:p>
            <a:pPr marL="0" indent="0">
              <a:lnSpc>
                <a:spcPct val="100000"/>
              </a:lnSpc>
              <a:buNone/>
            </a:pPr>
            <a:endParaRPr lang="en-US" sz="1800">
              <a:latin typeface="Arial"/>
              <a:ea typeface="Calibri"/>
              <a:cs typeface="Arial"/>
            </a:endParaRPr>
          </a:p>
        </p:txBody>
      </p:sp>
      <p:pic>
        <p:nvPicPr>
          <p:cNvPr id="3" name="Picture 2">
            <a:extLst>
              <a:ext uri="{FF2B5EF4-FFF2-40B4-BE49-F238E27FC236}">
                <a16:creationId xmlns:a16="http://schemas.microsoft.com/office/drawing/2014/main" id="{19C15668-2743-EFCD-C68E-6172270C6DB8}"/>
              </a:ext>
              <a:ext uri="{C183D7F6-B498-43B3-948B-1728B52AA6E4}">
                <adec:decorative xmlns:adec="http://schemas.microsoft.com/office/drawing/2017/decorative" val="1"/>
              </a:ext>
            </a:extLst>
          </p:cNvPr>
          <p:cNvPicPr>
            <a:picLocks noChangeAspect="1"/>
          </p:cNvPicPr>
          <p:nvPr/>
        </p:nvPicPr>
        <p:blipFill>
          <a:blip r:embed="rId3"/>
          <a:srcRect l="9495" t="22432" b="26205"/>
          <a:stretch>
            <a:fillRect/>
          </a:stretch>
        </p:blipFill>
        <p:spPr>
          <a:xfrm>
            <a:off x="8807493" y="2482790"/>
            <a:ext cx="3424916" cy="2789216"/>
          </a:xfrm>
          <a:prstGeom prst="rect">
            <a:avLst/>
          </a:prstGeom>
        </p:spPr>
      </p:pic>
    </p:spTree>
    <p:extLst>
      <p:ext uri="{BB962C8B-B14F-4D97-AF65-F5344CB8AC3E}">
        <p14:creationId xmlns:p14="http://schemas.microsoft.com/office/powerpoint/2010/main" val="2057580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278A3-7F55-818C-5684-4E96CF5B6C10}"/>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369CF922-8C4B-4EB2-37CD-BADFCABB2B60}"/>
              </a:ext>
            </a:extLst>
          </p:cNvPr>
          <p:cNvSpPr>
            <a:spLocks noGrp="1"/>
          </p:cNvSpPr>
          <p:nvPr>
            <p:ph type="title"/>
          </p:nvPr>
        </p:nvSpPr>
        <p:spPr>
          <a:xfrm>
            <a:off x="334963" y="1358724"/>
            <a:ext cx="7919720" cy="1429977"/>
          </a:xfrm>
        </p:spPr>
        <p:txBody>
          <a:bodyPr anchor="t" anchorCtr="0"/>
          <a:lstStyle/>
          <a:p>
            <a:r>
              <a:rPr lang="en-GB" sz="4000">
                <a:latin typeface="Arial"/>
                <a:cs typeface="Arial"/>
              </a:rPr>
              <a:t>NHS walk-in services</a:t>
            </a:r>
            <a:endParaRPr lang="en-GB" sz="4000"/>
          </a:p>
        </p:txBody>
      </p:sp>
      <p:sp>
        <p:nvSpPr>
          <p:cNvPr id="4" name="Content Placeholder 3">
            <a:extLst>
              <a:ext uri="{FF2B5EF4-FFF2-40B4-BE49-F238E27FC236}">
                <a16:creationId xmlns:a16="http://schemas.microsoft.com/office/drawing/2014/main" id="{18416229-2C4F-6A9F-1708-8B6A4858FD1D}"/>
              </a:ext>
            </a:extLst>
          </p:cNvPr>
          <p:cNvSpPr>
            <a:spLocks noGrp="1"/>
          </p:cNvSpPr>
          <p:nvPr>
            <p:ph idx="1"/>
          </p:nvPr>
        </p:nvSpPr>
        <p:spPr>
          <a:xfrm>
            <a:off x="3046787" y="2749646"/>
            <a:ext cx="7919720" cy="3600450"/>
          </a:xfrm>
        </p:spPr>
        <p:txBody>
          <a:bodyPr vert="horz" lIns="0" tIns="0" rIns="0" bIns="0" rtlCol="0" anchor="t">
            <a:normAutofit/>
          </a:bodyPr>
          <a:lstStyle/>
          <a:p>
            <a:pPr marL="0" indent="0">
              <a:lnSpc>
                <a:spcPct val="100000"/>
              </a:lnSpc>
              <a:spcBef>
                <a:spcPts val="0"/>
              </a:spcBef>
              <a:buNone/>
            </a:pPr>
            <a:r>
              <a:rPr lang="en-GB" sz="2000">
                <a:latin typeface="Arial"/>
                <a:cs typeface="Arial"/>
              </a:rPr>
              <a:t>NHS walk-in services are medical centres you can go to:</a:t>
            </a:r>
          </a:p>
          <a:p>
            <a:pPr marL="0" indent="0">
              <a:lnSpc>
                <a:spcPct val="100000"/>
              </a:lnSpc>
              <a:spcBef>
                <a:spcPts val="0"/>
              </a:spcBef>
              <a:buNone/>
            </a:pPr>
            <a:endParaRPr lang="en-GB" sz="2000">
              <a:latin typeface="Arial"/>
              <a:cs typeface="Arial"/>
            </a:endParaRPr>
          </a:p>
          <a:p>
            <a:pPr>
              <a:lnSpc>
                <a:spcPct val="100000"/>
              </a:lnSpc>
              <a:spcBef>
                <a:spcPts val="0"/>
              </a:spcBef>
            </a:pPr>
            <a:r>
              <a:rPr lang="en-GB" sz="2000">
                <a:latin typeface="Arial"/>
                <a:cs typeface="Arial"/>
              </a:rPr>
              <a:t>Out of hours (after 5pm)</a:t>
            </a:r>
          </a:p>
          <a:p>
            <a:pPr>
              <a:lnSpc>
                <a:spcPct val="100000"/>
              </a:lnSpc>
              <a:spcBef>
                <a:spcPts val="0"/>
              </a:spcBef>
            </a:pPr>
            <a:r>
              <a:rPr lang="en-GB" sz="2000">
                <a:latin typeface="Arial"/>
                <a:cs typeface="Arial"/>
              </a:rPr>
              <a:t>At weekends</a:t>
            </a:r>
            <a:endParaRPr lang="en-GB" sz="2000"/>
          </a:p>
          <a:p>
            <a:pPr marL="0" indent="0">
              <a:lnSpc>
                <a:spcPct val="100000"/>
              </a:lnSpc>
              <a:spcBef>
                <a:spcPts val="0"/>
              </a:spcBef>
              <a:buNone/>
            </a:pPr>
            <a:endParaRPr lang="en-GB" sz="2000"/>
          </a:p>
          <a:p>
            <a:pPr marL="0" indent="0">
              <a:lnSpc>
                <a:spcPct val="100000"/>
              </a:lnSpc>
              <a:spcBef>
                <a:spcPts val="0"/>
              </a:spcBef>
              <a:buNone/>
            </a:pPr>
            <a:r>
              <a:rPr lang="en-GB" sz="2000">
                <a:latin typeface="Arial"/>
                <a:cs typeface="Arial"/>
              </a:rPr>
              <a:t>These are centres that you can visit if you haven't registered with a doctor. </a:t>
            </a:r>
            <a:endParaRPr lang="en-GB" sz="2000"/>
          </a:p>
          <a:p>
            <a:pPr marL="0" indent="0">
              <a:lnSpc>
                <a:spcPct val="100000"/>
              </a:lnSpc>
              <a:spcBef>
                <a:spcPts val="0"/>
              </a:spcBef>
              <a:buNone/>
            </a:pPr>
            <a:endParaRPr lang="en-GB" sz="2000"/>
          </a:p>
          <a:p>
            <a:pPr marL="0" indent="0">
              <a:lnSpc>
                <a:spcPct val="100000"/>
              </a:lnSpc>
              <a:spcBef>
                <a:spcPts val="0"/>
              </a:spcBef>
              <a:buNone/>
            </a:pPr>
            <a:r>
              <a:rPr lang="en-GB" sz="2000">
                <a:latin typeface="Arial"/>
                <a:cs typeface="Arial"/>
              </a:rPr>
              <a:t>There are several walk-in services in Leeds - call 111, they will tell you where to go. </a:t>
            </a:r>
            <a:endParaRPr lang="en-GB" sz="2000"/>
          </a:p>
          <a:p>
            <a:pPr marL="0" indent="0">
              <a:lnSpc>
                <a:spcPct val="100000"/>
              </a:lnSpc>
              <a:spcBef>
                <a:spcPts val="0"/>
              </a:spcBef>
              <a:buNone/>
            </a:pPr>
            <a:endParaRPr lang="en-GB" sz="2000"/>
          </a:p>
        </p:txBody>
      </p:sp>
      <p:grpSp>
        <p:nvGrpSpPr>
          <p:cNvPr id="10" name="Group 9">
            <a:extLst>
              <a:ext uri="{FF2B5EF4-FFF2-40B4-BE49-F238E27FC236}">
                <a16:creationId xmlns:a16="http://schemas.microsoft.com/office/drawing/2014/main" id="{6C40FE84-43EC-20DE-ED94-B19D9ECD8A8C}"/>
              </a:ext>
              <a:ext uri="{C183D7F6-B498-43B3-948B-1728B52AA6E4}">
                <adec:decorative xmlns:adec="http://schemas.microsoft.com/office/drawing/2017/decorative" val="1"/>
              </a:ext>
            </a:extLst>
          </p:cNvPr>
          <p:cNvGrpSpPr/>
          <p:nvPr/>
        </p:nvGrpSpPr>
        <p:grpSpPr>
          <a:xfrm>
            <a:off x="425297" y="2611759"/>
            <a:ext cx="1864659" cy="3556788"/>
            <a:chOff x="7167842" y="1913452"/>
            <a:chExt cx="2058300" cy="4471807"/>
          </a:xfrm>
        </p:grpSpPr>
        <p:sp>
          <p:nvSpPr>
            <p:cNvPr id="3" name="Freeform 31" descr="Frame with this wording inside: NHS Walk-in services. If you cannot get to the GP and it’s not getting better, call 111. &#10;">
              <a:extLst>
                <a:ext uri="{FF2B5EF4-FFF2-40B4-BE49-F238E27FC236}">
                  <a16:creationId xmlns:a16="http://schemas.microsoft.com/office/drawing/2014/main" id="{8723A0F4-0F94-4D07-6528-9CE563995AD2}"/>
                </a:ext>
              </a:extLst>
            </p:cNvPr>
            <p:cNvSpPr/>
            <p:nvPr/>
          </p:nvSpPr>
          <p:spPr>
            <a:xfrm>
              <a:off x="7167842" y="1951552"/>
              <a:ext cx="2058300" cy="4433707"/>
            </a:xfrm>
            <a:custGeom>
              <a:avLst/>
              <a:gdLst/>
              <a:ahLst/>
              <a:cxnLst/>
              <a:rect l="l" t="t" r="r" b="b"/>
              <a:pathLst>
                <a:path w="2058300" h="4433707">
                  <a:moveTo>
                    <a:pt x="0" y="0"/>
                  </a:moveTo>
                  <a:lnTo>
                    <a:pt x="2058300" y="0"/>
                  </a:lnTo>
                  <a:lnTo>
                    <a:pt x="2058300" y="4433707"/>
                  </a:lnTo>
                  <a:lnTo>
                    <a:pt x="0" y="4433707"/>
                  </a:lnTo>
                  <a:close/>
                </a:path>
              </a:pathLst>
            </a:custGeom>
            <a:solidFill>
              <a:srgbClr val="F9A60C"/>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r>
                <a:rPr lang="en-US" b="1">
                  <a:solidFill>
                    <a:srgbClr val="2D2A24"/>
                  </a:solidFill>
                  <a:latin typeface="Arial"/>
                  <a:ea typeface="UoL Inter 1 Semi-Bold"/>
                  <a:cs typeface="Arial"/>
                  <a:sym typeface="UoL Inter 1 Semi-Bold"/>
                </a:rPr>
              </a:br>
              <a:br>
                <a:rPr lang="en-US" b="1">
                  <a:solidFill>
                    <a:srgbClr val="2D2A24"/>
                  </a:solidFill>
                  <a:latin typeface="Arial"/>
                  <a:ea typeface="UoL Inter 1 Semi-Bold"/>
                  <a:cs typeface="Arial"/>
                  <a:sym typeface="UoL Inter 1 Semi-Bold"/>
                </a:rPr>
              </a:br>
              <a:r>
                <a:rPr lang="en-US" b="1">
                  <a:solidFill>
                    <a:srgbClr val="2D2A24"/>
                  </a:solidFill>
                  <a:latin typeface="Arial"/>
                  <a:ea typeface="UoL Inter 1 Semi-Bold"/>
                  <a:cs typeface="Arial"/>
                  <a:sym typeface="UoL Inter 1 Semi-Bold"/>
                </a:rPr>
                <a:t>NHS Walk-in services</a:t>
              </a:r>
              <a:endParaRPr lang="en-US"/>
            </a:p>
            <a:p>
              <a:pPr algn="ctr"/>
              <a:endParaRPr lang="en-US" b="1">
                <a:solidFill>
                  <a:srgbClr val="2D2A24"/>
                </a:solidFill>
                <a:latin typeface="Arial"/>
                <a:ea typeface="UoL Inter 1"/>
                <a:cs typeface="Arial"/>
                <a:sym typeface="UoL Inter 1"/>
              </a:endParaRPr>
            </a:p>
            <a:p>
              <a:pPr algn="ctr">
                <a:spcBef>
                  <a:spcPct val="0"/>
                </a:spcBef>
              </a:pPr>
              <a:r>
                <a:rPr lang="en-US">
                  <a:solidFill>
                    <a:srgbClr val="2D2A24"/>
                  </a:solidFill>
                  <a:latin typeface="Arial"/>
                  <a:ea typeface="UoL Inter 1"/>
                  <a:cs typeface="Arial"/>
                  <a:sym typeface="UoL Inter 1"/>
                </a:rPr>
                <a:t>If you cannot get to the GP and it’s not getting better,</a:t>
              </a:r>
              <a:r>
                <a:rPr lang="en-US">
                  <a:solidFill>
                    <a:srgbClr val="2D2A24"/>
                  </a:solidFill>
                  <a:latin typeface="Arial"/>
                  <a:ea typeface="UoL Inter 1 Semi-Bold"/>
                  <a:cs typeface="Arial"/>
                  <a:sym typeface="UoL Inter 1 Semi-Bold"/>
                </a:rPr>
                <a:t> call 111.</a:t>
              </a:r>
              <a:r>
                <a:rPr lang="en-US" b="1">
                  <a:solidFill>
                    <a:srgbClr val="2D2A24"/>
                  </a:solidFill>
                  <a:latin typeface="Arial"/>
                  <a:ea typeface="UoL Inter 1 Semi-Bold"/>
                  <a:cs typeface="Arial"/>
                  <a:sym typeface="UoL Inter 1 Semi-Bold"/>
                </a:rPr>
                <a:t> </a:t>
              </a:r>
              <a:endParaRPr lang="en-US" b="1">
                <a:solidFill>
                  <a:srgbClr val="2D2A24"/>
                </a:solidFill>
                <a:latin typeface="Arial"/>
                <a:ea typeface="UoL Inter 1 Semi-Bold"/>
                <a:cs typeface="Arial"/>
              </a:endParaRPr>
            </a:p>
            <a:p>
              <a:endParaRPr lang="en-GB">
                <a:latin typeface="Arial"/>
                <a:cs typeface="Arial"/>
              </a:endParaRPr>
            </a:p>
          </p:txBody>
        </p:sp>
        <p:sp>
          <p:nvSpPr>
            <p:cNvPr id="5" name="TextBox 32">
              <a:extLst>
                <a:ext uri="{FF2B5EF4-FFF2-40B4-BE49-F238E27FC236}">
                  <a16:creationId xmlns:a16="http://schemas.microsoft.com/office/drawing/2014/main" id="{5ED01BCB-7456-C617-56DA-04F5DE1A8340}"/>
                </a:ext>
              </a:extLst>
            </p:cNvPr>
            <p:cNvSpPr txBox="1"/>
            <p:nvPr/>
          </p:nvSpPr>
          <p:spPr>
            <a:xfrm>
              <a:off x="7167842" y="1913452"/>
              <a:ext cx="2058300" cy="4471807"/>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pPr>
              <a:endParaRPr lang="en-US">
                <a:latin typeface="Arial"/>
                <a:cs typeface="Arial"/>
              </a:endParaRPr>
            </a:p>
          </p:txBody>
        </p:sp>
      </p:grpSp>
    </p:spTree>
    <p:extLst>
      <p:ext uri="{BB962C8B-B14F-4D97-AF65-F5344CB8AC3E}">
        <p14:creationId xmlns:p14="http://schemas.microsoft.com/office/powerpoint/2010/main" val="1435257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52B55-15EF-3B1A-28ED-93F4A4B22C66}"/>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A095A8A6-A66C-B7A1-FFE0-FB03ED3CBF5D}"/>
              </a:ext>
            </a:extLst>
          </p:cNvPr>
          <p:cNvSpPr>
            <a:spLocks noGrp="1"/>
          </p:cNvSpPr>
          <p:nvPr>
            <p:ph type="title"/>
          </p:nvPr>
        </p:nvSpPr>
        <p:spPr>
          <a:xfrm>
            <a:off x="334963" y="1358724"/>
            <a:ext cx="9170550" cy="1429977"/>
          </a:xfrm>
        </p:spPr>
        <p:txBody>
          <a:bodyPr anchor="t" anchorCtr="0"/>
          <a:lstStyle/>
          <a:p>
            <a:r>
              <a:rPr lang="en-GB" sz="4000">
                <a:latin typeface="Arial"/>
                <a:cs typeface="Arial"/>
              </a:rPr>
              <a:t>Accident and Emergency (A&amp;E)</a:t>
            </a:r>
            <a:endParaRPr lang="en-US"/>
          </a:p>
        </p:txBody>
      </p:sp>
      <p:sp>
        <p:nvSpPr>
          <p:cNvPr id="4" name="Content Placeholder 3">
            <a:extLst>
              <a:ext uri="{FF2B5EF4-FFF2-40B4-BE49-F238E27FC236}">
                <a16:creationId xmlns:a16="http://schemas.microsoft.com/office/drawing/2014/main" id="{54781FAD-A1CC-B1E2-D38A-726D1036D92B}"/>
              </a:ext>
            </a:extLst>
          </p:cNvPr>
          <p:cNvSpPr>
            <a:spLocks noGrp="1"/>
          </p:cNvSpPr>
          <p:nvPr>
            <p:ph idx="1"/>
          </p:nvPr>
        </p:nvSpPr>
        <p:spPr>
          <a:xfrm>
            <a:off x="3032273" y="2735132"/>
            <a:ext cx="7919720" cy="3600450"/>
          </a:xfrm>
        </p:spPr>
        <p:txBody>
          <a:bodyPr vert="horz" lIns="0" tIns="0" rIns="0" bIns="0" rtlCol="0" anchor="t">
            <a:normAutofit/>
          </a:bodyPr>
          <a:lstStyle/>
          <a:p>
            <a:pPr marL="0" indent="0">
              <a:lnSpc>
                <a:spcPct val="100000"/>
              </a:lnSpc>
              <a:spcBef>
                <a:spcPts val="0"/>
              </a:spcBef>
              <a:buNone/>
            </a:pPr>
            <a:r>
              <a:rPr lang="en-GB" sz="2000">
                <a:latin typeface="Arial"/>
                <a:cs typeface="Arial"/>
              </a:rPr>
              <a:t>Unlike in some other countries, emergency services in the UK should only be used in a life-threatening situation:</a:t>
            </a:r>
          </a:p>
          <a:p>
            <a:pPr marL="0" indent="0">
              <a:lnSpc>
                <a:spcPct val="100000"/>
              </a:lnSpc>
              <a:spcBef>
                <a:spcPts val="0"/>
              </a:spcBef>
              <a:buNone/>
            </a:pPr>
            <a:endParaRPr lang="en-GB" sz="2000">
              <a:latin typeface="Arial"/>
              <a:cs typeface="Arial"/>
            </a:endParaRPr>
          </a:p>
          <a:p>
            <a:pPr marL="342900" indent="-342900">
              <a:lnSpc>
                <a:spcPct val="100000"/>
              </a:lnSpc>
              <a:spcBef>
                <a:spcPts val="0"/>
              </a:spcBef>
            </a:pPr>
            <a:r>
              <a:rPr lang="en-GB" sz="2000">
                <a:latin typeface="Arial"/>
                <a:cs typeface="Arial"/>
              </a:rPr>
              <a:t>You're losing blood </a:t>
            </a:r>
          </a:p>
          <a:p>
            <a:pPr marL="342900" indent="-342900">
              <a:lnSpc>
                <a:spcPct val="100000"/>
              </a:lnSpc>
              <a:spcBef>
                <a:spcPts val="0"/>
              </a:spcBef>
            </a:pPr>
            <a:r>
              <a:rPr lang="en-GB" sz="2000">
                <a:latin typeface="Arial"/>
                <a:cs typeface="Arial"/>
              </a:rPr>
              <a:t>You've broken a bone</a:t>
            </a:r>
          </a:p>
          <a:p>
            <a:pPr marL="342900" indent="-342900">
              <a:lnSpc>
                <a:spcPct val="100000"/>
              </a:lnSpc>
              <a:spcBef>
                <a:spcPts val="0"/>
              </a:spcBef>
            </a:pPr>
            <a:r>
              <a:rPr lang="en-GB" sz="2000">
                <a:latin typeface="Arial"/>
                <a:cs typeface="Arial"/>
              </a:rPr>
              <a:t>You've had a serious accident</a:t>
            </a:r>
          </a:p>
          <a:p>
            <a:pPr marL="342900" indent="-342900">
              <a:lnSpc>
                <a:spcPct val="100000"/>
              </a:lnSpc>
              <a:spcBef>
                <a:spcPts val="0"/>
              </a:spcBef>
            </a:pPr>
            <a:r>
              <a:rPr lang="en-GB" sz="2000">
                <a:latin typeface="Arial"/>
                <a:cs typeface="Arial"/>
              </a:rPr>
              <a:t>You're struggling to breath</a:t>
            </a:r>
          </a:p>
          <a:p>
            <a:pPr marL="0" indent="0">
              <a:lnSpc>
                <a:spcPct val="100000"/>
              </a:lnSpc>
              <a:spcBef>
                <a:spcPts val="0"/>
              </a:spcBef>
              <a:buNone/>
            </a:pPr>
            <a:endParaRPr lang="en-GB" sz="2000" b="1">
              <a:latin typeface="Arial"/>
              <a:cs typeface="Arial"/>
            </a:endParaRPr>
          </a:p>
          <a:p>
            <a:pPr marL="0" indent="0">
              <a:lnSpc>
                <a:spcPct val="100000"/>
              </a:lnSpc>
              <a:spcBef>
                <a:spcPts val="0"/>
              </a:spcBef>
              <a:buNone/>
            </a:pPr>
            <a:r>
              <a:rPr lang="en-GB" sz="2000" b="1">
                <a:latin typeface="Arial"/>
                <a:cs typeface="Arial"/>
              </a:rPr>
              <a:t>Call 999 </a:t>
            </a:r>
            <a:r>
              <a:rPr lang="en-GB" sz="2000">
                <a:latin typeface="Arial"/>
                <a:cs typeface="Arial"/>
              </a:rPr>
              <a:t>if you do need to access emergencies services.</a:t>
            </a:r>
            <a:br>
              <a:rPr lang="en-GB" sz="2000">
                <a:latin typeface="Arial"/>
                <a:cs typeface="Arial"/>
              </a:rPr>
            </a:br>
            <a:r>
              <a:rPr lang="en-GB" sz="2000" b="1">
                <a:latin typeface="Arial"/>
                <a:cs typeface="Arial"/>
              </a:rPr>
              <a:t>Call 111, do not go to A&amp;E</a:t>
            </a:r>
            <a:r>
              <a:rPr lang="en-GB" sz="2000">
                <a:latin typeface="Arial"/>
                <a:cs typeface="Arial"/>
              </a:rPr>
              <a:t> if you're not in immediate danger.</a:t>
            </a:r>
          </a:p>
          <a:p>
            <a:pPr marL="0" indent="0">
              <a:lnSpc>
                <a:spcPct val="100000"/>
              </a:lnSpc>
              <a:spcBef>
                <a:spcPts val="0"/>
              </a:spcBef>
              <a:buNone/>
            </a:pPr>
            <a:endParaRPr lang="en-GB" sz="2000">
              <a:latin typeface="Arial"/>
              <a:cs typeface="Arial"/>
            </a:endParaRPr>
          </a:p>
        </p:txBody>
      </p:sp>
      <p:grpSp>
        <p:nvGrpSpPr>
          <p:cNvPr id="9" name="Group 8">
            <a:extLst>
              <a:ext uri="{FF2B5EF4-FFF2-40B4-BE49-F238E27FC236}">
                <a16:creationId xmlns:a16="http://schemas.microsoft.com/office/drawing/2014/main" id="{2B5D57E3-C0E8-3AA7-1475-E067F8227A6F}"/>
              </a:ext>
              <a:ext uri="{C183D7F6-B498-43B3-948B-1728B52AA6E4}">
                <adec:decorative xmlns:adec="http://schemas.microsoft.com/office/drawing/2017/decorative" val="1"/>
              </a:ext>
            </a:extLst>
          </p:cNvPr>
          <p:cNvGrpSpPr/>
          <p:nvPr/>
        </p:nvGrpSpPr>
        <p:grpSpPr>
          <a:xfrm>
            <a:off x="529214" y="2566965"/>
            <a:ext cx="1864659" cy="3556788"/>
            <a:chOff x="9155766" y="1913452"/>
            <a:chExt cx="2058300" cy="4471807"/>
          </a:xfrm>
        </p:grpSpPr>
        <p:sp>
          <p:nvSpPr>
            <p:cNvPr id="6" name="Freeform 26" descr="Frame with this wording inside: A&amp;E 999 - If your life is in danger. Losing blood, broken bones, difficulty breathing.&#10;&#10;">
              <a:extLst>
                <a:ext uri="{FF2B5EF4-FFF2-40B4-BE49-F238E27FC236}">
                  <a16:creationId xmlns:a16="http://schemas.microsoft.com/office/drawing/2014/main" id="{01B0447F-76AE-803B-9C06-B13921501A10}"/>
                </a:ext>
              </a:extLst>
            </p:cNvPr>
            <p:cNvSpPr/>
            <p:nvPr/>
          </p:nvSpPr>
          <p:spPr>
            <a:xfrm>
              <a:off x="9155766" y="1951552"/>
              <a:ext cx="2058300" cy="4433707"/>
            </a:xfrm>
            <a:custGeom>
              <a:avLst/>
              <a:gdLst/>
              <a:ahLst/>
              <a:cxnLst/>
              <a:rect l="l" t="t" r="r" b="b"/>
              <a:pathLst>
                <a:path w="2058300" h="4433707">
                  <a:moveTo>
                    <a:pt x="0" y="0"/>
                  </a:moveTo>
                  <a:lnTo>
                    <a:pt x="2058300" y="0"/>
                  </a:lnTo>
                  <a:lnTo>
                    <a:pt x="2058300" y="4433707"/>
                  </a:lnTo>
                  <a:lnTo>
                    <a:pt x="0" y="4433707"/>
                  </a:lnTo>
                  <a:close/>
                </a:path>
              </a:pathLst>
            </a:custGeom>
            <a:solidFill>
              <a:srgbClr val="E1251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r>
                <a:rPr lang="en-US" b="1">
                  <a:solidFill>
                    <a:srgbClr val="FFFFFF"/>
                  </a:solidFill>
                  <a:latin typeface="Arial"/>
                  <a:ea typeface="UoL Inter 1 Semi-Bold"/>
                  <a:cs typeface="Arial"/>
                  <a:sym typeface="UoL Inter 1 Semi-Bold"/>
                </a:rPr>
              </a:br>
              <a:r>
                <a:rPr lang="en-US" b="1">
                  <a:solidFill>
                    <a:srgbClr val="FFFFFF"/>
                  </a:solidFill>
                  <a:latin typeface="Arial"/>
                  <a:ea typeface="UoL Inter 1 Semi-Bold"/>
                  <a:cs typeface="Arial"/>
                  <a:sym typeface="UoL Inter 1 Semi-Bold"/>
                </a:rPr>
                <a:t>A&amp;E 999</a:t>
              </a:r>
              <a:endParaRPr lang="en-US"/>
            </a:p>
            <a:p>
              <a:pPr algn="ctr">
                <a:spcBef>
                  <a:spcPct val="0"/>
                </a:spcBef>
              </a:pPr>
              <a:endParaRPr lang="en-US">
                <a:solidFill>
                  <a:srgbClr val="FFFFFF"/>
                </a:solidFill>
                <a:latin typeface="Arial"/>
                <a:ea typeface="UoL Inter 1"/>
                <a:cs typeface="Arial"/>
                <a:sym typeface="UoL Inter 1"/>
              </a:endParaRPr>
            </a:p>
            <a:p>
              <a:pPr algn="ctr">
                <a:spcBef>
                  <a:spcPct val="0"/>
                </a:spcBef>
              </a:pPr>
              <a:endParaRPr lang="en-US">
                <a:solidFill>
                  <a:srgbClr val="FFFFFF"/>
                </a:solidFill>
                <a:latin typeface="Arial"/>
                <a:ea typeface="UoL Inter 1"/>
                <a:cs typeface="Arial"/>
                <a:sym typeface="UoL Inter 1"/>
              </a:endParaRPr>
            </a:p>
            <a:p>
              <a:pPr algn="ctr">
                <a:spcBef>
                  <a:spcPct val="0"/>
                </a:spcBef>
              </a:pPr>
              <a:r>
                <a:rPr lang="en-US">
                  <a:solidFill>
                    <a:srgbClr val="FFFFFF"/>
                  </a:solidFill>
                  <a:latin typeface="Arial"/>
                  <a:ea typeface="UoL Inter 1"/>
                  <a:cs typeface="Arial"/>
                </a:rPr>
                <a:t>If your life is in danger. </a:t>
              </a:r>
            </a:p>
            <a:p>
              <a:pPr algn="ctr">
                <a:spcBef>
                  <a:spcPct val="0"/>
                </a:spcBef>
              </a:pPr>
              <a:endParaRPr lang="en-US">
                <a:solidFill>
                  <a:srgbClr val="FFFFFF"/>
                </a:solidFill>
                <a:latin typeface="Arial"/>
                <a:ea typeface="UoL Inter 1"/>
                <a:cs typeface="Arial"/>
              </a:endParaRPr>
            </a:p>
            <a:p>
              <a:pPr algn="ctr">
                <a:spcBef>
                  <a:spcPct val="0"/>
                </a:spcBef>
              </a:pPr>
              <a:r>
                <a:rPr lang="en-US">
                  <a:solidFill>
                    <a:srgbClr val="FFFFFF"/>
                  </a:solidFill>
                  <a:latin typeface="Arial"/>
                  <a:ea typeface="UoL Inter 1"/>
                  <a:cs typeface="Arial"/>
                </a:rPr>
                <a:t>Losing blood, broken bones, difficulty breathing.</a:t>
              </a:r>
            </a:p>
            <a:p>
              <a:endParaRPr lang="en-GB">
                <a:latin typeface="Arial"/>
                <a:cs typeface="Arial"/>
              </a:endParaRPr>
            </a:p>
          </p:txBody>
        </p:sp>
        <p:sp>
          <p:nvSpPr>
            <p:cNvPr id="8" name="TextBox 27">
              <a:extLst>
                <a:ext uri="{FF2B5EF4-FFF2-40B4-BE49-F238E27FC236}">
                  <a16:creationId xmlns:a16="http://schemas.microsoft.com/office/drawing/2014/main" id="{C2C689BF-CCEA-4720-C7DA-E8D71EAE1A46}"/>
                </a:ext>
              </a:extLst>
            </p:cNvPr>
            <p:cNvSpPr txBox="1"/>
            <p:nvPr/>
          </p:nvSpPr>
          <p:spPr>
            <a:xfrm>
              <a:off x="9155766" y="1913452"/>
              <a:ext cx="2058300" cy="4471807"/>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pPr>
              <a:endParaRPr lang="en-US">
                <a:latin typeface="Arial"/>
                <a:cs typeface="Arial"/>
              </a:endParaRPr>
            </a:p>
          </p:txBody>
        </p:sp>
      </p:grpSp>
      <p:sp>
        <p:nvSpPr>
          <p:cNvPr id="3" name="TextBox 2">
            <a:extLst>
              <a:ext uri="{FF2B5EF4-FFF2-40B4-BE49-F238E27FC236}">
                <a16:creationId xmlns:a16="http://schemas.microsoft.com/office/drawing/2014/main" id="{BD79528D-F3E7-31A1-5101-CE67B216209E}"/>
              </a:ext>
            </a:extLst>
          </p:cNvPr>
          <p:cNvSpPr txBox="1"/>
          <p:nvPr/>
        </p:nvSpPr>
        <p:spPr>
          <a:xfrm>
            <a:off x="6304984" y="6335582"/>
            <a:ext cx="6092686" cy="400110"/>
          </a:xfrm>
          <a:prstGeom prst="rect">
            <a:avLst/>
          </a:prstGeom>
          <a:noFill/>
        </p:spPr>
        <p:txBody>
          <a:bodyPr wrap="square">
            <a:spAutoFit/>
          </a:bodyPr>
          <a:lstStyle/>
          <a:p>
            <a:pPr marL="0" indent="0">
              <a:lnSpc>
                <a:spcPct val="100000"/>
              </a:lnSpc>
              <a:spcBef>
                <a:spcPts val="0"/>
              </a:spcBef>
              <a:buNone/>
            </a:pPr>
            <a:r>
              <a:rPr lang="en-GB" sz="2000">
                <a:latin typeface="Arial"/>
                <a:cs typeface="Arial"/>
                <a:hlinkClick r:id="rId3"/>
              </a:rPr>
              <a:t>Leeds General Infirmary - Emergency department</a:t>
            </a:r>
            <a:endParaRPr lang="en-GB" sz="2000">
              <a:latin typeface="Arial"/>
              <a:cs typeface="Arial"/>
            </a:endParaRPr>
          </a:p>
        </p:txBody>
      </p:sp>
    </p:spTree>
    <p:extLst>
      <p:ext uri="{BB962C8B-B14F-4D97-AF65-F5344CB8AC3E}">
        <p14:creationId xmlns:p14="http://schemas.microsoft.com/office/powerpoint/2010/main" val="20119350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14F2F-D9D4-D92D-B886-01C1577924BF}"/>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07EEACA2-1D7E-68A9-7681-70D420BE1FAF}"/>
              </a:ext>
            </a:extLst>
          </p:cNvPr>
          <p:cNvSpPr>
            <a:spLocks noGrp="1"/>
          </p:cNvSpPr>
          <p:nvPr>
            <p:ph type="title"/>
          </p:nvPr>
        </p:nvSpPr>
        <p:spPr>
          <a:xfrm>
            <a:off x="334963" y="1358724"/>
            <a:ext cx="7919720" cy="1429977"/>
          </a:xfrm>
        </p:spPr>
        <p:txBody>
          <a:bodyPr anchor="t" anchorCtr="0"/>
          <a:lstStyle/>
          <a:p>
            <a:r>
              <a:rPr lang="en-GB" sz="4000">
                <a:latin typeface="Arial"/>
                <a:cs typeface="Arial"/>
              </a:rPr>
              <a:t>What to do if you're ill</a:t>
            </a:r>
            <a:endParaRPr lang="en-GB" sz="4000"/>
          </a:p>
        </p:txBody>
      </p:sp>
      <p:grpSp>
        <p:nvGrpSpPr>
          <p:cNvPr id="6" name="Group 5">
            <a:extLst>
              <a:ext uri="{FF2B5EF4-FFF2-40B4-BE49-F238E27FC236}">
                <a16:creationId xmlns:a16="http://schemas.microsoft.com/office/drawing/2014/main" id="{CBA884F6-4537-C14D-DBE6-98F6B798CC07}"/>
              </a:ext>
              <a:ext uri="{C183D7F6-B498-43B3-948B-1728B52AA6E4}">
                <adec:decorative xmlns:adec="http://schemas.microsoft.com/office/drawing/2017/decorative" val="1"/>
              </a:ext>
            </a:extLst>
          </p:cNvPr>
          <p:cNvGrpSpPr/>
          <p:nvPr/>
        </p:nvGrpSpPr>
        <p:grpSpPr>
          <a:xfrm>
            <a:off x="1148042" y="2655530"/>
            <a:ext cx="1896409" cy="3588538"/>
            <a:chOff x="1148042" y="1935864"/>
            <a:chExt cx="2058300" cy="4471807"/>
          </a:xfrm>
        </p:grpSpPr>
        <p:sp>
          <p:nvSpPr>
            <p:cNvPr id="3" name="Freeform 6" descr="Frame with the wording: &#10;Always available: NHS 111&#10;Call this number if you're unsure about what to do, it's after 5pm or it's a weekend.&#10;&#10;&#10;&#10;">
              <a:extLst>
                <a:ext uri="{FF2B5EF4-FFF2-40B4-BE49-F238E27FC236}">
                  <a16:creationId xmlns:a16="http://schemas.microsoft.com/office/drawing/2014/main" id="{6122DADC-CECC-C2AA-BEE4-53A8ECEECBBD}"/>
                </a:ext>
              </a:extLst>
            </p:cNvPr>
            <p:cNvSpPr/>
            <p:nvPr/>
          </p:nvSpPr>
          <p:spPr>
            <a:xfrm>
              <a:off x="1148042" y="1973964"/>
              <a:ext cx="2058300" cy="4433707"/>
            </a:xfrm>
            <a:custGeom>
              <a:avLst/>
              <a:gdLst/>
              <a:ahLst/>
              <a:cxnLst/>
              <a:rect l="l" t="t" r="r" b="b"/>
              <a:pathLst>
                <a:path w="2058300" h="4433707">
                  <a:moveTo>
                    <a:pt x="0" y="0"/>
                  </a:moveTo>
                  <a:lnTo>
                    <a:pt x="2058300" y="0"/>
                  </a:lnTo>
                  <a:lnTo>
                    <a:pt x="2058300" y="4433707"/>
                  </a:lnTo>
                  <a:lnTo>
                    <a:pt x="0" y="4433707"/>
                  </a:lnTo>
                  <a:close/>
                </a:path>
              </a:pathLst>
            </a:custGeom>
            <a:solidFill>
              <a:srgbClr val="5AD03D"/>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b="1">
                <a:solidFill>
                  <a:srgbClr val="000000"/>
                </a:solidFill>
                <a:latin typeface="Arial"/>
                <a:ea typeface="UoL Inter 1 Semi-Bold"/>
                <a:cs typeface="Arial"/>
                <a:sym typeface="UoL Inter 1 Semi-Bold"/>
              </a:endParaRPr>
            </a:p>
            <a:p>
              <a:pPr algn="ctr"/>
              <a:r>
                <a:rPr lang="en-US" b="1">
                  <a:solidFill>
                    <a:srgbClr val="000000"/>
                  </a:solidFill>
                  <a:latin typeface="Arial"/>
                  <a:ea typeface="UoL Inter 1 Semi-Bold"/>
                  <a:cs typeface="Arial"/>
                  <a:sym typeface="UoL Inter 1 Semi-Bold"/>
                </a:rPr>
                <a:t>Always available:</a:t>
              </a:r>
            </a:p>
            <a:p>
              <a:pPr algn="ctr"/>
              <a:r>
                <a:rPr lang="en-US" b="1">
                  <a:solidFill>
                    <a:srgbClr val="000000"/>
                  </a:solidFill>
                  <a:latin typeface="Arial"/>
                  <a:ea typeface="UoL Inter 1 Semi-Bold"/>
                  <a:cs typeface="Arial"/>
                  <a:sym typeface="UoL Inter 1 Semi-Bold"/>
                </a:rPr>
                <a:t>NHS 111</a:t>
              </a:r>
              <a:endParaRPr lang="en-US" b="1">
                <a:solidFill>
                  <a:srgbClr val="000000"/>
                </a:solidFill>
                <a:latin typeface="Arial"/>
                <a:ea typeface="UoL Inter 1"/>
                <a:cs typeface="Arial"/>
              </a:endParaRPr>
            </a:p>
            <a:p>
              <a:pPr algn="ctr"/>
              <a:endParaRPr lang="en-US" b="1">
                <a:solidFill>
                  <a:srgbClr val="000000"/>
                </a:solidFill>
                <a:latin typeface="Arial"/>
                <a:cs typeface="Arial"/>
              </a:endParaRPr>
            </a:p>
            <a:p>
              <a:pPr algn="ctr">
                <a:spcBef>
                  <a:spcPct val="0"/>
                </a:spcBef>
              </a:pPr>
              <a:r>
                <a:rPr lang="en-US">
                  <a:solidFill>
                    <a:srgbClr val="000000"/>
                  </a:solidFill>
                  <a:latin typeface="Arial"/>
                  <a:cs typeface="Arial"/>
                  <a:sym typeface="UoL Inter 1"/>
                </a:rPr>
                <a:t>Call this number if you're unsure about what to do, it's after 5pm or it's a weekend.</a:t>
              </a:r>
              <a:endParaRPr lang="en-US"/>
            </a:p>
            <a:p>
              <a:pPr algn="ctr">
                <a:spcBef>
                  <a:spcPct val="0"/>
                </a:spcBef>
              </a:pPr>
              <a:endParaRPr lang="en-US">
                <a:solidFill>
                  <a:srgbClr val="000000"/>
                </a:solidFill>
                <a:latin typeface="Arial"/>
                <a:ea typeface="UoL Inter 1"/>
                <a:cs typeface="Arial"/>
              </a:endParaRPr>
            </a:p>
            <a:p>
              <a:pPr algn="ctr">
                <a:spcBef>
                  <a:spcPct val="0"/>
                </a:spcBef>
              </a:pPr>
              <a:endParaRPr lang="en-US">
                <a:solidFill>
                  <a:srgbClr val="000000"/>
                </a:solidFill>
                <a:latin typeface="Arial"/>
                <a:ea typeface="UoL Inter 1"/>
                <a:cs typeface="Arial"/>
              </a:endParaRPr>
            </a:p>
            <a:p>
              <a:endParaRPr lang="en-GB">
                <a:latin typeface="Arial"/>
                <a:cs typeface="Arial"/>
              </a:endParaRPr>
            </a:p>
          </p:txBody>
        </p:sp>
        <p:sp>
          <p:nvSpPr>
            <p:cNvPr id="5" name="TextBox 7">
              <a:extLst>
                <a:ext uri="{FF2B5EF4-FFF2-40B4-BE49-F238E27FC236}">
                  <a16:creationId xmlns:a16="http://schemas.microsoft.com/office/drawing/2014/main" id="{055D453D-F2A2-487C-2CF1-EB0D1D4A5486}"/>
                </a:ext>
              </a:extLst>
            </p:cNvPr>
            <p:cNvSpPr txBox="1"/>
            <p:nvPr/>
          </p:nvSpPr>
          <p:spPr>
            <a:xfrm>
              <a:off x="1148042" y="1935864"/>
              <a:ext cx="2058300" cy="4471807"/>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pPr>
              <a:endParaRPr lang="en-US" sz="2000">
                <a:latin typeface="Arial"/>
                <a:cs typeface="Arial"/>
              </a:endParaRPr>
            </a:p>
          </p:txBody>
        </p:sp>
      </p:grpSp>
      <p:grpSp>
        <p:nvGrpSpPr>
          <p:cNvPr id="13" name="Group 12">
            <a:extLst>
              <a:ext uri="{FF2B5EF4-FFF2-40B4-BE49-F238E27FC236}">
                <a16:creationId xmlns:a16="http://schemas.microsoft.com/office/drawing/2014/main" id="{94665B87-C40C-7ECE-A4CE-ED68ABB4736A}"/>
              </a:ext>
              <a:ext uri="{C183D7F6-B498-43B3-948B-1728B52AA6E4}">
                <adec:decorative xmlns:adec="http://schemas.microsoft.com/office/drawing/2017/decorative" val="1"/>
              </a:ext>
            </a:extLst>
          </p:cNvPr>
          <p:cNvGrpSpPr/>
          <p:nvPr/>
        </p:nvGrpSpPr>
        <p:grpSpPr>
          <a:xfrm>
            <a:off x="3147171" y="2655530"/>
            <a:ext cx="1864659" cy="3588538"/>
            <a:chOff x="3147171" y="1935864"/>
            <a:chExt cx="2058300" cy="4471807"/>
          </a:xfrm>
        </p:grpSpPr>
        <p:sp>
          <p:nvSpPr>
            <p:cNvPr id="11" name="Freeform 16" descr="Frame with the wording: &#10;Step 1 Pharmacy - Skin conditions, ear and throat aches, stomach pain, &#10;sprains and strains.&#10;&#10;&#10;">
              <a:extLst>
                <a:ext uri="{FF2B5EF4-FFF2-40B4-BE49-F238E27FC236}">
                  <a16:creationId xmlns:a16="http://schemas.microsoft.com/office/drawing/2014/main" id="{3E04C54E-D722-F57E-2482-F334EA90942A}"/>
                </a:ext>
              </a:extLst>
            </p:cNvPr>
            <p:cNvSpPr/>
            <p:nvPr/>
          </p:nvSpPr>
          <p:spPr>
            <a:xfrm>
              <a:off x="3147171" y="1973964"/>
              <a:ext cx="2058300" cy="4433707"/>
            </a:xfrm>
            <a:custGeom>
              <a:avLst/>
              <a:gdLst/>
              <a:ahLst/>
              <a:cxnLst/>
              <a:rect l="l" t="t" r="r" b="b"/>
              <a:pathLst>
                <a:path w="2058300" h="4433707">
                  <a:moveTo>
                    <a:pt x="0" y="0"/>
                  </a:moveTo>
                  <a:lnTo>
                    <a:pt x="2058300" y="0"/>
                  </a:lnTo>
                  <a:lnTo>
                    <a:pt x="2058300" y="4433707"/>
                  </a:lnTo>
                  <a:lnTo>
                    <a:pt x="0" y="4433707"/>
                  </a:lnTo>
                  <a:close/>
                </a:path>
              </a:pathLst>
            </a:custGeom>
            <a:solidFill>
              <a:srgbClr val="94ED47"/>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b="1">
                <a:solidFill>
                  <a:srgbClr val="000000"/>
                </a:solidFill>
                <a:latin typeface="Arial"/>
                <a:ea typeface="UoL Inter 1 Semi-Bold"/>
                <a:cs typeface="Arial"/>
                <a:sym typeface="UoL Inter 1 Semi-Bold"/>
              </a:endParaRPr>
            </a:p>
            <a:p>
              <a:pPr algn="ctr"/>
              <a:r>
                <a:rPr lang="en-US" b="1">
                  <a:solidFill>
                    <a:srgbClr val="000000"/>
                  </a:solidFill>
                  <a:latin typeface="Arial"/>
                  <a:ea typeface="UoL Inter 1 Semi-Bold"/>
                  <a:cs typeface="Arial"/>
                  <a:sym typeface="UoL Inter 1 Semi-Bold"/>
                </a:rPr>
                <a:t>Step 1</a:t>
              </a:r>
            </a:p>
            <a:p>
              <a:pPr algn="ctr"/>
              <a:r>
                <a:rPr lang="en-US" b="1">
                  <a:solidFill>
                    <a:srgbClr val="000000"/>
                  </a:solidFill>
                  <a:latin typeface="Arial"/>
                  <a:ea typeface="UoL Inter 1 Semi-Bold"/>
                  <a:cs typeface="Arial"/>
                  <a:sym typeface="UoL Inter 1 Semi-Bold"/>
                </a:rPr>
                <a:t>Pharmacy</a:t>
              </a:r>
              <a:endParaRPr lang="en-US"/>
            </a:p>
            <a:p>
              <a:pPr algn="ctr">
                <a:spcBef>
                  <a:spcPct val="0"/>
                </a:spcBef>
              </a:pPr>
              <a:endParaRPr lang="en-US">
                <a:solidFill>
                  <a:srgbClr val="000000"/>
                </a:solidFill>
                <a:latin typeface="Arial"/>
                <a:ea typeface="UoL Inter 1 Semi-Bold"/>
                <a:cs typeface="Arial"/>
              </a:endParaRPr>
            </a:p>
            <a:p>
              <a:pPr algn="ctr">
                <a:spcBef>
                  <a:spcPct val="0"/>
                </a:spcBef>
              </a:pPr>
              <a:endParaRPr lang="en-US">
                <a:solidFill>
                  <a:srgbClr val="000000"/>
                </a:solidFill>
                <a:latin typeface="Arial"/>
                <a:ea typeface="+mn-lt"/>
                <a:cs typeface="Arial"/>
              </a:endParaRPr>
            </a:p>
            <a:p>
              <a:pPr algn="ctr"/>
              <a:r>
                <a:rPr lang="en-GB">
                  <a:solidFill>
                    <a:srgbClr val="000000"/>
                  </a:solidFill>
                  <a:latin typeface="Arial"/>
                  <a:ea typeface="+mn-lt"/>
                  <a:cs typeface="+mn-lt"/>
                </a:rPr>
                <a:t>Skin conditions, ear and throat aches, stomach pain, </a:t>
              </a:r>
              <a:endParaRPr lang="en-US">
                <a:solidFill>
                  <a:srgbClr val="000000"/>
                </a:solidFill>
                <a:latin typeface="Arial"/>
                <a:ea typeface="+mn-lt"/>
                <a:cs typeface="+mn-lt"/>
              </a:endParaRPr>
            </a:p>
            <a:p>
              <a:pPr algn="ctr"/>
              <a:r>
                <a:rPr lang="en-GB">
                  <a:solidFill>
                    <a:srgbClr val="000000"/>
                  </a:solidFill>
                  <a:latin typeface="Arial"/>
                  <a:ea typeface="+mn-lt"/>
                  <a:cs typeface="+mn-lt"/>
                </a:rPr>
                <a:t>sprains and strains.</a:t>
              </a:r>
              <a:endParaRPr lang="en-US">
                <a:solidFill>
                  <a:srgbClr val="000000"/>
                </a:solidFill>
                <a:latin typeface="Arial"/>
                <a:ea typeface="+mn-lt"/>
                <a:cs typeface="+mn-lt"/>
              </a:endParaRPr>
            </a:p>
            <a:p>
              <a:pPr algn="ctr">
                <a:spcBef>
                  <a:spcPct val="0"/>
                </a:spcBef>
              </a:pPr>
              <a:endParaRPr lang="en-US">
                <a:solidFill>
                  <a:srgbClr val="000000"/>
                </a:solidFill>
                <a:latin typeface="Arial"/>
                <a:ea typeface="UoL Inter 1 Semi-Bold"/>
                <a:cs typeface="Arial"/>
              </a:endParaRPr>
            </a:p>
            <a:p>
              <a:endParaRPr lang="en-GB">
                <a:latin typeface="Arial"/>
                <a:cs typeface="Arial"/>
              </a:endParaRPr>
            </a:p>
          </p:txBody>
        </p:sp>
        <p:sp>
          <p:nvSpPr>
            <p:cNvPr id="12" name="TextBox 17">
              <a:extLst>
                <a:ext uri="{FF2B5EF4-FFF2-40B4-BE49-F238E27FC236}">
                  <a16:creationId xmlns:a16="http://schemas.microsoft.com/office/drawing/2014/main" id="{B79EDC48-EFDE-87D7-5D3F-D8FDEC0BFD4C}"/>
                </a:ext>
              </a:extLst>
            </p:cNvPr>
            <p:cNvSpPr txBox="1"/>
            <p:nvPr/>
          </p:nvSpPr>
          <p:spPr>
            <a:xfrm>
              <a:off x="3147171" y="1935864"/>
              <a:ext cx="2058300" cy="4471807"/>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pPr>
              <a:endParaRPr lang="en-US" sz="2000">
                <a:latin typeface="Arial"/>
                <a:cs typeface="Arial"/>
              </a:endParaRPr>
            </a:p>
          </p:txBody>
        </p:sp>
      </p:grpSp>
      <p:grpSp>
        <p:nvGrpSpPr>
          <p:cNvPr id="19" name="Group 18" descr="Frame with the wording: &#10;Step 2 GP (Doctor) - You're still unwell, &#10;make an appointment with a GP.&#10;">
            <a:extLst>
              <a:ext uri="{FF2B5EF4-FFF2-40B4-BE49-F238E27FC236}">
                <a16:creationId xmlns:a16="http://schemas.microsoft.com/office/drawing/2014/main" id="{0F86870C-08F6-9073-25F4-8CA31700BD46}"/>
              </a:ext>
              <a:ext uri="{C183D7F6-B498-43B3-948B-1728B52AA6E4}">
                <adec:decorative xmlns:adec="http://schemas.microsoft.com/office/drawing/2017/decorative" val="0"/>
              </a:ext>
            </a:extLst>
          </p:cNvPr>
          <p:cNvGrpSpPr/>
          <p:nvPr/>
        </p:nvGrpSpPr>
        <p:grpSpPr>
          <a:xfrm>
            <a:off x="5135095" y="2654908"/>
            <a:ext cx="1864659" cy="3577954"/>
            <a:chOff x="5135095" y="1924658"/>
            <a:chExt cx="2058300" cy="4471807"/>
          </a:xfrm>
        </p:grpSpPr>
        <p:sp>
          <p:nvSpPr>
            <p:cNvPr id="17" name="Freeform 21">
              <a:extLst>
                <a:ext uri="{FF2B5EF4-FFF2-40B4-BE49-F238E27FC236}">
                  <a16:creationId xmlns:a16="http://schemas.microsoft.com/office/drawing/2014/main" id="{4D4B013E-6C01-B52E-C11C-F6D41840EFB0}"/>
                </a:ext>
              </a:extLst>
            </p:cNvPr>
            <p:cNvSpPr/>
            <p:nvPr/>
          </p:nvSpPr>
          <p:spPr>
            <a:xfrm>
              <a:off x="5135095" y="1962758"/>
              <a:ext cx="2058300" cy="4433707"/>
            </a:xfrm>
            <a:custGeom>
              <a:avLst/>
              <a:gdLst/>
              <a:ahLst/>
              <a:cxnLst/>
              <a:rect l="l" t="t" r="r" b="b"/>
              <a:pathLst>
                <a:path w="2058300" h="4433707">
                  <a:moveTo>
                    <a:pt x="0" y="0"/>
                  </a:moveTo>
                  <a:lnTo>
                    <a:pt x="2058300" y="0"/>
                  </a:lnTo>
                  <a:lnTo>
                    <a:pt x="2058300" y="4433707"/>
                  </a:lnTo>
                  <a:lnTo>
                    <a:pt x="0" y="4433707"/>
                  </a:lnTo>
                  <a:close/>
                </a:path>
              </a:pathLst>
            </a:custGeom>
            <a:solidFill>
              <a:srgbClr val="F9E50C"/>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2000" b="1">
                <a:solidFill>
                  <a:srgbClr val="000000"/>
                </a:solidFill>
                <a:latin typeface="Arial"/>
                <a:ea typeface="UoL Inter 1"/>
                <a:cs typeface="Arial"/>
                <a:sym typeface="UoL Inter 1"/>
              </a:endParaRPr>
            </a:p>
            <a:p>
              <a:pPr algn="ctr"/>
              <a:r>
                <a:rPr lang="en-US" sz="2000" b="1">
                  <a:solidFill>
                    <a:srgbClr val="000000"/>
                  </a:solidFill>
                  <a:latin typeface="Arial"/>
                  <a:ea typeface="UoL Inter 1"/>
                  <a:cs typeface="Arial"/>
                  <a:sym typeface="UoL Inter 1"/>
                </a:rPr>
                <a:t>Step 2</a:t>
              </a:r>
            </a:p>
            <a:p>
              <a:pPr algn="ctr"/>
              <a:r>
                <a:rPr lang="en-US" sz="2000" b="1">
                  <a:solidFill>
                    <a:srgbClr val="000000"/>
                  </a:solidFill>
                  <a:latin typeface="Arial"/>
                  <a:ea typeface="UoL Inter 1"/>
                  <a:cs typeface="Arial"/>
                  <a:sym typeface="UoL Inter 1"/>
                </a:rPr>
                <a:t>GP (Doctor)</a:t>
              </a:r>
              <a:endParaRPr lang="en-US" sz="2000">
                <a:solidFill>
                  <a:srgbClr val="000000"/>
                </a:solidFill>
                <a:latin typeface="UoL Inter 1 Semi-Bold"/>
                <a:ea typeface="Calibri"/>
                <a:cs typeface="Calibri"/>
              </a:endParaRPr>
            </a:p>
            <a:p>
              <a:pPr algn="ctr"/>
              <a:endParaRPr lang="en-US" sz="2000" b="1">
                <a:solidFill>
                  <a:srgbClr val="000000"/>
                </a:solidFill>
                <a:latin typeface="Arial"/>
                <a:ea typeface="UoL Inter 1"/>
                <a:cs typeface="Arial"/>
              </a:endParaRPr>
            </a:p>
            <a:p>
              <a:pPr algn="ctr"/>
              <a:endParaRPr lang="en-US" sz="2000" b="1">
                <a:solidFill>
                  <a:srgbClr val="000000"/>
                </a:solidFill>
                <a:latin typeface="Arial"/>
                <a:ea typeface="UoL Inter 1"/>
                <a:cs typeface="Arial"/>
              </a:endParaRPr>
            </a:p>
            <a:p>
              <a:pPr algn="ctr">
                <a:spcBef>
                  <a:spcPct val="0"/>
                </a:spcBef>
              </a:pPr>
              <a:r>
                <a:rPr lang="en-US" sz="2000">
                  <a:solidFill>
                    <a:srgbClr val="000000"/>
                  </a:solidFill>
                  <a:latin typeface="Arial"/>
                  <a:ea typeface="UoL Inter 1"/>
                  <a:cs typeface="Arial"/>
                  <a:sym typeface="UoL Inter 1"/>
                </a:rPr>
                <a:t>You're still unwell, </a:t>
              </a:r>
              <a:endParaRPr lang="en-US" sz="2000">
                <a:solidFill>
                  <a:srgbClr val="000000"/>
                </a:solidFill>
                <a:latin typeface="Arial"/>
                <a:ea typeface="UoL Inter 1"/>
                <a:cs typeface="Arial"/>
              </a:endParaRPr>
            </a:p>
            <a:p>
              <a:pPr algn="ctr">
                <a:spcBef>
                  <a:spcPct val="0"/>
                </a:spcBef>
              </a:pPr>
              <a:r>
                <a:rPr lang="en-US" sz="2000">
                  <a:solidFill>
                    <a:srgbClr val="000000"/>
                  </a:solidFill>
                  <a:latin typeface="Arial"/>
                  <a:ea typeface="UoL Inter 1"/>
                  <a:cs typeface="Arial"/>
                  <a:sym typeface="UoL Inter 1"/>
                </a:rPr>
                <a:t>make an appointment with a GP.</a:t>
              </a:r>
              <a:endParaRPr lang="en-US" sz="2000">
                <a:solidFill>
                  <a:srgbClr val="000000"/>
                </a:solidFill>
                <a:latin typeface="Arial"/>
                <a:ea typeface="UoL Inter 1"/>
                <a:cs typeface="Arial"/>
              </a:endParaRPr>
            </a:p>
            <a:p>
              <a:endParaRPr lang="en-GB" sz="2000">
                <a:latin typeface="Arial"/>
                <a:cs typeface="Arial"/>
              </a:endParaRPr>
            </a:p>
          </p:txBody>
        </p:sp>
        <p:sp>
          <p:nvSpPr>
            <p:cNvPr id="18" name="TextBox 22">
              <a:extLst>
                <a:ext uri="{FF2B5EF4-FFF2-40B4-BE49-F238E27FC236}">
                  <a16:creationId xmlns:a16="http://schemas.microsoft.com/office/drawing/2014/main" id="{FF7D249F-44C5-270D-09AB-BD01154F5BE2}"/>
                </a:ext>
              </a:extLst>
            </p:cNvPr>
            <p:cNvSpPr txBox="1"/>
            <p:nvPr/>
          </p:nvSpPr>
          <p:spPr>
            <a:xfrm>
              <a:off x="5135095" y="1924658"/>
              <a:ext cx="2058300" cy="4471807"/>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pPr>
              <a:endParaRPr lang="en-US" sz="2000">
                <a:latin typeface="Arial"/>
                <a:cs typeface="Arial"/>
              </a:endParaRPr>
            </a:p>
          </p:txBody>
        </p:sp>
      </p:grpSp>
      <p:grpSp>
        <p:nvGrpSpPr>
          <p:cNvPr id="27" name="Group 26" descr="Frame with the wording:  If you can’t see your GP, NHS Walk-in services&#10;If you cannot get to the GP and it’s not getting better, call 111. &#10;">
            <a:extLst>
              <a:ext uri="{FF2B5EF4-FFF2-40B4-BE49-F238E27FC236}">
                <a16:creationId xmlns:a16="http://schemas.microsoft.com/office/drawing/2014/main" id="{AF0DBF93-3F18-5CEF-788F-DCA1544E54BE}"/>
              </a:ext>
              <a:ext uri="{C183D7F6-B498-43B3-948B-1728B52AA6E4}">
                <adec:decorative xmlns:adec="http://schemas.microsoft.com/office/drawing/2017/decorative" val="0"/>
              </a:ext>
            </a:extLst>
          </p:cNvPr>
          <p:cNvGrpSpPr/>
          <p:nvPr/>
        </p:nvGrpSpPr>
        <p:grpSpPr>
          <a:xfrm>
            <a:off x="7167842" y="2664868"/>
            <a:ext cx="1864659" cy="3556788"/>
            <a:chOff x="7167842" y="1913452"/>
            <a:chExt cx="2058300" cy="4471807"/>
          </a:xfrm>
        </p:grpSpPr>
        <p:sp>
          <p:nvSpPr>
            <p:cNvPr id="25" name="Freeform 31">
              <a:extLst>
                <a:ext uri="{FF2B5EF4-FFF2-40B4-BE49-F238E27FC236}">
                  <a16:creationId xmlns:a16="http://schemas.microsoft.com/office/drawing/2014/main" id="{03E54792-63C4-2020-1D6C-431D96489504}"/>
                </a:ext>
              </a:extLst>
            </p:cNvPr>
            <p:cNvSpPr/>
            <p:nvPr/>
          </p:nvSpPr>
          <p:spPr>
            <a:xfrm>
              <a:off x="7167842" y="1951552"/>
              <a:ext cx="2058300" cy="4433707"/>
            </a:xfrm>
            <a:custGeom>
              <a:avLst/>
              <a:gdLst/>
              <a:ahLst/>
              <a:cxnLst/>
              <a:rect l="l" t="t" r="r" b="b"/>
              <a:pathLst>
                <a:path w="2058300" h="4433707">
                  <a:moveTo>
                    <a:pt x="0" y="0"/>
                  </a:moveTo>
                  <a:lnTo>
                    <a:pt x="2058300" y="0"/>
                  </a:lnTo>
                  <a:lnTo>
                    <a:pt x="2058300" y="4433707"/>
                  </a:lnTo>
                  <a:lnTo>
                    <a:pt x="0" y="4433707"/>
                  </a:lnTo>
                  <a:close/>
                </a:path>
              </a:pathLst>
            </a:custGeom>
            <a:solidFill>
              <a:srgbClr val="F9A60C"/>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r>
                <a:rPr lang="en-US" b="1">
                  <a:solidFill>
                    <a:srgbClr val="2D2A24"/>
                  </a:solidFill>
                  <a:latin typeface="Arial"/>
                  <a:ea typeface="UoL Inter 1 Semi-Bold"/>
                  <a:cs typeface="Arial"/>
                  <a:sym typeface="UoL Inter 1 Semi-Bold"/>
                </a:rPr>
              </a:br>
              <a:r>
                <a:rPr lang="en-US" b="1">
                  <a:solidFill>
                    <a:srgbClr val="2D2A24"/>
                  </a:solidFill>
                  <a:latin typeface="Arial"/>
                  <a:ea typeface="UoL Inter 1 Semi-Bold"/>
                  <a:cs typeface="Arial"/>
                  <a:sym typeface="UoL Inter 1 Semi-Bold"/>
                </a:rPr>
                <a:t>If you can’t see your GP:</a:t>
              </a:r>
            </a:p>
            <a:p>
              <a:pPr algn="ctr"/>
              <a:endParaRPr lang="en-US" b="1">
                <a:solidFill>
                  <a:srgbClr val="2D2A24"/>
                </a:solidFill>
                <a:latin typeface="Arial"/>
                <a:ea typeface="UoL Inter 1 Semi-Bold"/>
                <a:cs typeface="Arial"/>
                <a:sym typeface="UoL Inter 1 Semi-Bold"/>
              </a:endParaRPr>
            </a:p>
            <a:p>
              <a:pPr algn="ctr"/>
              <a:r>
                <a:rPr lang="en-US" b="1">
                  <a:solidFill>
                    <a:srgbClr val="2D2A24"/>
                  </a:solidFill>
                  <a:latin typeface="Arial"/>
                  <a:ea typeface="UoL Inter 1 Semi-Bold"/>
                  <a:cs typeface="Arial"/>
                  <a:sym typeface="UoL Inter 1 Semi-Bold"/>
                </a:rPr>
                <a:t>NHS Walk-in services</a:t>
              </a:r>
              <a:endParaRPr lang="en-US">
                <a:sym typeface="UoL Inter 1 Semi-Bold"/>
              </a:endParaRPr>
            </a:p>
            <a:p>
              <a:pPr algn="ctr"/>
              <a:endParaRPr lang="en-US" b="1">
                <a:solidFill>
                  <a:srgbClr val="2D2A24"/>
                </a:solidFill>
                <a:latin typeface="Arial"/>
                <a:ea typeface="UoL Inter 1"/>
                <a:cs typeface="Arial"/>
                <a:sym typeface="UoL Inter 1"/>
              </a:endParaRPr>
            </a:p>
            <a:p>
              <a:pPr algn="ctr">
                <a:spcBef>
                  <a:spcPct val="0"/>
                </a:spcBef>
              </a:pPr>
              <a:r>
                <a:rPr lang="en-US">
                  <a:solidFill>
                    <a:srgbClr val="2D2A24"/>
                  </a:solidFill>
                  <a:latin typeface="Arial"/>
                  <a:ea typeface="UoL Inter 1"/>
                  <a:cs typeface="Arial"/>
                  <a:sym typeface="UoL Inter 1"/>
                </a:rPr>
                <a:t>If you cannot get to the GP and it’s not getting better,</a:t>
              </a:r>
              <a:r>
                <a:rPr lang="en-US">
                  <a:solidFill>
                    <a:srgbClr val="2D2A24"/>
                  </a:solidFill>
                  <a:latin typeface="Arial"/>
                  <a:ea typeface="UoL Inter 1 Semi-Bold"/>
                  <a:cs typeface="Arial"/>
                  <a:sym typeface="UoL Inter 1 Semi-Bold"/>
                </a:rPr>
                <a:t> call 111.</a:t>
              </a:r>
              <a:r>
                <a:rPr lang="en-US" b="1">
                  <a:solidFill>
                    <a:srgbClr val="2D2A24"/>
                  </a:solidFill>
                  <a:latin typeface="Arial"/>
                  <a:ea typeface="UoL Inter 1 Semi-Bold"/>
                  <a:cs typeface="Arial"/>
                  <a:sym typeface="UoL Inter 1 Semi-Bold"/>
                </a:rPr>
                <a:t> </a:t>
              </a:r>
              <a:endParaRPr lang="en-US" b="1">
                <a:solidFill>
                  <a:srgbClr val="2D2A24"/>
                </a:solidFill>
                <a:latin typeface="Arial"/>
                <a:ea typeface="UoL Inter 1 Semi-Bold"/>
                <a:cs typeface="Arial"/>
              </a:endParaRPr>
            </a:p>
          </p:txBody>
        </p:sp>
        <p:sp>
          <p:nvSpPr>
            <p:cNvPr id="26" name="TextBox 32">
              <a:extLst>
                <a:ext uri="{FF2B5EF4-FFF2-40B4-BE49-F238E27FC236}">
                  <a16:creationId xmlns:a16="http://schemas.microsoft.com/office/drawing/2014/main" id="{2B453C73-49B9-8E8E-434F-2042B1BCF640}"/>
                </a:ext>
              </a:extLst>
            </p:cNvPr>
            <p:cNvSpPr txBox="1"/>
            <p:nvPr/>
          </p:nvSpPr>
          <p:spPr>
            <a:xfrm>
              <a:off x="7167842" y="1913452"/>
              <a:ext cx="2058300" cy="4471807"/>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pPr>
              <a:endParaRPr lang="en-US">
                <a:latin typeface="Arial"/>
                <a:cs typeface="Arial"/>
              </a:endParaRPr>
            </a:p>
          </p:txBody>
        </p:sp>
      </p:grpSp>
      <p:grpSp>
        <p:nvGrpSpPr>
          <p:cNvPr id="39" name="Group 38" descr="Frame with the wording: Oly if emergency, A&amp;E - 999. Immediate help. Losing blood, broken bones, difficulty breathing.&#10;">
            <a:extLst>
              <a:ext uri="{FF2B5EF4-FFF2-40B4-BE49-F238E27FC236}">
                <a16:creationId xmlns:a16="http://schemas.microsoft.com/office/drawing/2014/main" id="{C1303D4B-CA33-D40A-3048-97508E63B796}"/>
              </a:ext>
              <a:ext uri="{C183D7F6-B498-43B3-948B-1728B52AA6E4}">
                <adec:decorative xmlns:adec="http://schemas.microsoft.com/office/drawing/2017/decorative" val="0"/>
              </a:ext>
            </a:extLst>
          </p:cNvPr>
          <p:cNvGrpSpPr/>
          <p:nvPr/>
        </p:nvGrpSpPr>
        <p:grpSpPr>
          <a:xfrm>
            <a:off x="9155766" y="2664868"/>
            <a:ext cx="1864659" cy="3556788"/>
            <a:chOff x="9155766" y="1913452"/>
            <a:chExt cx="2058300" cy="4471807"/>
          </a:xfrm>
        </p:grpSpPr>
        <p:sp>
          <p:nvSpPr>
            <p:cNvPr id="37" name="Freeform 26">
              <a:extLst>
                <a:ext uri="{FF2B5EF4-FFF2-40B4-BE49-F238E27FC236}">
                  <a16:creationId xmlns:a16="http://schemas.microsoft.com/office/drawing/2014/main" id="{5136CC6A-2D4F-9D13-E73E-AABDB2E36875}"/>
                </a:ext>
              </a:extLst>
            </p:cNvPr>
            <p:cNvSpPr/>
            <p:nvPr/>
          </p:nvSpPr>
          <p:spPr>
            <a:xfrm>
              <a:off x="9155766" y="1951552"/>
              <a:ext cx="2058300" cy="4433707"/>
            </a:xfrm>
            <a:custGeom>
              <a:avLst/>
              <a:gdLst/>
              <a:ahLst/>
              <a:cxnLst/>
              <a:rect l="l" t="t" r="r" b="b"/>
              <a:pathLst>
                <a:path w="2058300" h="4433707">
                  <a:moveTo>
                    <a:pt x="0" y="0"/>
                  </a:moveTo>
                  <a:lnTo>
                    <a:pt x="2058300" y="0"/>
                  </a:lnTo>
                  <a:lnTo>
                    <a:pt x="2058300" y="4433707"/>
                  </a:lnTo>
                  <a:lnTo>
                    <a:pt x="0" y="4433707"/>
                  </a:lnTo>
                  <a:close/>
                </a:path>
              </a:pathLst>
            </a:custGeom>
            <a:solidFill>
              <a:srgbClr val="E12510"/>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b="1">
                <a:solidFill>
                  <a:srgbClr val="FFFFFF"/>
                </a:solidFill>
                <a:latin typeface="Arial"/>
                <a:ea typeface="UoL Inter 1 Semi-Bold"/>
                <a:cs typeface="Arial"/>
                <a:sym typeface="UoL Inter 1 Semi-Bold"/>
              </a:endParaRPr>
            </a:p>
            <a:p>
              <a:pPr algn="ctr"/>
              <a:r>
                <a:rPr lang="en-US" b="1">
                  <a:solidFill>
                    <a:srgbClr val="FFFFFF"/>
                  </a:solidFill>
                  <a:latin typeface="Arial"/>
                  <a:ea typeface="UoL Inter 1 Semi-Bold"/>
                  <a:cs typeface="Arial"/>
                  <a:sym typeface="UoL Inter 1 Semi-Bold"/>
                </a:rPr>
                <a:t>Only if emergency:</a:t>
              </a:r>
            </a:p>
            <a:p>
              <a:pPr algn="ctr"/>
              <a:endParaRPr lang="en-US" b="1">
                <a:solidFill>
                  <a:srgbClr val="FFFFFF"/>
                </a:solidFill>
                <a:latin typeface="Arial"/>
                <a:ea typeface="UoL Inter 1 Semi-Bold"/>
                <a:cs typeface="Arial"/>
                <a:sym typeface="UoL Inter 1 Semi-Bold"/>
              </a:endParaRPr>
            </a:p>
            <a:p>
              <a:pPr algn="ctr"/>
              <a:r>
                <a:rPr lang="en-US" b="1">
                  <a:solidFill>
                    <a:srgbClr val="FFFFFF"/>
                  </a:solidFill>
                  <a:latin typeface="Arial"/>
                  <a:ea typeface="UoL Inter 1 Semi-Bold"/>
                  <a:cs typeface="Arial"/>
                  <a:sym typeface="UoL Inter 1 Semi-Bold"/>
                </a:rPr>
                <a:t>A&amp;E - 999</a:t>
              </a:r>
              <a:endParaRPr lang="en-US">
                <a:solidFill>
                  <a:srgbClr val="FFFFFF"/>
                </a:solidFill>
                <a:latin typeface="Arial"/>
                <a:ea typeface="UoL Inter 1"/>
                <a:cs typeface="Arial"/>
                <a:sym typeface="UoL Inter 1"/>
              </a:endParaRPr>
            </a:p>
            <a:p>
              <a:pPr algn="ctr">
                <a:spcBef>
                  <a:spcPct val="0"/>
                </a:spcBef>
              </a:pPr>
              <a:endParaRPr lang="en-US">
                <a:solidFill>
                  <a:srgbClr val="FFFFFF"/>
                </a:solidFill>
                <a:latin typeface="Arial"/>
                <a:ea typeface="UoL Inter 1"/>
                <a:cs typeface="Arial"/>
                <a:sym typeface="UoL Inter 1"/>
              </a:endParaRPr>
            </a:p>
            <a:p>
              <a:pPr algn="ctr">
                <a:spcBef>
                  <a:spcPct val="0"/>
                </a:spcBef>
              </a:pPr>
              <a:r>
                <a:rPr lang="en-US">
                  <a:solidFill>
                    <a:srgbClr val="FFFFFF"/>
                  </a:solidFill>
                  <a:latin typeface="Arial"/>
                  <a:ea typeface="UoL Inter 1"/>
                  <a:cs typeface="Arial"/>
                </a:rPr>
                <a:t>Immediate help.</a:t>
              </a:r>
            </a:p>
            <a:p>
              <a:pPr algn="ctr">
                <a:spcBef>
                  <a:spcPct val="0"/>
                </a:spcBef>
              </a:pPr>
              <a:r>
                <a:rPr lang="en-US">
                  <a:solidFill>
                    <a:srgbClr val="FFFFFF"/>
                  </a:solidFill>
                  <a:latin typeface="Arial"/>
                  <a:ea typeface="UoL Inter 1"/>
                  <a:cs typeface="Arial"/>
                </a:rPr>
                <a:t>Losing blood, broken bones, difficulty breathing.</a:t>
              </a:r>
            </a:p>
            <a:p>
              <a:endParaRPr lang="en-GB">
                <a:latin typeface="Arial"/>
                <a:cs typeface="Arial"/>
              </a:endParaRPr>
            </a:p>
          </p:txBody>
        </p:sp>
        <p:sp>
          <p:nvSpPr>
            <p:cNvPr id="38" name="TextBox 27">
              <a:extLst>
                <a:ext uri="{FF2B5EF4-FFF2-40B4-BE49-F238E27FC236}">
                  <a16:creationId xmlns:a16="http://schemas.microsoft.com/office/drawing/2014/main" id="{93D83D27-7644-2F46-4500-20BE4A74AA19}"/>
                </a:ext>
              </a:extLst>
            </p:cNvPr>
            <p:cNvSpPr txBox="1"/>
            <p:nvPr/>
          </p:nvSpPr>
          <p:spPr>
            <a:xfrm>
              <a:off x="9155766" y="1913452"/>
              <a:ext cx="2058300" cy="4471807"/>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pPr>
              <a:endParaRPr lang="en-US">
                <a:latin typeface="Arial"/>
                <a:cs typeface="Arial"/>
              </a:endParaRPr>
            </a:p>
          </p:txBody>
        </p:sp>
      </p:grpSp>
    </p:spTree>
    <p:extLst>
      <p:ext uri="{BB962C8B-B14F-4D97-AF65-F5344CB8AC3E}">
        <p14:creationId xmlns:p14="http://schemas.microsoft.com/office/powerpoint/2010/main" val="39447764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9643BB9-26E2-2C4C-1ECB-A06596E58714}"/>
              </a:ext>
            </a:extLst>
          </p:cNvPr>
          <p:cNvSpPr>
            <a:spLocks noGrp="1"/>
          </p:cNvSpPr>
          <p:nvPr>
            <p:ph type="title"/>
          </p:nvPr>
        </p:nvSpPr>
        <p:spPr/>
        <p:txBody>
          <a:bodyPr/>
          <a:lstStyle/>
          <a:p>
            <a:r>
              <a:rPr lang="en-US">
                <a:latin typeface="Arial"/>
                <a:cs typeface="Arial"/>
              </a:rPr>
              <a:t>Healthcare and your visa</a:t>
            </a:r>
            <a:endParaRPr lang="en-US"/>
          </a:p>
        </p:txBody>
      </p:sp>
      <p:pic>
        <p:nvPicPr>
          <p:cNvPr id="3" name="Picture 2">
            <a:extLst>
              <a:ext uri="{FF2B5EF4-FFF2-40B4-BE49-F238E27FC236}">
                <a16:creationId xmlns:a16="http://schemas.microsoft.com/office/drawing/2014/main" id="{56425707-2459-DDB1-3054-D036A74BB673}"/>
              </a:ext>
              <a:ext uri="{C183D7F6-B498-43B3-948B-1728B52AA6E4}">
                <adec:decorative xmlns:adec="http://schemas.microsoft.com/office/drawing/2017/decorative" val="1"/>
              </a:ext>
            </a:extLst>
          </p:cNvPr>
          <p:cNvPicPr>
            <a:picLocks noChangeAspect="1"/>
          </p:cNvPicPr>
          <p:nvPr/>
        </p:nvPicPr>
        <p:blipFill>
          <a:blip r:embed="rId3"/>
          <a:srcRect l="1465" b="719"/>
          <a:stretch>
            <a:fillRect/>
          </a:stretch>
        </p:blipFill>
        <p:spPr>
          <a:xfrm>
            <a:off x="626410" y="3239620"/>
            <a:ext cx="2864536" cy="3028919"/>
          </a:xfrm>
          <a:prstGeom prst="rect">
            <a:avLst/>
          </a:prstGeom>
        </p:spPr>
      </p:pic>
    </p:spTree>
    <p:extLst>
      <p:ext uri="{BB962C8B-B14F-4D97-AF65-F5344CB8AC3E}">
        <p14:creationId xmlns:p14="http://schemas.microsoft.com/office/powerpoint/2010/main" val="18822778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414D2-7EF9-5CEF-4B5F-0F6D741771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58DA13-5208-D0DE-0CEC-38C6B724EB86}"/>
              </a:ext>
            </a:extLst>
          </p:cNvPr>
          <p:cNvSpPr>
            <a:spLocks noGrp="1"/>
          </p:cNvSpPr>
          <p:nvPr>
            <p:ph type="title"/>
          </p:nvPr>
        </p:nvSpPr>
        <p:spPr>
          <a:xfrm>
            <a:off x="349477" y="1358725"/>
            <a:ext cx="5798655" cy="633174"/>
          </a:xfrm>
        </p:spPr>
        <p:txBody>
          <a:bodyPr>
            <a:normAutofit fontScale="90000"/>
          </a:bodyPr>
          <a:lstStyle/>
          <a:p>
            <a:r>
              <a:rPr lang="en-GB">
                <a:latin typeface="Arial"/>
                <a:cs typeface="Arial"/>
              </a:rPr>
              <a:t>If you’re in the UK for a semester or less	</a:t>
            </a:r>
            <a:endParaRPr lang="en-GB"/>
          </a:p>
        </p:txBody>
      </p:sp>
      <p:sp>
        <p:nvSpPr>
          <p:cNvPr id="21" name="Text Placeholder 2">
            <a:extLst>
              <a:ext uri="{FF2B5EF4-FFF2-40B4-BE49-F238E27FC236}">
                <a16:creationId xmlns:a16="http://schemas.microsoft.com/office/drawing/2014/main" id="{6380296C-C30F-FB39-89B1-13FD343CFD06}"/>
              </a:ext>
            </a:extLst>
          </p:cNvPr>
          <p:cNvSpPr>
            <a:spLocks noGrp="1"/>
          </p:cNvSpPr>
          <p:nvPr>
            <p:ph type="body" idx="1"/>
          </p:nvPr>
        </p:nvSpPr>
        <p:spPr>
          <a:xfrm>
            <a:off x="358420" y="2782217"/>
            <a:ext cx="5040588" cy="703898"/>
          </a:xfrm>
        </p:spPr>
        <p:txBody>
          <a:bodyPr/>
          <a:lstStyle/>
          <a:p>
            <a:r>
              <a:rPr lang="en-GB">
                <a:latin typeface="Arial"/>
                <a:cs typeface="Arial"/>
              </a:rPr>
              <a:t>Covered </a:t>
            </a:r>
            <a:endParaRPr lang="en-GB"/>
          </a:p>
        </p:txBody>
      </p:sp>
      <p:sp>
        <p:nvSpPr>
          <p:cNvPr id="4" name="Content Placeholder 3">
            <a:extLst>
              <a:ext uri="{FF2B5EF4-FFF2-40B4-BE49-F238E27FC236}">
                <a16:creationId xmlns:a16="http://schemas.microsoft.com/office/drawing/2014/main" id="{9A94D529-69AD-28EB-4E8E-CAED4D49F348}"/>
              </a:ext>
            </a:extLst>
          </p:cNvPr>
          <p:cNvSpPr>
            <a:spLocks noGrp="1"/>
          </p:cNvSpPr>
          <p:nvPr>
            <p:ph sz="half" idx="2"/>
          </p:nvPr>
        </p:nvSpPr>
        <p:spPr>
          <a:xfrm>
            <a:off x="335329" y="3588657"/>
            <a:ext cx="5040588" cy="2880336"/>
          </a:xfrm>
        </p:spPr>
        <p:txBody>
          <a:bodyPr vert="horz" lIns="0" tIns="0" rIns="0" bIns="0" rtlCol="0" anchor="t">
            <a:normAutofit/>
          </a:bodyPr>
          <a:lstStyle/>
          <a:p>
            <a:pPr marL="285750" indent="-285750">
              <a:lnSpc>
                <a:spcPct val="150000"/>
              </a:lnSpc>
              <a:spcBef>
                <a:spcPts val="0"/>
              </a:spcBef>
            </a:pPr>
            <a:r>
              <a:rPr lang="en-GB" sz="2000">
                <a:latin typeface="Arial"/>
                <a:cs typeface="Arial"/>
              </a:rPr>
              <a:t>General Practitioner's visits </a:t>
            </a:r>
            <a:endParaRPr lang="en-US" sz="2000">
              <a:latin typeface="Arial"/>
              <a:cs typeface="Arial"/>
            </a:endParaRPr>
          </a:p>
          <a:p>
            <a:pPr marL="285750" indent="-285750">
              <a:lnSpc>
                <a:spcPct val="150000"/>
              </a:lnSpc>
              <a:spcBef>
                <a:spcPts val="0"/>
              </a:spcBef>
            </a:pPr>
            <a:r>
              <a:rPr lang="en-GB" sz="2000">
                <a:latin typeface="Arial"/>
                <a:cs typeface="Arial"/>
              </a:rPr>
              <a:t>Immediate A&amp;E treatment </a:t>
            </a:r>
            <a:endParaRPr lang="en-US" sz="2000">
              <a:latin typeface="Arial"/>
              <a:cs typeface="Arial"/>
            </a:endParaRPr>
          </a:p>
          <a:p>
            <a:endParaRPr lang="en-GB" sz="2000"/>
          </a:p>
        </p:txBody>
      </p:sp>
      <p:sp>
        <p:nvSpPr>
          <p:cNvPr id="23" name="Text Placeholder 4">
            <a:extLst>
              <a:ext uri="{FF2B5EF4-FFF2-40B4-BE49-F238E27FC236}">
                <a16:creationId xmlns:a16="http://schemas.microsoft.com/office/drawing/2014/main" id="{A403A033-FD06-3718-0E1C-DB6972A3B3CD}"/>
              </a:ext>
            </a:extLst>
          </p:cNvPr>
          <p:cNvSpPr>
            <a:spLocks noGrp="1"/>
          </p:cNvSpPr>
          <p:nvPr>
            <p:ph type="body" sz="quarter" idx="3"/>
          </p:nvPr>
        </p:nvSpPr>
        <p:spPr>
          <a:xfrm>
            <a:off x="6119091" y="2782217"/>
            <a:ext cx="5040589" cy="703897"/>
          </a:xfrm>
        </p:spPr>
        <p:txBody>
          <a:bodyPr/>
          <a:lstStyle/>
          <a:p>
            <a:r>
              <a:rPr lang="en-GB">
                <a:latin typeface="Arial"/>
                <a:cs typeface="Arial"/>
              </a:rPr>
              <a:t>To be paid for </a:t>
            </a:r>
            <a:endParaRPr lang="en-GB"/>
          </a:p>
        </p:txBody>
      </p:sp>
      <p:sp>
        <p:nvSpPr>
          <p:cNvPr id="6" name="Content Placeholder 5">
            <a:extLst>
              <a:ext uri="{FF2B5EF4-FFF2-40B4-BE49-F238E27FC236}">
                <a16:creationId xmlns:a16="http://schemas.microsoft.com/office/drawing/2014/main" id="{2F9635C3-2DB5-893B-CC73-DBB09F8C0570}"/>
              </a:ext>
            </a:extLst>
          </p:cNvPr>
          <p:cNvSpPr>
            <a:spLocks noGrp="1"/>
          </p:cNvSpPr>
          <p:nvPr>
            <p:ph sz="quarter" idx="4"/>
          </p:nvPr>
        </p:nvSpPr>
        <p:spPr>
          <a:xfrm>
            <a:off x="6096000" y="3588657"/>
            <a:ext cx="5398498" cy="2880336"/>
          </a:xfrm>
        </p:spPr>
        <p:txBody>
          <a:bodyPr vert="horz" lIns="0" tIns="0" rIns="0" bIns="0" rtlCol="0" anchor="t">
            <a:normAutofit/>
          </a:bodyPr>
          <a:lstStyle/>
          <a:p>
            <a:pPr marL="285750" indent="-285750">
              <a:lnSpc>
                <a:spcPct val="150000"/>
              </a:lnSpc>
              <a:spcBef>
                <a:spcPts val="0"/>
              </a:spcBef>
            </a:pPr>
            <a:r>
              <a:rPr lang="en-GB" sz="2000"/>
              <a:t>Specialist appointments, hospital stays</a:t>
            </a:r>
            <a:endParaRPr lang="en-US" sz="2000"/>
          </a:p>
          <a:p>
            <a:pPr marL="285750" indent="-285750">
              <a:lnSpc>
                <a:spcPct val="150000"/>
              </a:lnSpc>
              <a:spcBef>
                <a:spcPts val="0"/>
              </a:spcBef>
            </a:pPr>
            <a:r>
              <a:rPr lang="en-GB" sz="2000"/>
              <a:t>Dental treatment </a:t>
            </a:r>
            <a:endParaRPr lang="en-US" sz="2000"/>
          </a:p>
          <a:p>
            <a:pPr marL="285750" indent="-285750">
              <a:lnSpc>
                <a:spcPct val="150000"/>
              </a:lnSpc>
              <a:spcBef>
                <a:spcPts val="0"/>
              </a:spcBef>
            </a:pPr>
            <a:r>
              <a:rPr lang="en-GB" sz="2000"/>
              <a:t>All medications bought in the UK</a:t>
            </a:r>
            <a:endParaRPr lang="en-US" sz="2000"/>
          </a:p>
          <a:p>
            <a:pPr marL="285750" indent="-285750">
              <a:lnSpc>
                <a:spcPct val="150000"/>
              </a:lnSpc>
              <a:spcBef>
                <a:spcPts val="0"/>
              </a:spcBef>
            </a:pPr>
            <a:endParaRPr lang="en-GB" sz="2000"/>
          </a:p>
          <a:p>
            <a:pPr>
              <a:lnSpc>
                <a:spcPct val="150000"/>
              </a:lnSpc>
              <a:spcBef>
                <a:spcPts val="0"/>
              </a:spcBef>
            </a:pPr>
            <a:endParaRPr lang="en-GB" sz="2000"/>
          </a:p>
          <a:p>
            <a:pPr>
              <a:lnSpc>
                <a:spcPct val="150000"/>
              </a:lnSpc>
              <a:spcBef>
                <a:spcPts val="0"/>
              </a:spcBef>
            </a:pPr>
            <a:endParaRPr lang="en-GB" sz="2000"/>
          </a:p>
          <a:p>
            <a:endParaRPr lang="en-GB" sz="2000"/>
          </a:p>
        </p:txBody>
      </p:sp>
      <p:sp>
        <p:nvSpPr>
          <p:cNvPr id="9" name="TextBox 8">
            <a:extLst>
              <a:ext uri="{FF2B5EF4-FFF2-40B4-BE49-F238E27FC236}">
                <a16:creationId xmlns:a16="http://schemas.microsoft.com/office/drawing/2014/main" id="{995A1BD3-6D4C-9FC1-2F66-2D19B2E9E8FB}"/>
              </a:ext>
            </a:extLst>
          </p:cNvPr>
          <p:cNvSpPr txBox="1"/>
          <p:nvPr/>
        </p:nvSpPr>
        <p:spPr>
          <a:xfrm>
            <a:off x="337127" y="5322784"/>
            <a:ext cx="1132534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b="1">
                <a:latin typeface="Arial"/>
                <a:cs typeface="Segoe UI"/>
              </a:rPr>
              <a:t>It is important to have medical insurance to cover you for any treatment that you need to pay for.</a:t>
            </a:r>
            <a:r>
              <a:rPr lang="en-GB" sz="2000">
                <a:latin typeface="Arial"/>
                <a:cs typeface="Segoe UI"/>
              </a:rPr>
              <a:t>​ If you’re a student from the EU, you can still use a valid EHIC to access healthcare.</a:t>
            </a:r>
          </a:p>
        </p:txBody>
      </p:sp>
      <p:sp>
        <p:nvSpPr>
          <p:cNvPr id="11" name="Rectangle 10">
            <a:extLst>
              <a:ext uri="{FF2B5EF4-FFF2-40B4-BE49-F238E27FC236}">
                <a16:creationId xmlns:a16="http://schemas.microsoft.com/office/drawing/2014/main" id="{9FC5A5A7-898D-00C6-146D-DF1FF7E7B3DC}"/>
              </a:ext>
            </a:extLst>
          </p:cNvPr>
          <p:cNvSpPr/>
          <p:nvPr/>
        </p:nvSpPr>
        <p:spPr>
          <a:xfrm>
            <a:off x="7019853" y="6296920"/>
            <a:ext cx="4642618" cy="400110"/>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a:latin typeface="Arial" panose="020B0604020202020204" pitchFamily="34" charset="0"/>
                <a:cs typeface="Arial" panose="020B0604020202020204" pitchFamily="34" charset="0"/>
                <a:hlinkClick r:id="rId3"/>
              </a:rPr>
              <a:t>Healthcare and your immigration status</a:t>
            </a:r>
            <a:endParaRPr lang="en-GB" sz="2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26457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ADF5B-17B8-7225-D706-9D90BF7055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28BFE8-A0BD-5975-27F9-521D47FC990B}"/>
              </a:ext>
            </a:extLst>
          </p:cNvPr>
          <p:cNvSpPr>
            <a:spLocks noGrp="1"/>
          </p:cNvSpPr>
          <p:nvPr>
            <p:ph type="title"/>
          </p:nvPr>
        </p:nvSpPr>
        <p:spPr>
          <a:xfrm>
            <a:off x="342220" y="1358725"/>
            <a:ext cx="6465652" cy="713992"/>
          </a:xfrm>
        </p:spPr>
        <p:txBody>
          <a:bodyPr>
            <a:normAutofit fontScale="90000"/>
          </a:bodyPr>
          <a:lstStyle/>
          <a:p>
            <a:r>
              <a:rPr lang="en-GB">
                <a:latin typeface="Arial"/>
                <a:cs typeface="Arial"/>
              </a:rPr>
              <a:t>If you'll be in the UK for more than 6 months </a:t>
            </a:r>
            <a:endParaRPr lang="en-GB"/>
          </a:p>
        </p:txBody>
      </p:sp>
      <p:sp>
        <p:nvSpPr>
          <p:cNvPr id="3" name="Text Placeholder 2">
            <a:extLst>
              <a:ext uri="{FF2B5EF4-FFF2-40B4-BE49-F238E27FC236}">
                <a16:creationId xmlns:a16="http://schemas.microsoft.com/office/drawing/2014/main" id="{C43E04BC-EFC2-F3EE-1E85-803B68594FB9}"/>
              </a:ext>
            </a:extLst>
          </p:cNvPr>
          <p:cNvSpPr>
            <a:spLocks noGrp="1"/>
          </p:cNvSpPr>
          <p:nvPr>
            <p:ph type="body" idx="1"/>
          </p:nvPr>
        </p:nvSpPr>
        <p:spPr>
          <a:xfrm>
            <a:off x="343906" y="3253931"/>
            <a:ext cx="5040588" cy="703898"/>
          </a:xfrm>
        </p:spPr>
        <p:txBody>
          <a:bodyPr/>
          <a:lstStyle/>
          <a:p>
            <a:r>
              <a:rPr lang="en-GB">
                <a:latin typeface="Arial"/>
                <a:cs typeface="Arial"/>
              </a:rPr>
              <a:t>Covered </a:t>
            </a:r>
            <a:endParaRPr lang="en-GB"/>
          </a:p>
        </p:txBody>
      </p:sp>
      <p:sp>
        <p:nvSpPr>
          <p:cNvPr id="4" name="Content Placeholder 3">
            <a:extLst>
              <a:ext uri="{FF2B5EF4-FFF2-40B4-BE49-F238E27FC236}">
                <a16:creationId xmlns:a16="http://schemas.microsoft.com/office/drawing/2014/main" id="{E1A28C96-141C-4D73-D3C4-B8A78D95677A}"/>
              </a:ext>
            </a:extLst>
          </p:cNvPr>
          <p:cNvSpPr>
            <a:spLocks noGrp="1"/>
          </p:cNvSpPr>
          <p:nvPr>
            <p:ph sz="half" idx="2"/>
          </p:nvPr>
        </p:nvSpPr>
        <p:spPr>
          <a:xfrm>
            <a:off x="320815" y="4060371"/>
            <a:ext cx="5040588" cy="2880336"/>
          </a:xfrm>
        </p:spPr>
        <p:txBody>
          <a:bodyPr vert="horz" lIns="0" tIns="0" rIns="0" bIns="0" rtlCol="0" anchor="t">
            <a:normAutofit/>
          </a:bodyPr>
          <a:lstStyle/>
          <a:p>
            <a:pPr>
              <a:lnSpc>
                <a:spcPct val="100000"/>
              </a:lnSpc>
              <a:spcBef>
                <a:spcPts val="0"/>
              </a:spcBef>
            </a:pPr>
            <a:r>
              <a:rPr lang="en-GB" sz="2000">
                <a:latin typeface="Arial"/>
                <a:cs typeface="Arial"/>
              </a:rPr>
              <a:t>The Immigration Health Surcharge entitles you to receive health services under the NHS.</a:t>
            </a:r>
          </a:p>
          <a:p>
            <a:pPr>
              <a:lnSpc>
                <a:spcPct val="100000"/>
              </a:lnSpc>
              <a:spcBef>
                <a:spcPts val="0"/>
              </a:spcBef>
            </a:pPr>
            <a:endParaRPr lang="en-GB" sz="2000">
              <a:latin typeface="Arial"/>
              <a:cs typeface="Arial"/>
            </a:endParaRPr>
          </a:p>
          <a:p>
            <a:pPr>
              <a:lnSpc>
                <a:spcPct val="100000"/>
              </a:lnSpc>
              <a:spcBef>
                <a:spcPts val="0"/>
              </a:spcBef>
            </a:pPr>
            <a:r>
              <a:rPr lang="en-GB" sz="2000">
                <a:latin typeface="Arial"/>
                <a:cs typeface="Arial"/>
              </a:rPr>
              <a:t>Chevening or Commonwealth Scholars with an IHS reference number, which can be used as evidence of your exemption.</a:t>
            </a:r>
          </a:p>
          <a:p>
            <a:pPr>
              <a:lnSpc>
                <a:spcPct val="100000"/>
              </a:lnSpc>
              <a:spcBef>
                <a:spcPts val="0"/>
              </a:spcBef>
            </a:pPr>
            <a:endParaRPr lang="en-GB" sz="2000">
              <a:latin typeface="Arial"/>
              <a:cs typeface="Arial"/>
            </a:endParaRPr>
          </a:p>
          <a:p>
            <a:pPr>
              <a:lnSpc>
                <a:spcPct val="100000"/>
              </a:lnSpc>
              <a:spcBef>
                <a:spcPts val="0"/>
              </a:spcBef>
            </a:pPr>
            <a:endParaRPr lang="en-US" sz="2000">
              <a:latin typeface="Arial"/>
              <a:cs typeface="Arial"/>
            </a:endParaRPr>
          </a:p>
          <a:p>
            <a:pPr>
              <a:lnSpc>
                <a:spcPct val="100000"/>
              </a:lnSpc>
              <a:spcBef>
                <a:spcPts val="0"/>
              </a:spcBef>
            </a:pPr>
            <a:endParaRPr lang="en-GB" sz="2200">
              <a:latin typeface="Arial"/>
              <a:cs typeface="Arial"/>
            </a:endParaRPr>
          </a:p>
          <a:p>
            <a:pPr>
              <a:lnSpc>
                <a:spcPct val="100000"/>
              </a:lnSpc>
              <a:spcBef>
                <a:spcPts val="0"/>
              </a:spcBef>
            </a:pPr>
            <a:endParaRPr lang="en-GB" sz="2200">
              <a:latin typeface="Arial"/>
              <a:cs typeface="Arial"/>
            </a:endParaRPr>
          </a:p>
          <a:p>
            <a:pPr marL="285750" indent="-285750">
              <a:lnSpc>
                <a:spcPct val="150000"/>
              </a:lnSpc>
              <a:spcBef>
                <a:spcPts val="0"/>
              </a:spcBef>
            </a:pPr>
            <a:endParaRPr lang="en-GB" sz="2000">
              <a:latin typeface="Arial"/>
              <a:cs typeface="Arial"/>
            </a:endParaRPr>
          </a:p>
          <a:p>
            <a:pPr marL="285750" indent="-285750">
              <a:lnSpc>
                <a:spcPct val="150000"/>
              </a:lnSpc>
              <a:spcBef>
                <a:spcPts val="0"/>
              </a:spcBef>
            </a:pPr>
            <a:endParaRPr lang="en-GB" sz="2000"/>
          </a:p>
        </p:txBody>
      </p:sp>
      <p:sp>
        <p:nvSpPr>
          <p:cNvPr id="5" name="Text Placeholder 4">
            <a:extLst>
              <a:ext uri="{FF2B5EF4-FFF2-40B4-BE49-F238E27FC236}">
                <a16:creationId xmlns:a16="http://schemas.microsoft.com/office/drawing/2014/main" id="{E4C4B90F-29E1-0F22-949C-2D6547CD153B}"/>
              </a:ext>
            </a:extLst>
          </p:cNvPr>
          <p:cNvSpPr>
            <a:spLocks noGrp="1"/>
          </p:cNvSpPr>
          <p:nvPr>
            <p:ph type="body" sz="quarter" idx="3"/>
          </p:nvPr>
        </p:nvSpPr>
        <p:spPr>
          <a:xfrm>
            <a:off x="6104577" y="3253931"/>
            <a:ext cx="5040589" cy="703897"/>
          </a:xfrm>
        </p:spPr>
        <p:txBody>
          <a:bodyPr/>
          <a:lstStyle/>
          <a:p>
            <a:r>
              <a:rPr lang="en-GB">
                <a:latin typeface="Arial"/>
                <a:cs typeface="Arial"/>
              </a:rPr>
              <a:t>To be paid for </a:t>
            </a:r>
            <a:endParaRPr lang="en-GB"/>
          </a:p>
        </p:txBody>
      </p:sp>
      <p:sp>
        <p:nvSpPr>
          <p:cNvPr id="6" name="Content Placeholder 5">
            <a:extLst>
              <a:ext uri="{FF2B5EF4-FFF2-40B4-BE49-F238E27FC236}">
                <a16:creationId xmlns:a16="http://schemas.microsoft.com/office/drawing/2014/main" id="{57BFF2C3-B2B1-BF5E-AF3C-8927CABA778A}"/>
              </a:ext>
            </a:extLst>
          </p:cNvPr>
          <p:cNvSpPr>
            <a:spLocks noGrp="1"/>
          </p:cNvSpPr>
          <p:nvPr>
            <p:ph sz="quarter" idx="4"/>
          </p:nvPr>
        </p:nvSpPr>
        <p:spPr>
          <a:xfrm>
            <a:off x="6081486" y="4060371"/>
            <a:ext cx="5398498" cy="2880336"/>
          </a:xfrm>
        </p:spPr>
        <p:txBody>
          <a:bodyPr vert="horz" lIns="0" tIns="0" rIns="0" bIns="0" rtlCol="0" anchor="t">
            <a:normAutofit/>
          </a:bodyPr>
          <a:lstStyle/>
          <a:p>
            <a:pPr marL="457200" indent="-457200">
              <a:lnSpc>
                <a:spcPct val="100000"/>
              </a:lnSpc>
              <a:spcBef>
                <a:spcPts val="0"/>
              </a:spcBef>
            </a:pPr>
            <a:r>
              <a:rPr lang="en-GB" sz="2000">
                <a:latin typeface="Arial"/>
                <a:cs typeface="Arial"/>
              </a:rPr>
              <a:t>Your medications and dental treatment</a:t>
            </a:r>
            <a:br>
              <a:rPr lang="en-GB" sz="2000">
                <a:latin typeface="Arial"/>
                <a:cs typeface="Arial"/>
              </a:rPr>
            </a:br>
            <a:endParaRPr lang="en-GB" sz="2000"/>
          </a:p>
          <a:p>
            <a:pPr marL="457200" indent="-457200">
              <a:lnSpc>
                <a:spcPct val="100000"/>
              </a:lnSpc>
              <a:spcBef>
                <a:spcPts val="0"/>
              </a:spcBef>
            </a:pPr>
            <a:r>
              <a:rPr lang="en-GB" sz="2000">
                <a:latin typeface="Arial"/>
                <a:cs typeface="Arial"/>
              </a:rPr>
              <a:t>Any private appointments you decide to have (if not advised by your doctor)</a:t>
            </a:r>
            <a:endParaRPr lang="en-GB">
              <a:latin typeface="Arial"/>
              <a:cs typeface="Arial"/>
            </a:endParaRPr>
          </a:p>
        </p:txBody>
      </p:sp>
      <p:sp>
        <p:nvSpPr>
          <p:cNvPr id="11" name="Rectangle 10">
            <a:extLst>
              <a:ext uri="{FF2B5EF4-FFF2-40B4-BE49-F238E27FC236}">
                <a16:creationId xmlns:a16="http://schemas.microsoft.com/office/drawing/2014/main" id="{92EFCDAD-163B-D31E-7F93-1CA44DD26E8E}"/>
              </a:ext>
            </a:extLst>
          </p:cNvPr>
          <p:cNvSpPr/>
          <p:nvPr/>
        </p:nvSpPr>
        <p:spPr>
          <a:xfrm>
            <a:off x="7019853" y="6296920"/>
            <a:ext cx="4642618" cy="400110"/>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a:latin typeface="Arial" panose="020B0604020202020204" pitchFamily="34" charset="0"/>
                <a:cs typeface="Arial" panose="020B0604020202020204" pitchFamily="34" charset="0"/>
                <a:hlinkClick r:id="rId3"/>
              </a:rPr>
              <a:t>Healthcare and your immigration status</a:t>
            </a:r>
            <a:endParaRPr lang="en-GB" sz="2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97936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a:extLst>
            <a:ext uri="{FF2B5EF4-FFF2-40B4-BE49-F238E27FC236}">
              <a16:creationId xmlns:a16="http://schemas.microsoft.com/office/drawing/2014/main" id="{F76C2405-6EF7-6821-A674-077DCC145604}"/>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C6AD1036-D86B-CC7C-0FAD-4CF12745DC5F}"/>
              </a:ext>
            </a:extLst>
          </p:cNvPr>
          <p:cNvSpPr>
            <a:spLocks noGrp="1"/>
          </p:cNvSpPr>
          <p:nvPr>
            <p:ph type="title"/>
          </p:nvPr>
        </p:nvSpPr>
        <p:spPr/>
        <p:txBody>
          <a:bodyPr/>
          <a:lstStyle/>
          <a:p>
            <a:r>
              <a:rPr lang="en-US">
                <a:latin typeface="Arial"/>
                <a:cs typeface="Arial"/>
              </a:rPr>
              <a:t>Dental care</a:t>
            </a:r>
            <a:endParaRPr lang="en-US"/>
          </a:p>
        </p:txBody>
      </p:sp>
      <p:pic>
        <p:nvPicPr>
          <p:cNvPr id="2" name="Picture 1">
            <a:extLst>
              <a:ext uri="{FF2B5EF4-FFF2-40B4-BE49-F238E27FC236}">
                <a16:creationId xmlns:a16="http://schemas.microsoft.com/office/drawing/2014/main" id="{4B834570-2B91-F00A-C007-0DA4C167B60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44935" y="2648231"/>
            <a:ext cx="3152775" cy="2771775"/>
          </a:xfrm>
          <a:prstGeom prst="rect">
            <a:avLst/>
          </a:prstGeom>
        </p:spPr>
      </p:pic>
    </p:spTree>
    <p:extLst>
      <p:ext uri="{BB962C8B-B14F-4D97-AF65-F5344CB8AC3E}">
        <p14:creationId xmlns:p14="http://schemas.microsoft.com/office/powerpoint/2010/main" val="3714439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FF02A-6F24-8D1B-3148-75D9DAB236D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331A5764-C8C5-A49B-4806-82F11F3D2DC3}"/>
              </a:ext>
            </a:extLst>
          </p:cNvPr>
          <p:cNvSpPr>
            <a:spLocks noGrp="1"/>
          </p:cNvSpPr>
          <p:nvPr>
            <p:ph type="title"/>
          </p:nvPr>
        </p:nvSpPr>
        <p:spPr>
          <a:xfrm>
            <a:off x="368580" y="1358724"/>
            <a:ext cx="10586720" cy="1429977"/>
          </a:xfrm>
        </p:spPr>
        <p:txBody>
          <a:bodyPr anchor="t" anchorCtr="0"/>
          <a:lstStyle/>
          <a:p>
            <a:r>
              <a:rPr lang="en-GB">
                <a:latin typeface="Arial"/>
                <a:cs typeface="Arial"/>
              </a:rPr>
              <a:t>NHS Dental care (1)</a:t>
            </a:r>
            <a:endParaRPr lang="en-US"/>
          </a:p>
        </p:txBody>
      </p:sp>
      <p:sp>
        <p:nvSpPr>
          <p:cNvPr id="15" name="Content Placeholder 3">
            <a:extLst>
              <a:ext uri="{FF2B5EF4-FFF2-40B4-BE49-F238E27FC236}">
                <a16:creationId xmlns:a16="http://schemas.microsoft.com/office/drawing/2014/main" id="{A6F01768-3598-2383-C30A-ABF6EA4BD36A}"/>
              </a:ext>
            </a:extLst>
          </p:cNvPr>
          <p:cNvSpPr txBox="1">
            <a:spLocks/>
          </p:cNvSpPr>
          <p:nvPr/>
        </p:nvSpPr>
        <p:spPr>
          <a:xfrm>
            <a:off x="371047" y="2465994"/>
            <a:ext cx="7045041" cy="2880336"/>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spcBef>
                <a:spcPts val="0"/>
              </a:spcBef>
            </a:pPr>
            <a:r>
              <a:rPr lang="en-GB" sz="2000">
                <a:latin typeface="Arial"/>
                <a:cs typeface="Arial"/>
              </a:rPr>
              <a:t>You can apply for NHS dental care only if you have paid the Immigration Health Surcharge as part of your visa application.</a:t>
            </a:r>
            <a:endParaRPr lang="en-US" sz="2000"/>
          </a:p>
          <a:p>
            <a:pPr>
              <a:lnSpc>
                <a:spcPct val="100000"/>
              </a:lnSpc>
              <a:spcBef>
                <a:spcPts val="0"/>
              </a:spcBef>
            </a:pPr>
            <a:endParaRPr lang="en-GB" sz="2000">
              <a:latin typeface="Arial"/>
              <a:cs typeface="Arial"/>
            </a:endParaRPr>
          </a:p>
          <a:p>
            <a:pPr>
              <a:lnSpc>
                <a:spcPct val="100000"/>
              </a:lnSpc>
              <a:spcBef>
                <a:spcPts val="0"/>
              </a:spcBef>
            </a:pPr>
            <a:r>
              <a:rPr lang="en-GB" sz="2000">
                <a:latin typeface="Arial"/>
                <a:cs typeface="Arial"/>
              </a:rPr>
              <a:t>NHS dental care is not free. Prices vary depending on the treatment you need (£27~£320) </a:t>
            </a:r>
            <a:br>
              <a:rPr lang="en-GB" sz="2000">
                <a:latin typeface="Arial"/>
                <a:cs typeface="Arial"/>
              </a:rPr>
            </a:br>
            <a:r>
              <a:rPr lang="en-GB" sz="2000">
                <a:latin typeface="Arial"/>
                <a:cs typeface="Arial"/>
                <a:hlinkClick r:id="rId3"/>
              </a:rPr>
              <a:t>check NHS fixed dental care costs.</a:t>
            </a:r>
            <a:endParaRPr lang="en-GB" sz="2000">
              <a:latin typeface="Arial"/>
              <a:cs typeface="Arial"/>
            </a:endParaRPr>
          </a:p>
          <a:p>
            <a:pPr>
              <a:lnSpc>
                <a:spcPct val="100000"/>
              </a:lnSpc>
              <a:spcBef>
                <a:spcPts val="0"/>
              </a:spcBef>
            </a:pPr>
            <a:endParaRPr lang="en-GB" sz="2000">
              <a:latin typeface="Arial"/>
              <a:cs typeface="Arial"/>
            </a:endParaRPr>
          </a:p>
          <a:p>
            <a:pPr>
              <a:lnSpc>
                <a:spcPct val="100000"/>
              </a:lnSpc>
              <a:spcBef>
                <a:spcPts val="0"/>
              </a:spcBef>
            </a:pPr>
            <a:r>
              <a:rPr lang="en-GB" sz="2000">
                <a:latin typeface="Arial"/>
                <a:cs typeface="Arial"/>
              </a:rPr>
              <a:t>The NHS offers visits for necessary treatment needed to keep your mouth, teeth, and gums healthy. This includes regular check-ups, fillings and tooth extractions.</a:t>
            </a:r>
            <a:endParaRPr lang="en-US" sz="2000"/>
          </a:p>
          <a:p>
            <a:pPr>
              <a:lnSpc>
                <a:spcPct val="100000"/>
              </a:lnSpc>
              <a:spcBef>
                <a:spcPts val="0"/>
              </a:spcBef>
            </a:pPr>
            <a:endParaRPr lang="en-GB" sz="2000"/>
          </a:p>
          <a:p>
            <a:pPr>
              <a:lnSpc>
                <a:spcPct val="100000"/>
              </a:lnSpc>
              <a:spcBef>
                <a:spcPts val="0"/>
              </a:spcBef>
            </a:pPr>
            <a:endParaRPr lang="en-GB" sz="2000"/>
          </a:p>
          <a:p>
            <a:pPr marL="0" indent="0">
              <a:lnSpc>
                <a:spcPct val="100000"/>
              </a:lnSpc>
              <a:spcBef>
                <a:spcPts val="0"/>
              </a:spcBef>
              <a:buNone/>
            </a:pPr>
            <a:endParaRPr lang="en-GB" sz="1800"/>
          </a:p>
          <a:p>
            <a:pPr marL="0" indent="0">
              <a:lnSpc>
                <a:spcPct val="100000"/>
              </a:lnSpc>
              <a:spcBef>
                <a:spcPts val="0"/>
              </a:spcBef>
              <a:buNone/>
            </a:pPr>
            <a:endParaRPr lang="en-GB" sz="1800"/>
          </a:p>
          <a:p>
            <a:pPr marL="0" indent="0">
              <a:lnSpc>
                <a:spcPct val="100000"/>
              </a:lnSpc>
              <a:spcBef>
                <a:spcPts val="0"/>
              </a:spcBef>
              <a:buNone/>
            </a:pPr>
            <a:endParaRPr lang="en-GB" sz="1800"/>
          </a:p>
          <a:p>
            <a:pPr marL="0" indent="0">
              <a:lnSpc>
                <a:spcPct val="100000"/>
              </a:lnSpc>
              <a:spcBef>
                <a:spcPts val="0"/>
              </a:spcBef>
              <a:buNone/>
            </a:pPr>
            <a:endParaRPr lang="en-GB" sz="1800"/>
          </a:p>
        </p:txBody>
      </p:sp>
      <p:pic>
        <p:nvPicPr>
          <p:cNvPr id="3" name="Picture 2">
            <a:extLst>
              <a:ext uri="{FF2B5EF4-FFF2-40B4-BE49-F238E27FC236}">
                <a16:creationId xmlns:a16="http://schemas.microsoft.com/office/drawing/2014/main" id="{EBA2793B-C49D-9AE5-62EF-30BF99CB3F0A}"/>
              </a:ext>
              <a:ext uri="{C183D7F6-B498-43B3-948B-1728B52AA6E4}">
                <adec:decorative xmlns:adec="http://schemas.microsoft.com/office/drawing/2017/decorative" val="1"/>
              </a:ext>
            </a:extLst>
          </p:cNvPr>
          <p:cNvPicPr>
            <a:picLocks noChangeAspect="1"/>
          </p:cNvPicPr>
          <p:nvPr/>
        </p:nvPicPr>
        <p:blipFill>
          <a:blip r:embed="rId4"/>
          <a:srcRect t="26562" r="1098"/>
          <a:stretch>
            <a:fillRect/>
          </a:stretch>
        </p:blipFill>
        <p:spPr>
          <a:xfrm>
            <a:off x="7422166" y="1821656"/>
            <a:ext cx="4795364" cy="5036344"/>
          </a:xfrm>
          <a:prstGeom prst="rect">
            <a:avLst/>
          </a:prstGeom>
        </p:spPr>
      </p:pic>
      <p:sp>
        <p:nvSpPr>
          <p:cNvPr id="2" name="Rectangle 1">
            <a:extLst>
              <a:ext uri="{FF2B5EF4-FFF2-40B4-BE49-F238E27FC236}">
                <a16:creationId xmlns:a16="http://schemas.microsoft.com/office/drawing/2014/main" id="{37AA18EE-C4EB-D3E3-E336-16E705CBC541}"/>
              </a:ext>
            </a:extLst>
          </p:cNvPr>
          <p:cNvSpPr/>
          <p:nvPr/>
        </p:nvSpPr>
        <p:spPr>
          <a:xfrm>
            <a:off x="370927" y="6192321"/>
            <a:ext cx="5289313" cy="400110"/>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a:latin typeface="Arial"/>
                <a:cs typeface="Arial"/>
                <a:hlinkClick r:id="rId5"/>
              </a:rPr>
              <a:t>Register with a doctor and a dentist</a:t>
            </a:r>
            <a:endParaRPr lang="en-GB" sz="2000">
              <a:latin typeface="Arial"/>
              <a:cs typeface="Arial"/>
            </a:endParaRPr>
          </a:p>
        </p:txBody>
      </p:sp>
    </p:spTree>
    <p:extLst>
      <p:ext uri="{BB962C8B-B14F-4D97-AF65-F5344CB8AC3E}">
        <p14:creationId xmlns:p14="http://schemas.microsoft.com/office/powerpoint/2010/main" val="9155300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569B7-76EC-35B4-6407-166491FC9AEA}"/>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3A3DE0D2-617E-673D-D347-B9B57B3D66CF}"/>
              </a:ext>
            </a:extLst>
          </p:cNvPr>
          <p:cNvSpPr>
            <a:spLocks noGrp="1"/>
          </p:cNvSpPr>
          <p:nvPr>
            <p:ph type="title"/>
          </p:nvPr>
        </p:nvSpPr>
        <p:spPr>
          <a:xfrm>
            <a:off x="368580" y="1358724"/>
            <a:ext cx="10586720" cy="1429977"/>
          </a:xfrm>
        </p:spPr>
        <p:txBody>
          <a:bodyPr anchor="t" anchorCtr="0"/>
          <a:lstStyle/>
          <a:p>
            <a:r>
              <a:rPr lang="en-GB">
                <a:latin typeface="Arial"/>
                <a:cs typeface="Arial"/>
              </a:rPr>
              <a:t>NHS Dental care (2)</a:t>
            </a:r>
            <a:endParaRPr lang="en-US"/>
          </a:p>
        </p:txBody>
      </p:sp>
      <p:sp>
        <p:nvSpPr>
          <p:cNvPr id="15" name="Content Placeholder 3">
            <a:extLst>
              <a:ext uri="{FF2B5EF4-FFF2-40B4-BE49-F238E27FC236}">
                <a16:creationId xmlns:a16="http://schemas.microsoft.com/office/drawing/2014/main" id="{05575A17-45BD-BC7C-37B8-BEAE4F1B229F}"/>
              </a:ext>
            </a:extLst>
          </p:cNvPr>
          <p:cNvSpPr txBox="1">
            <a:spLocks/>
          </p:cNvSpPr>
          <p:nvPr/>
        </p:nvSpPr>
        <p:spPr>
          <a:xfrm>
            <a:off x="371047" y="2287400"/>
            <a:ext cx="7045041" cy="2880336"/>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85750" indent="-285750">
              <a:lnSpc>
                <a:spcPct val="100000"/>
              </a:lnSpc>
              <a:spcBef>
                <a:spcPts val="0"/>
              </a:spcBef>
              <a:buFont typeface="Arial,Sans-Serif"/>
            </a:pPr>
            <a:endParaRPr lang="en-GB" sz="2000">
              <a:latin typeface="Arial"/>
              <a:cs typeface="Arial"/>
            </a:endParaRPr>
          </a:p>
          <a:p>
            <a:pPr>
              <a:lnSpc>
                <a:spcPct val="100000"/>
              </a:lnSpc>
              <a:spcBef>
                <a:spcPts val="0"/>
              </a:spcBef>
            </a:pPr>
            <a:r>
              <a:rPr lang="en-GB" sz="2000" b="1">
                <a:latin typeface="Arial"/>
                <a:cs typeface="Arial"/>
              </a:rPr>
              <a:t>Registering with a Dentist</a:t>
            </a:r>
            <a:br>
              <a:rPr lang="en-GB" sz="2000">
                <a:latin typeface="Arial"/>
                <a:cs typeface="Arial"/>
              </a:rPr>
            </a:br>
            <a:r>
              <a:rPr lang="en-GB" sz="2000">
                <a:latin typeface="Arial"/>
                <a:cs typeface="Arial"/>
              </a:rPr>
              <a:t>You must register with a practice. </a:t>
            </a:r>
            <a:br>
              <a:rPr lang="en-GB" sz="2000">
                <a:latin typeface="Arial"/>
                <a:cs typeface="Arial"/>
              </a:rPr>
            </a:br>
            <a:r>
              <a:rPr lang="en-GB" sz="2000">
                <a:latin typeface="Arial"/>
                <a:cs typeface="Arial"/>
                <a:hlinkClick r:id="rId3"/>
              </a:rPr>
              <a:t>Search for an NHS dentist and register</a:t>
            </a:r>
            <a:br>
              <a:rPr lang="en-GB" sz="2000">
                <a:latin typeface="Arial"/>
                <a:cs typeface="Arial"/>
              </a:rPr>
            </a:br>
            <a:endParaRPr lang="en-GB" sz="2000">
              <a:latin typeface="Arial"/>
              <a:cs typeface="Arial"/>
            </a:endParaRPr>
          </a:p>
          <a:p>
            <a:pPr marL="285750" indent="-285750">
              <a:lnSpc>
                <a:spcPct val="100000"/>
              </a:lnSpc>
              <a:spcBef>
                <a:spcPts val="0"/>
              </a:spcBef>
              <a:buFont typeface="Arial,Sans-Serif"/>
            </a:pPr>
            <a:r>
              <a:rPr lang="en-GB" sz="2000" b="1">
                <a:latin typeface="Arial"/>
                <a:cs typeface="Arial"/>
              </a:rPr>
              <a:t>Availability</a:t>
            </a:r>
            <a:br>
              <a:rPr lang="en-GB" sz="2000">
                <a:latin typeface="Arial"/>
                <a:cs typeface="Arial"/>
              </a:rPr>
            </a:br>
            <a:r>
              <a:rPr lang="en-GB" sz="2000">
                <a:latin typeface="Arial"/>
                <a:cs typeface="Arial"/>
              </a:rPr>
              <a:t>Only some dentists are accepting new NHS patients so start looking for a dentist now. </a:t>
            </a:r>
            <a:endParaRPr lang="en-GB" sz="2000"/>
          </a:p>
          <a:p>
            <a:pPr marL="285750" indent="-285750">
              <a:lnSpc>
                <a:spcPct val="100000"/>
              </a:lnSpc>
              <a:spcBef>
                <a:spcPts val="0"/>
              </a:spcBef>
              <a:buFont typeface="Arial,Sans-Serif"/>
            </a:pPr>
            <a:endParaRPr lang="en-GB" sz="2000"/>
          </a:p>
          <a:p>
            <a:pPr marL="285750" indent="-285750">
              <a:lnSpc>
                <a:spcPct val="100000"/>
              </a:lnSpc>
              <a:spcBef>
                <a:spcPts val="0"/>
              </a:spcBef>
              <a:buFont typeface="Arial,Sans-Serif"/>
              <a:buChar char="•"/>
            </a:pPr>
            <a:r>
              <a:rPr lang="en-GB" sz="2000" b="1">
                <a:latin typeface="Arial"/>
                <a:cs typeface="Arial"/>
              </a:rPr>
              <a:t>Special exemptions</a:t>
            </a:r>
            <a:br>
              <a:rPr lang="en-GB" sz="2000">
                <a:latin typeface="Arial"/>
                <a:cs typeface="Arial"/>
              </a:rPr>
            </a:br>
            <a:r>
              <a:rPr lang="en-GB" sz="2000">
                <a:latin typeface="Arial"/>
                <a:cs typeface="Arial"/>
              </a:rPr>
              <a:t>Dental care is free for children and pregnant women.</a:t>
            </a:r>
            <a:endParaRPr lang="en-GB" sz="2000"/>
          </a:p>
          <a:p>
            <a:pPr marL="285750" indent="-285750">
              <a:lnSpc>
                <a:spcPct val="100000"/>
              </a:lnSpc>
              <a:spcBef>
                <a:spcPts val="0"/>
              </a:spcBef>
              <a:buFont typeface="Arial,Sans-Serif"/>
              <a:buChar char="•"/>
            </a:pPr>
            <a:endParaRPr lang="en-GB" sz="2000">
              <a:latin typeface="Arial"/>
              <a:cs typeface="Arial"/>
            </a:endParaRPr>
          </a:p>
          <a:p>
            <a:pPr marL="0" indent="0">
              <a:lnSpc>
                <a:spcPct val="100000"/>
              </a:lnSpc>
              <a:spcBef>
                <a:spcPts val="0"/>
              </a:spcBef>
              <a:buNone/>
            </a:pPr>
            <a:endParaRPr lang="en-GB" sz="2000">
              <a:latin typeface="Arial"/>
              <a:cs typeface="Arial"/>
            </a:endParaRPr>
          </a:p>
          <a:p>
            <a:pPr marL="285750" indent="-285750">
              <a:lnSpc>
                <a:spcPct val="100000"/>
              </a:lnSpc>
              <a:spcBef>
                <a:spcPts val="0"/>
              </a:spcBef>
              <a:buFont typeface="Arial,Sans-Serif"/>
              <a:buChar char="•"/>
            </a:pPr>
            <a:endParaRPr lang="en-GB" sz="2000"/>
          </a:p>
        </p:txBody>
      </p:sp>
      <p:pic>
        <p:nvPicPr>
          <p:cNvPr id="4" name="Picture 3">
            <a:extLst>
              <a:ext uri="{FF2B5EF4-FFF2-40B4-BE49-F238E27FC236}">
                <a16:creationId xmlns:a16="http://schemas.microsoft.com/office/drawing/2014/main" id="{8F9FD4CD-7BFF-CB84-3406-ACFE1ACE72A1}"/>
              </a:ext>
              <a:ext uri="{C183D7F6-B498-43B3-948B-1728B52AA6E4}">
                <adec:decorative xmlns:adec="http://schemas.microsoft.com/office/drawing/2017/decorative" val="1"/>
              </a:ext>
            </a:extLst>
          </p:cNvPr>
          <p:cNvPicPr>
            <a:picLocks noChangeAspect="1"/>
          </p:cNvPicPr>
          <p:nvPr/>
        </p:nvPicPr>
        <p:blipFill>
          <a:blip r:embed="rId4"/>
          <a:srcRect t="26562" r="1098"/>
          <a:stretch>
            <a:fillRect/>
          </a:stretch>
        </p:blipFill>
        <p:spPr>
          <a:xfrm>
            <a:off x="7422166" y="1821656"/>
            <a:ext cx="4795364" cy="5036344"/>
          </a:xfrm>
          <a:prstGeom prst="rect">
            <a:avLst/>
          </a:prstGeom>
        </p:spPr>
      </p:pic>
      <p:sp>
        <p:nvSpPr>
          <p:cNvPr id="2" name="Rectangle 1">
            <a:extLst>
              <a:ext uri="{FF2B5EF4-FFF2-40B4-BE49-F238E27FC236}">
                <a16:creationId xmlns:a16="http://schemas.microsoft.com/office/drawing/2014/main" id="{56C2A824-E65E-0338-2A6B-B1D9AD54C644}"/>
              </a:ext>
            </a:extLst>
          </p:cNvPr>
          <p:cNvSpPr/>
          <p:nvPr/>
        </p:nvSpPr>
        <p:spPr>
          <a:xfrm>
            <a:off x="370927" y="6192321"/>
            <a:ext cx="5289313" cy="400110"/>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a:latin typeface="Arial"/>
                <a:cs typeface="Arial"/>
                <a:hlinkClick r:id="rId5"/>
              </a:rPr>
              <a:t>Register with a doctor and a dentist</a:t>
            </a:r>
            <a:endParaRPr lang="en-GB" sz="2000">
              <a:latin typeface="Arial"/>
              <a:cs typeface="Arial"/>
            </a:endParaRPr>
          </a:p>
        </p:txBody>
      </p:sp>
    </p:spTree>
    <p:extLst>
      <p:ext uri="{BB962C8B-B14F-4D97-AF65-F5344CB8AC3E}">
        <p14:creationId xmlns:p14="http://schemas.microsoft.com/office/powerpoint/2010/main" val="17886444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037A0-31D3-47D9-CC2F-F8FDC870261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DB8A6618-03B4-6641-1B83-31084B0D8957}"/>
              </a:ext>
            </a:extLst>
          </p:cNvPr>
          <p:cNvSpPr>
            <a:spLocks noGrp="1"/>
          </p:cNvSpPr>
          <p:nvPr>
            <p:ph type="title"/>
          </p:nvPr>
        </p:nvSpPr>
        <p:spPr>
          <a:xfrm>
            <a:off x="368580" y="1358724"/>
            <a:ext cx="10586720" cy="1429977"/>
          </a:xfrm>
        </p:spPr>
        <p:txBody>
          <a:bodyPr anchor="t" anchorCtr="0"/>
          <a:lstStyle/>
          <a:p>
            <a:r>
              <a:rPr lang="en-GB">
                <a:latin typeface="Arial"/>
                <a:cs typeface="Arial"/>
              </a:rPr>
              <a:t>Private dental care</a:t>
            </a:r>
            <a:endParaRPr lang="en-US"/>
          </a:p>
        </p:txBody>
      </p:sp>
      <p:sp>
        <p:nvSpPr>
          <p:cNvPr id="15" name="Content Placeholder 3">
            <a:extLst>
              <a:ext uri="{FF2B5EF4-FFF2-40B4-BE49-F238E27FC236}">
                <a16:creationId xmlns:a16="http://schemas.microsoft.com/office/drawing/2014/main" id="{C87C0A70-54EE-304E-27D1-A1D1F00A16D5}"/>
              </a:ext>
            </a:extLst>
          </p:cNvPr>
          <p:cNvSpPr txBox="1">
            <a:spLocks/>
          </p:cNvSpPr>
          <p:nvPr/>
        </p:nvSpPr>
        <p:spPr>
          <a:xfrm>
            <a:off x="371047" y="2287400"/>
            <a:ext cx="7580822" cy="3380398"/>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85750" indent="-285750">
              <a:lnSpc>
                <a:spcPct val="100000"/>
              </a:lnSpc>
              <a:spcBef>
                <a:spcPts val="0"/>
              </a:spcBef>
              <a:buFont typeface="Arial,Sans-Serif"/>
            </a:pPr>
            <a:r>
              <a:rPr lang="en-GB" sz="2000">
                <a:latin typeface="Arial"/>
                <a:cs typeface="Arial"/>
              </a:rPr>
              <a:t>Available to everyone.</a:t>
            </a:r>
            <a:br>
              <a:rPr lang="en-GB" sz="2000">
                <a:latin typeface="Arial"/>
                <a:cs typeface="Arial"/>
              </a:rPr>
            </a:br>
            <a:endParaRPr lang="en-GB" sz="2000">
              <a:latin typeface="Arial"/>
              <a:cs typeface="Arial"/>
            </a:endParaRPr>
          </a:p>
          <a:p>
            <a:pPr marL="285750" indent="-285750">
              <a:lnSpc>
                <a:spcPct val="100000"/>
              </a:lnSpc>
              <a:spcBef>
                <a:spcPts val="0"/>
              </a:spcBef>
              <a:buFont typeface="Arial,Sans-Serif"/>
            </a:pPr>
            <a:r>
              <a:rPr lang="en-GB" sz="2000">
                <a:latin typeface="Arial"/>
                <a:cs typeface="Arial"/>
              </a:rPr>
              <a:t>Normally more expensive than NHS dental care and not free for children. </a:t>
            </a:r>
            <a:endParaRPr lang="en-US" sz="2000">
              <a:latin typeface="Arial"/>
              <a:cs typeface="Arial"/>
            </a:endParaRPr>
          </a:p>
          <a:p>
            <a:pPr marL="285750" indent="-285750">
              <a:lnSpc>
                <a:spcPct val="100000"/>
              </a:lnSpc>
              <a:spcBef>
                <a:spcPts val="0"/>
              </a:spcBef>
              <a:buFont typeface="Arial,Sans-Serif"/>
            </a:pPr>
            <a:endParaRPr lang="en-GB" sz="2000">
              <a:latin typeface="Arial"/>
              <a:cs typeface="Arial"/>
            </a:endParaRPr>
          </a:p>
          <a:p>
            <a:pPr marL="285750" indent="-285750">
              <a:lnSpc>
                <a:spcPct val="100000"/>
              </a:lnSpc>
              <a:spcBef>
                <a:spcPts val="0"/>
              </a:spcBef>
              <a:buFont typeface="Arial,Sans-Serif"/>
            </a:pPr>
            <a:r>
              <a:rPr lang="en-GB" sz="2000">
                <a:latin typeface="Arial"/>
                <a:cs typeface="Arial"/>
              </a:rPr>
              <a:t>Costs set by individual dentists and can change from practice to practice.</a:t>
            </a:r>
            <a:endParaRPr lang="en-US" sz="2000">
              <a:latin typeface="Arial"/>
              <a:cs typeface="Arial"/>
            </a:endParaRPr>
          </a:p>
          <a:p>
            <a:pPr marL="285750" indent="-285750">
              <a:lnSpc>
                <a:spcPct val="100000"/>
              </a:lnSpc>
              <a:spcBef>
                <a:spcPts val="0"/>
              </a:spcBef>
              <a:buFont typeface="Arial,Sans-Serif"/>
            </a:pPr>
            <a:endParaRPr lang="en-GB" sz="2000">
              <a:latin typeface="Arial"/>
              <a:cs typeface="Arial"/>
            </a:endParaRPr>
          </a:p>
          <a:p>
            <a:pPr marL="285750" indent="-285750">
              <a:lnSpc>
                <a:spcPct val="100000"/>
              </a:lnSpc>
              <a:spcBef>
                <a:spcPts val="0"/>
              </a:spcBef>
              <a:buFont typeface="Arial,Sans-Serif"/>
            </a:pPr>
            <a:r>
              <a:rPr lang="en-GB" sz="2000">
                <a:latin typeface="Arial"/>
                <a:cs typeface="Arial"/>
              </a:rPr>
              <a:t>Shorter waiting times for appointments.</a:t>
            </a:r>
            <a:br>
              <a:rPr lang="en-GB" sz="2000">
                <a:latin typeface="Arial"/>
                <a:cs typeface="Arial"/>
              </a:rPr>
            </a:br>
            <a:endParaRPr lang="en-GB" sz="2000">
              <a:latin typeface="Arial"/>
              <a:cs typeface="Arial"/>
            </a:endParaRPr>
          </a:p>
          <a:p>
            <a:pPr marL="285750" indent="-285750">
              <a:lnSpc>
                <a:spcPct val="100000"/>
              </a:lnSpc>
              <a:spcBef>
                <a:spcPts val="0"/>
              </a:spcBef>
              <a:buFont typeface="Arial,Sans-Serif"/>
            </a:pPr>
            <a:r>
              <a:rPr lang="en-GB" sz="2000">
                <a:latin typeface="Arial"/>
                <a:cs typeface="Arial"/>
              </a:rPr>
              <a:t>All treatments, including cosmetic.</a:t>
            </a:r>
            <a:endParaRPr lang="en-US" sz="2000">
              <a:latin typeface="Arial"/>
              <a:cs typeface="Arial"/>
            </a:endParaRPr>
          </a:p>
          <a:p>
            <a:pPr marL="342900" indent="-342900">
              <a:lnSpc>
                <a:spcPct val="100000"/>
              </a:lnSpc>
              <a:spcBef>
                <a:spcPts val="0"/>
              </a:spcBef>
            </a:pPr>
            <a:endParaRPr lang="en-GB" sz="2400">
              <a:latin typeface="Arial"/>
              <a:ea typeface="Verdana"/>
            </a:endParaRPr>
          </a:p>
        </p:txBody>
      </p:sp>
      <p:pic>
        <p:nvPicPr>
          <p:cNvPr id="2" name="Picture 1">
            <a:extLst>
              <a:ext uri="{FF2B5EF4-FFF2-40B4-BE49-F238E27FC236}">
                <a16:creationId xmlns:a16="http://schemas.microsoft.com/office/drawing/2014/main" id="{781A0DC4-EF8D-B19B-1ADD-E9BA37183537}"/>
              </a:ext>
              <a:ext uri="{C183D7F6-B498-43B3-948B-1728B52AA6E4}">
                <adec:decorative xmlns:adec="http://schemas.microsoft.com/office/drawing/2017/decorative" val="1"/>
              </a:ext>
            </a:extLst>
          </p:cNvPr>
          <p:cNvPicPr>
            <a:picLocks noChangeAspect="1"/>
          </p:cNvPicPr>
          <p:nvPr/>
        </p:nvPicPr>
        <p:blipFill>
          <a:blip r:embed="rId3"/>
          <a:srcRect t="22049" r="-176" b="14757"/>
          <a:stretch>
            <a:fillRect/>
          </a:stretch>
        </p:blipFill>
        <p:spPr>
          <a:xfrm>
            <a:off x="7957946" y="2190750"/>
            <a:ext cx="4011791" cy="3583787"/>
          </a:xfrm>
          <a:prstGeom prst="rect">
            <a:avLst/>
          </a:prstGeom>
        </p:spPr>
      </p:pic>
      <p:sp>
        <p:nvSpPr>
          <p:cNvPr id="3" name="Rectangle 2">
            <a:extLst>
              <a:ext uri="{FF2B5EF4-FFF2-40B4-BE49-F238E27FC236}">
                <a16:creationId xmlns:a16="http://schemas.microsoft.com/office/drawing/2014/main" id="{DE16A737-61AA-4F0F-3824-0235D138946B}"/>
              </a:ext>
            </a:extLst>
          </p:cNvPr>
          <p:cNvSpPr/>
          <p:nvPr/>
        </p:nvSpPr>
        <p:spPr>
          <a:xfrm>
            <a:off x="370927" y="6192321"/>
            <a:ext cx="5289313" cy="400110"/>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a:latin typeface="Arial"/>
                <a:cs typeface="Arial"/>
                <a:hlinkClick r:id="rId4"/>
              </a:rPr>
              <a:t>Register with a doctor and a dentist</a:t>
            </a:r>
            <a:endParaRPr lang="en-GB" sz="2000">
              <a:latin typeface="Arial"/>
              <a:cs typeface="Arial"/>
            </a:endParaRPr>
          </a:p>
        </p:txBody>
      </p:sp>
    </p:spTree>
    <p:extLst>
      <p:ext uri="{BB962C8B-B14F-4D97-AF65-F5344CB8AC3E}">
        <p14:creationId xmlns:p14="http://schemas.microsoft.com/office/powerpoint/2010/main" val="4220815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a:extLst>
            <a:ext uri="{FF2B5EF4-FFF2-40B4-BE49-F238E27FC236}">
              <a16:creationId xmlns:a16="http://schemas.microsoft.com/office/drawing/2014/main" id="{8C94475D-99D8-DAA4-B614-7572B880EDB5}"/>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A7162A4A-3BD4-A07B-06B2-805233C76EFE}"/>
              </a:ext>
            </a:extLst>
          </p:cNvPr>
          <p:cNvSpPr>
            <a:spLocks noGrp="1"/>
          </p:cNvSpPr>
          <p:nvPr>
            <p:ph type="title"/>
          </p:nvPr>
        </p:nvSpPr>
        <p:spPr/>
        <p:txBody>
          <a:bodyPr/>
          <a:lstStyle/>
          <a:p>
            <a:r>
              <a:rPr lang="en-US">
                <a:latin typeface="Arial"/>
                <a:cs typeface="Arial"/>
              </a:rPr>
              <a:t>Understanding wellbeing</a:t>
            </a:r>
            <a:endParaRPr lang="en-US"/>
          </a:p>
        </p:txBody>
      </p:sp>
      <p:pic>
        <p:nvPicPr>
          <p:cNvPr id="3" name="Picture 2">
            <a:extLst>
              <a:ext uri="{FF2B5EF4-FFF2-40B4-BE49-F238E27FC236}">
                <a16:creationId xmlns:a16="http://schemas.microsoft.com/office/drawing/2014/main" id="{73034314-18DB-4F53-2B8E-4BC06B18959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92944" y="3212305"/>
            <a:ext cx="2971800" cy="3136107"/>
          </a:xfrm>
          <a:prstGeom prst="rect">
            <a:avLst/>
          </a:prstGeom>
        </p:spPr>
      </p:pic>
    </p:spTree>
    <p:extLst>
      <p:ext uri="{BB962C8B-B14F-4D97-AF65-F5344CB8AC3E}">
        <p14:creationId xmlns:p14="http://schemas.microsoft.com/office/powerpoint/2010/main" val="25440686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F41E6-CBDB-E606-B4B3-0B6E6139371F}"/>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A708EFAE-FA48-B929-F36C-58A308425E7F}"/>
              </a:ext>
            </a:extLst>
          </p:cNvPr>
          <p:cNvSpPr>
            <a:spLocks noGrp="1"/>
          </p:cNvSpPr>
          <p:nvPr>
            <p:ph type="title"/>
          </p:nvPr>
        </p:nvSpPr>
        <p:spPr>
          <a:xfrm>
            <a:off x="334963" y="1358724"/>
            <a:ext cx="7919720" cy="1429977"/>
          </a:xfrm>
        </p:spPr>
        <p:txBody>
          <a:bodyPr anchor="t" anchorCtr="0"/>
          <a:lstStyle/>
          <a:p>
            <a:r>
              <a:rPr lang="en-GB" sz="4000">
                <a:latin typeface="Arial"/>
                <a:cs typeface="Arial"/>
              </a:rPr>
              <a:t>Taking care of yourself</a:t>
            </a:r>
            <a:endParaRPr lang="en-US"/>
          </a:p>
          <a:p>
            <a:endParaRPr lang="en-US"/>
          </a:p>
        </p:txBody>
      </p:sp>
      <p:sp>
        <p:nvSpPr>
          <p:cNvPr id="4" name="Content Placeholder 3">
            <a:extLst>
              <a:ext uri="{FF2B5EF4-FFF2-40B4-BE49-F238E27FC236}">
                <a16:creationId xmlns:a16="http://schemas.microsoft.com/office/drawing/2014/main" id="{161D4B0C-CACD-A739-A315-F33C0398EBFE}"/>
              </a:ext>
            </a:extLst>
          </p:cNvPr>
          <p:cNvSpPr>
            <a:spLocks noGrp="1"/>
          </p:cNvSpPr>
          <p:nvPr>
            <p:ph idx="1"/>
          </p:nvPr>
        </p:nvSpPr>
        <p:spPr>
          <a:xfrm>
            <a:off x="334963" y="2485252"/>
            <a:ext cx="6141719" cy="3656894"/>
          </a:xfrm>
        </p:spPr>
        <p:txBody>
          <a:bodyPr vert="horz" lIns="0" tIns="0" rIns="0" bIns="0" rtlCol="0" anchor="t">
            <a:normAutofit/>
          </a:bodyPr>
          <a:lstStyle/>
          <a:p>
            <a:pPr marL="0" indent="0">
              <a:buNone/>
            </a:pPr>
            <a:r>
              <a:rPr lang="en-GB" sz="2400" b="1">
                <a:latin typeface="Arial"/>
                <a:ea typeface="Verdana"/>
                <a:cs typeface="Arial"/>
              </a:rPr>
              <a:t>5 steps to wellbeing:</a:t>
            </a:r>
          </a:p>
          <a:p>
            <a:pPr marL="0" indent="0">
              <a:buNone/>
            </a:pPr>
            <a:endParaRPr lang="en-GB" sz="2400" b="1">
              <a:latin typeface="Arial"/>
              <a:ea typeface="Verdana"/>
            </a:endParaRPr>
          </a:p>
          <a:p>
            <a:pPr marL="514350" indent="-514350">
              <a:buAutoNum type="arabicPeriod"/>
            </a:pPr>
            <a:r>
              <a:rPr lang="en-GB" sz="2400">
                <a:solidFill>
                  <a:srgbClr val="212B32"/>
                </a:solidFill>
                <a:latin typeface="Arial"/>
                <a:ea typeface="Verdana"/>
                <a:cs typeface="Arial"/>
              </a:rPr>
              <a:t>Connect with other people</a:t>
            </a:r>
          </a:p>
          <a:p>
            <a:pPr marL="514350" indent="-514350">
              <a:buAutoNum type="arabicPeriod"/>
            </a:pPr>
            <a:r>
              <a:rPr lang="en-GB" sz="2400">
                <a:latin typeface="Arial"/>
                <a:ea typeface="Verdana"/>
                <a:cs typeface="Arial"/>
              </a:rPr>
              <a:t>Be physically active</a:t>
            </a:r>
          </a:p>
          <a:p>
            <a:pPr marL="514350" indent="-514350">
              <a:buAutoNum type="arabicPeriod"/>
            </a:pPr>
            <a:r>
              <a:rPr lang="en-GB" sz="2400">
                <a:solidFill>
                  <a:srgbClr val="212B32"/>
                </a:solidFill>
                <a:latin typeface="Arial"/>
                <a:ea typeface="Verdana"/>
                <a:cs typeface="Arial"/>
              </a:rPr>
              <a:t>Learn new skills</a:t>
            </a:r>
            <a:endParaRPr lang="en-GB" sz="2400">
              <a:latin typeface="Arial"/>
              <a:ea typeface="Verdana"/>
              <a:cs typeface="Arial"/>
            </a:endParaRPr>
          </a:p>
          <a:p>
            <a:pPr marL="514350" indent="-514350">
              <a:buAutoNum type="arabicPeriod"/>
            </a:pPr>
            <a:r>
              <a:rPr lang="en-GB" sz="2400">
                <a:solidFill>
                  <a:srgbClr val="000000"/>
                </a:solidFill>
                <a:latin typeface="Arial"/>
                <a:ea typeface="Verdana"/>
                <a:cs typeface="Arial"/>
              </a:rPr>
              <a:t>Give to others</a:t>
            </a:r>
            <a:endParaRPr lang="en-GB" sz="2400">
              <a:solidFill>
                <a:srgbClr val="000000"/>
              </a:solidFill>
              <a:latin typeface="Arial"/>
              <a:ea typeface="Verdana"/>
            </a:endParaRPr>
          </a:p>
          <a:p>
            <a:pPr marL="514350" indent="-514350">
              <a:buAutoNum type="arabicPeriod"/>
            </a:pPr>
            <a:r>
              <a:rPr lang="en-GB" sz="2400">
                <a:solidFill>
                  <a:srgbClr val="212B32"/>
                </a:solidFill>
                <a:latin typeface="Arial"/>
                <a:ea typeface="Verdana"/>
                <a:cs typeface="Arial"/>
              </a:rPr>
              <a:t>Take notice</a:t>
            </a:r>
            <a:endParaRPr lang="en-GB" sz="2400">
              <a:latin typeface="Arial"/>
              <a:ea typeface="Verdana"/>
              <a:cs typeface="Arial"/>
            </a:endParaRPr>
          </a:p>
          <a:p>
            <a:pPr>
              <a:buNone/>
            </a:pPr>
            <a:endParaRPr lang="en-GB" sz="2400" b="1">
              <a:solidFill>
                <a:srgbClr val="000000"/>
              </a:solidFill>
              <a:latin typeface="Arial"/>
              <a:ea typeface="Verdana"/>
            </a:endParaRPr>
          </a:p>
          <a:p>
            <a:pPr>
              <a:buNone/>
            </a:pPr>
            <a:endParaRPr lang="en-GB" sz="2400">
              <a:solidFill>
                <a:srgbClr val="212B32"/>
              </a:solidFill>
              <a:latin typeface="Arial"/>
              <a:ea typeface="Verdana"/>
            </a:endParaRPr>
          </a:p>
          <a:p>
            <a:pPr marL="0" indent="0">
              <a:buNone/>
            </a:pPr>
            <a:endParaRPr lang="en-GB" sz="2400" b="1">
              <a:latin typeface="Arial"/>
              <a:ea typeface="Verdana"/>
            </a:endParaRPr>
          </a:p>
        </p:txBody>
      </p:sp>
      <p:sp>
        <p:nvSpPr>
          <p:cNvPr id="5" name="Oval 4" title="Emotional">
            <a:extLst>
              <a:ext uri="{FF2B5EF4-FFF2-40B4-BE49-F238E27FC236}">
                <a16:creationId xmlns:a16="http://schemas.microsoft.com/office/drawing/2014/main" id="{3A00E1D5-9831-08D9-521F-8F192C11D4DE}"/>
              </a:ext>
            </a:extLst>
          </p:cNvPr>
          <p:cNvSpPr/>
          <p:nvPr/>
        </p:nvSpPr>
        <p:spPr>
          <a:xfrm>
            <a:off x="7947161" y="1517473"/>
            <a:ext cx="2790000" cy="2790000"/>
          </a:xfrm>
          <a:prstGeom prst="ellipse">
            <a:avLst/>
          </a:prstGeom>
          <a:solidFill>
            <a:srgbClr val="B7A6FF">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800">
                <a:solidFill>
                  <a:srgbClr val="000000"/>
                </a:solidFill>
                <a:latin typeface="Arial"/>
                <a:cs typeface="Arial"/>
              </a:rPr>
              <a:t>Emotional</a:t>
            </a:r>
            <a:endParaRPr lang="en-GB" sz="3200">
              <a:solidFill>
                <a:srgbClr val="000000"/>
              </a:solidFill>
              <a:latin typeface="Arial"/>
              <a:cs typeface="Arial"/>
            </a:endParaRPr>
          </a:p>
        </p:txBody>
      </p:sp>
      <p:sp>
        <p:nvSpPr>
          <p:cNvPr id="9" name="Oval 8" title="Physical">
            <a:extLst>
              <a:ext uri="{FF2B5EF4-FFF2-40B4-BE49-F238E27FC236}">
                <a16:creationId xmlns:a16="http://schemas.microsoft.com/office/drawing/2014/main" id="{D84ABD2A-E307-5701-20B0-567D7D0037A2}"/>
              </a:ext>
            </a:extLst>
          </p:cNvPr>
          <p:cNvSpPr/>
          <p:nvPr/>
        </p:nvSpPr>
        <p:spPr>
          <a:xfrm>
            <a:off x="6830831" y="3334901"/>
            <a:ext cx="2790000" cy="2790000"/>
          </a:xfrm>
          <a:prstGeom prst="ellipse">
            <a:avLst/>
          </a:prstGeom>
          <a:solidFill>
            <a:srgbClr val="9CEDFF">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3200">
                <a:solidFill>
                  <a:srgbClr val="000000"/>
                </a:solidFill>
                <a:latin typeface="Arial"/>
                <a:cs typeface="Arial"/>
              </a:rPr>
              <a:t>Physical</a:t>
            </a:r>
          </a:p>
        </p:txBody>
      </p:sp>
      <p:sp>
        <p:nvSpPr>
          <p:cNvPr id="6" name="Oval 5" title="Social">
            <a:extLst>
              <a:ext uri="{FF2B5EF4-FFF2-40B4-BE49-F238E27FC236}">
                <a16:creationId xmlns:a16="http://schemas.microsoft.com/office/drawing/2014/main" id="{6D0D17D5-38CF-2BBC-8F2B-16F12B6B49A0}"/>
              </a:ext>
            </a:extLst>
          </p:cNvPr>
          <p:cNvSpPr/>
          <p:nvPr/>
        </p:nvSpPr>
        <p:spPr>
          <a:xfrm>
            <a:off x="9063491" y="3334901"/>
            <a:ext cx="2790000" cy="2790000"/>
          </a:xfrm>
          <a:prstGeom prst="ellipse">
            <a:avLst/>
          </a:prstGeom>
          <a:solidFill>
            <a:srgbClr val="FF620A">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800">
                <a:solidFill>
                  <a:srgbClr val="000000"/>
                </a:solidFill>
                <a:latin typeface="Arial"/>
                <a:cs typeface="Arial"/>
              </a:rPr>
              <a:t>Social</a:t>
            </a:r>
            <a:endParaRPr lang="en-GB" sz="3200">
              <a:solidFill>
                <a:srgbClr val="000000"/>
              </a:solidFill>
              <a:latin typeface="Arial"/>
              <a:cs typeface="Arial"/>
            </a:endParaRPr>
          </a:p>
        </p:txBody>
      </p:sp>
    </p:spTree>
    <p:extLst>
      <p:ext uri="{BB962C8B-B14F-4D97-AF65-F5344CB8AC3E}">
        <p14:creationId xmlns:p14="http://schemas.microsoft.com/office/powerpoint/2010/main" val="31303247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28F6F-C256-640A-84E3-12D5A5F17F09}"/>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373F62DF-0CBE-92A7-2515-EEC8E07450A2}"/>
              </a:ext>
            </a:extLst>
          </p:cNvPr>
          <p:cNvSpPr>
            <a:spLocks noGrp="1"/>
          </p:cNvSpPr>
          <p:nvPr>
            <p:ph type="title"/>
          </p:nvPr>
        </p:nvSpPr>
        <p:spPr>
          <a:xfrm>
            <a:off x="334963" y="1358724"/>
            <a:ext cx="7919720" cy="1429977"/>
          </a:xfrm>
        </p:spPr>
        <p:txBody>
          <a:bodyPr anchor="t" anchorCtr="0"/>
          <a:lstStyle/>
          <a:p>
            <a:r>
              <a:rPr lang="en-GB" sz="4000">
                <a:latin typeface="Arial"/>
                <a:cs typeface="Arial"/>
              </a:rPr>
              <a:t>Connect with people</a:t>
            </a:r>
            <a:endParaRPr lang="en-US"/>
          </a:p>
          <a:p>
            <a:endParaRPr lang="en-US"/>
          </a:p>
        </p:txBody>
      </p:sp>
      <p:sp>
        <p:nvSpPr>
          <p:cNvPr id="3" name="Content Placeholder 2">
            <a:extLst>
              <a:ext uri="{FF2B5EF4-FFF2-40B4-BE49-F238E27FC236}">
                <a16:creationId xmlns:a16="http://schemas.microsoft.com/office/drawing/2014/main" id="{1043C8A1-81E3-E709-E79E-D79B11EF0731}"/>
              </a:ext>
            </a:extLst>
          </p:cNvPr>
          <p:cNvSpPr>
            <a:spLocks noGrp="1"/>
          </p:cNvSpPr>
          <p:nvPr>
            <p:ph idx="1"/>
          </p:nvPr>
        </p:nvSpPr>
        <p:spPr>
          <a:xfrm>
            <a:off x="334963" y="2483815"/>
            <a:ext cx="6038533" cy="3636168"/>
          </a:xfrm>
        </p:spPr>
        <p:txBody>
          <a:bodyPr vert="horz" lIns="0" tIns="0" rIns="0" bIns="0" rtlCol="0" anchor="t">
            <a:normAutofit/>
          </a:bodyPr>
          <a:lstStyle/>
          <a:p>
            <a:pPr marL="0" indent="0">
              <a:lnSpc>
                <a:spcPct val="100000"/>
              </a:lnSpc>
              <a:buNone/>
            </a:pPr>
            <a:r>
              <a:rPr lang="en-GB" sz="2400" b="1">
                <a:latin typeface="Arial"/>
                <a:ea typeface="Calibri"/>
                <a:cs typeface="Arial"/>
              </a:rPr>
              <a:t>Things you can do:</a:t>
            </a:r>
            <a:endParaRPr lang="en-GB" sz="2400" b="1">
              <a:latin typeface="Arial"/>
              <a:ea typeface="Calibri"/>
            </a:endParaRPr>
          </a:p>
          <a:p>
            <a:pPr marL="0" indent="0">
              <a:lnSpc>
                <a:spcPct val="100000"/>
              </a:lnSpc>
              <a:spcBef>
                <a:spcPts val="0"/>
              </a:spcBef>
              <a:buNone/>
            </a:pPr>
            <a:endParaRPr lang="en-GB" sz="2400">
              <a:latin typeface="Arial"/>
              <a:ea typeface="Calibri"/>
            </a:endParaRPr>
          </a:p>
          <a:p>
            <a:pPr marL="285750" indent="-285750">
              <a:lnSpc>
                <a:spcPct val="100000"/>
              </a:lnSpc>
              <a:spcBef>
                <a:spcPts val="600"/>
              </a:spcBef>
              <a:spcAft>
                <a:spcPts val="600"/>
              </a:spcAft>
              <a:buFont typeface="Arial,Sans-Serif"/>
              <a:buChar char="•"/>
            </a:pPr>
            <a:r>
              <a:rPr lang="en-GB" sz="2400">
                <a:latin typeface="Arial"/>
                <a:ea typeface="Calibri"/>
                <a:cs typeface="Arial"/>
              </a:rPr>
              <a:t>Apply for the </a:t>
            </a:r>
            <a:r>
              <a:rPr lang="en-GB" sz="2400">
                <a:latin typeface="Arial"/>
                <a:ea typeface="Calibri"/>
                <a:cs typeface="Arial"/>
                <a:hlinkClick r:id="rId3"/>
              </a:rPr>
              <a:t>Buddy Scheme</a:t>
            </a:r>
            <a:endParaRPr lang="en-GB" sz="2400">
              <a:latin typeface="Arial"/>
              <a:ea typeface="Calibri"/>
              <a:cs typeface="Arial"/>
            </a:endParaRPr>
          </a:p>
          <a:p>
            <a:pPr marL="285750" indent="-285750">
              <a:lnSpc>
                <a:spcPct val="100000"/>
              </a:lnSpc>
              <a:spcBef>
                <a:spcPts val="600"/>
              </a:spcBef>
              <a:spcAft>
                <a:spcPts val="600"/>
              </a:spcAft>
              <a:buFont typeface="Arial,Sans-Serif"/>
              <a:buChar char="•"/>
            </a:pPr>
            <a:r>
              <a:rPr lang="en-GB" sz="2400">
                <a:latin typeface="Arial"/>
                <a:ea typeface="Calibri"/>
                <a:cs typeface="Arial"/>
              </a:rPr>
              <a:t>Come to </a:t>
            </a:r>
            <a:r>
              <a:rPr lang="en-GB" sz="2400">
                <a:latin typeface="Arial"/>
                <a:ea typeface="Calibri"/>
                <a:cs typeface="Arial"/>
                <a:hlinkClick r:id="rId4"/>
              </a:rPr>
              <a:t>Global Café</a:t>
            </a:r>
            <a:endParaRPr lang="en-GB" sz="2400">
              <a:latin typeface="Arial"/>
              <a:ea typeface="Calibri"/>
              <a:cs typeface="Arial"/>
            </a:endParaRPr>
          </a:p>
          <a:p>
            <a:pPr marL="285750" indent="-285750">
              <a:lnSpc>
                <a:spcPct val="100000"/>
              </a:lnSpc>
              <a:spcBef>
                <a:spcPts val="600"/>
              </a:spcBef>
              <a:spcAft>
                <a:spcPts val="600"/>
              </a:spcAft>
              <a:buFont typeface="Arial,Sans-Serif"/>
              <a:buChar char="•"/>
            </a:pPr>
            <a:r>
              <a:rPr lang="en-GB" sz="2400">
                <a:latin typeface="Arial"/>
                <a:ea typeface="Calibri"/>
                <a:cs typeface="Arial"/>
              </a:rPr>
              <a:t>Join a </a:t>
            </a:r>
            <a:r>
              <a:rPr lang="en-GB" sz="2400">
                <a:latin typeface="Arial"/>
                <a:ea typeface="Calibri"/>
                <a:cs typeface="Arial"/>
                <a:hlinkClick r:id="rId5"/>
              </a:rPr>
              <a:t>Leeds University Union society</a:t>
            </a:r>
            <a:endParaRPr lang="en-GB" sz="2400">
              <a:latin typeface="Arial"/>
              <a:ea typeface="Calibri"/>
              <a:cs typeface="Arial"/>
            </a:endParaRPr>
          </a:p>
          <a:p>
            <a:pPr marL="285750" indent="-285750">
              <a:lnSpc>
                <a:spcPct val="100000"/>
              </a:lnSpc>
              <a:spcBef>
                <a:spcPts val="600"/>
              </a:spcBef>
              <a:spcAft>
                <a:spcPts val="600"/>
              </a:spcAft>
              <a:buFont typeface="Arial,Sans-Serif"/>
              <a:buChar char="•"/>
            </a:pPr>
            <a:r>
              <a:rPr lang="en-GB" sz="2400">
                <a:latin typeface="Arial"/>
                <a:ea typeface="Calibri"/>
                <a:cs typeface="Arial"/>
              </a:rPr>
              <a:t>Come along to </a:t>
            </a:r>
            <a:r>
              <a:rPr lang="en-GB" sz="2400">
                <a:latin typeface="Arial"/>
                <a:ea typeface="Calibri"/>
                <a:cs typeface="Arial"/>
                <a:hlinkClick r:id="rId6"/>
              </a:rPr>
              <a:t>Leeds Uni events</a:t>
            </a:r>
            <a:endParaRPr lang="en-GB" sz="2400">
              <a:latin typeface="Arial"/>
              <a:ea typeface="Calibri"/>
              <a:cs typeface="Arial"/>
            </a:endParaRPr>
          </a:p>
          <a:p>
            <a:pPr marL="0" indent="0">
              <a:lnSpc>
                <a:spcPct val="100000"/>
              </a:lnSpc>
              <a:buNone/>
            </a:pPr>
            <a:endParaRPr lang="en-GB" sz="2000" b="1">
              <a:latin typeface="Arial"/>
              <a:ea typeface="Calibri"/>
            </a:endParaRPr>
          </a:p>
        </p:txBody>
      </p:sp>
      <p:pic>
        <p:nvPicPr>
          <p:cNvPr id="8" name="Picture 7" descr="Our ambassadors at a global cafe event">
            <a:extLst>
              <a:ext uri="{FF2B5EF4-FFF2-40B4-BE49-F238E27FC236}">
                <a16:creationId xmlns:a16="http://schemas.microsoft.com/office/drawing/2014/main" id="{170691D3-5D7E-F050-74BE-561DA1CE7D8C}"/>
              </a:ext>
            </a:extLst>
          </p:cNvPr>
          <p:cNvPicPr>
            <a:picLocks noChangeAspect="1"/>
          </p:cNvPicPr>
          <p:nvPr/>
        </p:nvPicPr>
        <p:blipFill>
          <a:blip r:embed="rId7"/>
          <a:stretch>
            <a:fillRect/>
          </a:stretch>
        </p:blipFill>
        <p:spPr>
          <a:xfrm>
            <a:off x="6887445" y="2485320"/>
            <a:ext cx="4943140" cy="3729246"/>
          </a:xfrm>
          <a:prstGeom prst="rect">
            <a:avLst/>
          </a:prstGeom>
        </p:spPr>
      </p:pic>
      <p:sp>
        <p:nvSpPr>
          <p:cNvPr id="2" name="TextBox 1">
            <a:extLst>
              <a:ext uri="{FF2B5EF4-FFF2-40B4-BE49-F238E27FC236}">
                <a16:creationId xmlns:a16="http://schemas.microsoft.com/office/drawing/2014/main" id="{E9BC4F92-441A-62F1-D6B2-5BFAF2041800}"/>
              </a:ext>
            </a:extLst>
          </p:cNvPr>
          <p:cNvSpPr txBox="1"/>
          <p:nvPr/>
        </p:nvSpPr>
        <p:spPr>
          <a:xfrm>
            <a:off x="299386" y="6153554"/>
            <a:ext cx="27432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a:latin typeface="Arial"/>
                <a:ea typeface="Calibri"/>
                <a:cs typeface="Calibri"/>
                <a:hlinkClick r:id="rId8"/>
              </a:rPr>
              <a:t>Ways to meet people</a:t>
            </a:r>
            <a:endParaRPr lang="en-GB" sz="2000">
              <a:latin typeface="Arial"/>
              <a:cs typeface="Arial"/>
            </a:endParaRPr>
          </a:p>
        </p:txBody>
      </p:sp>
    </p:spTree>
    <p:extLst>
      <p:ext uri="{BB962C8B-B14F-4D97-AF65-F5344CB8AC3E}">
        <p14:creationId xmlns:p14="http://schemas.microsoft.com/office/powerpoint/2010/main" val="7933681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7911D-E167-C689-F447-3FDC15B57525}"/>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3D643C1B-060A-8E5B-49AF-ED73C4E89429}"/>
              </a:ext>
            </a:extLst>
          </p:cNvPr>
          <p:cNvSpPr>
            <a:spLocks noGrp="1"/>
          </p:cNvSpPr>
          <p:nvPr>
            <p:ph type="title"/>
          </p:nvPr>
        </p:nvSpPr>
        <p:spPr>
          <a:xfrm>
            <a:off x="334963" y="1358724"/>
            <a:ext cx="7919720" cy="1429977"/>
          </a:xfrm>
        </p:spPr>
        <p:txBody>
          <a:bodyPr anchor="t" anchorCtr="0"/>
          <a:lstStyle/>
          <a:p>
            <a:r>
              <a:rPr lang="en-GB" sz="4000">
                <a:latin typeface="Arial"/>
                <a:cs typeface="Arial"/>
              </a:rPr>
              <a:t>Be physically active</a:t>
            </a:r>
            <a:endParaRPr lang="en-GB" sz="4000"/>
          </a:p>
          <a:p>
            <a:endParaRPr lang="en-GB" sz="4000"/>
          </a:p>
        </p:txBody>
      </p:sp>
      <p:sp>
        <p:nvSpPr>
          <p:cNvPr id="3" name="Content Placeholder 2">
            <a:extLst>
              <a:ext uri="{FF2B5EF4-FFF2-40B4-BE49-F238E27FC236}">
                <a16:creationId xmlns:a16="http://schemas.microsoft.com/office/drawing/2014/main" id="{D1E7A7F3-E171-5981-AE0F-ECAF10819CE7}"/>
              </a:ext>
            </a:extLst>
          </p:cNvPr>
          <p:cNvSpPr>
            <a:spLocks noGrp="1"/>
          </p:cNvSpPr>
          <p:nvPr>
            <p:ph idx="1"/>
          </p:nvPr>
        </p:nvSpPr>
        <p:spPr>
          <a:xfrm>
            <a:off x="334963" y="2483815"/>
            <a:ext cx="6820217" cy="3695698"/>
          </a:xfrm>
        </p:spPr>
        <p:txBody>
          <a:bodyPr vert="horz" lIns="0" tIns="0" rIns="0" bIns="0" rtlCol="0" anchor="t">
            <a:normAutofit/>
          </a:bodyPr>
          <a:lstStyle/>
          <a:p>
            <a:pPr marL="0" indent="0">
              <a:lnSpc>
                <a:spcPct val="100000"/>
              </a:lnSpc>
              <a:spcBef>
                <a:spcPts val="600"/>
              </a:spcBef>
              <a:spcAft>
                <a:spcPts val="600"/>
              </a:spcAft>
              <a:buNone/>
            </a:pPr>
            <a:r>
              <a:rPr lang="en-GB" sz="2400" b="1">
                <a:latin typeface="Arial"/>
                <a:ea typeface="Calibri"/>
                <a:cs typeface="Arial"/>
              </a:rPr>
              <a:t>Things you can do:</a:t>
            </a:r>
            <a:endParaRPr lang="en-GB" sz="2400" b="1">
              <a:latin typeface="Arial"/>
              <a:ea typeface="Calibri"/>
            </a:endParaRPr>
          </a:p>
          <a:p>
            <a:pPr marL="0" indent="0">
              <a:lnSpc>
                <a:spcPct val="100000"/>
              </a:lnSpc>
              <a:spcBef>
                <a:spcPts val="600"/>
              </a:spcBef>
              <a:spcAft>
                <a:spcPts val="600"/>
              </a:spcAft>
              <a:buNone/>
            </a:pPr>
            <a:endParaRPr lang="en-GB" sz="2400">
              <a:latin typeface="Arial"/>
              <a:ea typeface="Calibri"/>
            </a:endParaRPr>
          </a:p>
          <a:p>
            <a:pPr marL="285750" indent="-285750">
              <a:lnSpc>
                <a:spcPct val="100000"/>
              </a:lnSpc>
              <a:spcBef>
                <a:spcPts val="600"/>
              </a:spcBef>
              <a:spcAft>
                <a:spcPts val="600"/>
              </a:spcAft>
              <a:buFont typeface="Arial,Sans-Serif"/>
              <a:buChar char="•"/>
            </a:pPr>
            <a:r>
              <a:rPr lang="en-GB" sz="2400">
                <a:latin typeface="Arial"/>
                <a:ea typeface="Calibri"/>
                <a:cs typeface="Arial"/>
              </a:rPr>
              <a:t>Check what’s on offer our sports centre </a:t>
            </a:r>
            <a:br>
              <a:rPr lang="en-GB" sz="2400">
                <a:latin typeface="Arial"/>
                <a:ea typeface="Calibri"/>
                <a:cs typeface="Arial"/>
              </a:rPr>
            </a:br>
            <a:r>
              <a:rPr lang="en-GB" sz="2400">
                <a:latin typeface="Arial"/>
                <a:ea typeface="Calibri"/>
                <a:cs typeface="Arial"/>
                <a:hlinkClick r:id="rId3"/>
              </a:rPr>
              <a:t>The Edge </a:t>
            </a:r>
            <a:endParaRPr lang="en-GB" sz="2400">
              <a:latin typeface="Arial"/>
              <a:ea typeface="Calibri"/>
            </a:endParaRPr>
          </a:p>
          <a:p>
            <a:pPr marL="285750" indent="-285750">
              <a:lnSpc>
                <a:spcPct val="100000"/>
              </a:lnSpc>
              <a:spcBef>
                <a:spcPts val="600"/>
              </a:spcBef>
              <a:spcAft>
                <a:spcPts val="600"/>
              </a:spcAft>
              <a:buFont typeface="Arial,Sans-Serif"/>
              <a:buChar char="•"/>
            </a:pPr>
            <a:r>
              <a:rPr lang="en-GB" sz="2400">
                <a:latin typeface="Arial"/>
                <a:ea typeface="Calibri"/>
                <a:cs typeface="Arial"/>
              </a:rPr>
              <a:t>Join events offered by </a:t>
            </a:r>
            <a:r>
              <a:rPr lang="en-GB" sz="2400">
                <a:latin typeface="Arial"/>
                <a:ea typeface="Calibri"/>
                <a:cs typeface="Arial"/>
                <a:hlinkClick r:id="rId4"/>
              </a:rPr>
              <a:t>Active Campus</a:t>
            </a:r>
          </a:p>
          <a:p>
            <a:pPr marL="285750" indent="-285750">
              <a:lnSpc>
                <a:spcPct val="100000"/>
              </a:lnSpc>
              <a:spcBef>
                <a:spcPts val="600"/>
              </a:spcBef>
              <a:spcAft>
                <a:spcPts val="600"/>
              </a:spcAft>
              <a:buFont typeface="Arial,Sans-Serif"/>
              <a:buChar char="•"/>
            </a:pPr>
            <a:r>
              <a:rPr lang="en-GB" sz="2400">
                <a:latin typeface="Arial"/>
                <a:ea typeface="Calibri"/>
                <a:cs typeface="Arial"/>
              </a:rPr>
              <a:t>Explore Leeds and the beautiful countryside (Hike in the Yorkshire Dales or Ilkley Moor)</a:t>
            </a:r>
          </a:p>
          <a:p>
            <a:pPr marL="285750" indent="-285750">
              <a:lnSpc>
                <a:spcPct val="100000"/>
              </a:lnSpc>
              <a:spcBef>
                <a:spcPts val="0"/>
              </a:spcBef>
              <a:buFont typeface="Arial,Sans-Serif"/>
              <a:buChar char="•"/>
            </a:pPr>
            <a:endParaRPr lang="en-GB" sz="2000">
              <a:latin typeface="Arial"/>
              <a:ea typeface="Calibri"/>
            </a:endParaRPr>
          </a:p>
        </p:txBody>
      </p:sp>
      <p:pic>
        <p:nvPicPr>
          <p:cNvPr id="2" name="Picture 1" descr="Yorkshire Dales National Park – OS Maps Discover">
            <a:extLst>
              <a:ext uri="{FF2B5EF4-FFF2-40B4-BE49-F238E27FC236}">
                <a16:creationId xmlns:a16="http://schemas.microsoft.com/office/drawing/2014/main" id="{4CD5AD9D-528F-B879-BF87-8AD6F7031569}"/>
              </a:ext>
            </a:extLst>
          </p:cNvPr>
          <p:cNvPicPr>
            <a:picLocks noChangeAspect="1"/>
          </p:cNvPicPr>
          <p:nvPr/>
        </p:nvPicPr>
        <p:blipFill>
          <a:blip r:embed="rId5"/>
          <a:stretch>
            <a:fillRect/>
          </a:stretch>
        </p:blipFill>
        <p:spPr>
          <a:xfrm>
            <a:off x="8211432" y="1808018"/>
            <a:ext cx="3645606" cy="2429521"/>
          </a:xfrm>
          <a:prstGeom prst="rect">
            <a:avLst/>
          </a:prstGeom>
        </p:spPr>
      </p:pic>
      <p:pic>
        <p:nvPicPr>
          <p:cNvPr id="5" name="Picture 4" descr="Did you hear the news? We're taking over the Edge!🤩 Coming up on Tuesday  14 October, we're filling the sports halls with employers ready for you to  make connections, explore opportunities and">
            <a:extLst>
              <a:ext uri="{FF2B5EF4-FFF2-40B4-BE49-F238E27FC236}">
                <a16:creationId xmlns:a16="http://schemas.microsoft.com/office/drawing/2014/main" id="{40AEE98E-1268-653C-2D86-CF2B656A5B8C}"/>
              </a:ext>
            </a:extLst>
          </p:cNvPr>
          <p:cNvPicPr>
            <a:picLocks noChangeAspect="1"/>
          </p:cNvPicPr>
          <p:nvPr/>
        </p:nvPicPr>
        <p:blipFill>
          <a:blip r:embed="rId6"/>
          <a:srcRect t="28353" b="13673"/>
          <a:stretch>
            <a:fillRect/>
          </a:stretch>
        </p:blipFill>
        <p:spPr>
          <a:xfrm>
            <a:off x="8211432" y="4174626"/>
            <a:ext cx="3645605" cy="2246956"/>
          </a:xfrm>
          <a:prstGeom prst="rect">
            <a:avLst/>
          </a:prstGeom>
        </p:spPr>
      </p:pic>
    </p:spTree>
    <p:extLst>
      <p:ext uri="{BB962C8B-B14F-4D97-AF65-F5344CB8AC3E}">
        <p14:creationId xmlns:p14="http://schemas.microsoft.com/office/powerpoint/2010/main" val="6126915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F2679-D1D8-5107-472B-024DFCB7B47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09906391-CB2C-CF34-17DB-C00B09AB24B2}"/>
              </a:ext>
            </a:extLst>
          </p:cNvPr>
          <p:cNvSpPr>
            <a:spLocks noGrp="1"/>
          </p:cNvSpPr>
          <p:nvPr>
            <p:ph type="title"/>
          </p:nvPr>
        </p:nvSpPr>
        <p:spPr>
          <a:xfrm>
            <a:off x="334963" y="1358724"/>
            <a:ext cx="7919720" cy="1429977"/>
          </a:xfrm>
        </p:spPr>
        <p:txBody>
          <a:bodyPr anchor="t" anchorCtr="0"/>
          <a:lstStyle/>
          <a:p>
            <a:r>
              <a:rPr lang="en-GB" sz="4000">
                <a:latin typeface="Arial"/>
                <a:cs typeface="Arial"/>
              </a:rPr>
              <a:t>Learn something new</a:t>
            </a:r>
            <a:endParaRPr lang="en-US"/>
          </a:p>
          <a:p>
            <a:endParaRPr lang="en-US"/>
          </a:p>
        </p:txBody>
      </p:sp>
      <p:sp>
        <p:nvSpPr>
          <p:cNvPr id="3" name="Content Placeholder 2">
            <a:extLst>
              <a:ext uri="{FF2B5EF4-FFF2-40B4-BE49-F238E27FC236}">
                <a16:creationId xmlns:a16="http://schemas.microsoft.com/office/drawing/2014/main" id="{6514FBA7-8078-2AC2-ED63-2DED647DA4F2}"/>
              </a:ext>
            </a:extLst>
          </p:cNvPr>
          <p:cNvSpPr>
            <a:spLocks noGrp="1"/>
          </p:cNvSpPr>
          <p:nvPr>
            <p:ph idx="1"/>
          </p:nvPr>
        </p:nvSpPr>
        <p:spPr>
          <a:xfrm>
            <a:off x="445799" y="2486489"/>
            <a:ext cx="6550502" cy="3695698"/>
          </a:xfrm>
        </p:spPr>
        <p:txBody>
          <a:bodyPr vert="horz" lIns="0" tIns="0" rIns="0" bIns="0" rtlCol="0" anchor="t">
            <a:normAutofit lnSpcReduction="10000"/>
          </a:bodyPr>
          <a:lstStyle/>
          <a:p>
            <a:pPr>
              <a:buNone/>
            </a:pPr>
            <a:r>
              <a:rPr lang="en-GB" sz="2400" b="1">
                <a:latin typeface="Arial"/>
                <a:ea typeface="Calibri"/>
                <a:cs typeface="Arial"/>
              </a:rPr>
              <a:t>Things you can do:</a:t>
            </a:r>
            <a:endParaRPr lang="en-GB" sz="2400">
              <a:latin typeface="Arial"/>
              <a:ea typeface="Calibri"/>
              <a:cs typeface="Arial"/>
            </a:endParaRPr>
          </a:p>
          <a:p>
            <a:pPr marL="0" indent="0">
              <a:lnSpc>
                <a:spcPct val="100000"/>
              </a:lnSpc>
              <a:spcBef>
                <a:spcPts val="0"/>
              </a:spcBef>
              <a:buFont typeface="Arial,Sans-Serif"/>
              <a:buNone/>
            </a:pPr>
            <a:endParaRPr lang="en-GB" sz="2400">
              <a:latin typeface="Arial"/>
              <a:ea typeface="Calibri"/>
              <a:cs typeface="Arial"/>
            </a:endParaRPr>
          </a:p>
          <a:p>
            <a:pPr marL="342900" indent="-342900">
              <a:lnSpc>
                <a:spcPct val="100000"/>
              </a:lnSpc>
              <a:spcBef>
                <a:spcPts val="0"/>
              </a:spcBef>
              <a:buFont typeface="Arial,Sans-Serif"/>
              <a:buChar char="•"/>
            </a:pPr>
            <a:r>
              <a:rPr lang="en-GB" sz="2400">
                <a:latin typeface="Arial"/>
                <a:ea typeface="Calibri"/>
                <a:cs typeface="Arial"/>
              </a:rPr>
              <a:t>Check the </a:t>
            </a:r>
            <a:r>
              <a:rPr lang="en-GB" sz="2400">
                <a:latin typeface="Arial"/>
                <a:ea typeface="Calibri"/>
                <a:cs typeface="Arial"/>
                <a:hlinkClick r:id="rId3"/>
              </a:rPr>
              <a:t>Give it a Go </a:t>
            </a:r>
            <a:r>
              <a:rPr lang="en-GB" sz="2400">
                <a:latin typeface="Arial"/>
                <a:ea typeface="Calibri"/>
                <a:cs typeface="Arial"/>
              </a:rPr>
              <a:t> programme</a:t>
            </a:r>
            <a:endParaRPr lang="en-US" sz="2400">
              <a:latin typeface="Arial"/>
              <a:ea typeface="Calibri"/>
              <a:cs typeface="Arial"/>
            </a:endParaRPr>
          </a:p>
          <a:p>
            <a:pPr marL="342900" indent="-342900">
              <a:lnSpc>
                <a:spcPct val="100000"/>
              </a:lnSpc>
              <a:spcBef>
                <a:spcPts val="0"/>
              </a:spcBef>
              <a:buFont typeface="Arial,Sans-Serif"/>
              <a:buChar char="•"/>
            </a:pPr>
            <a:endParaRPr lang="en-GB" sz="2400">
              <a:latin typeface="Arial"/>
              <a:ea typeface="Calibri"/>
            </a:endParaRPr>
          </a:p>
          <a:p>
            <a:pPr marL="342900" indent="-342900">
              <a:lnSpc>
                <a:spcPct val="100000"/>
              </a:lnSpc>
              <a:spcBef>
                <a:spcPts val="0"/>
              </a:spcBef>
              <a:buFont typeface="Arial,Sans-Serif"/>
              <a:buChar char="•"/>
            </a:pPr>
            <a:r>
              <a:rPr lang="en-GB" sz="2400">
                <a:latin typeface="Arial"/>
                <a:ea typeface="Calibri"/>
                <a:cs typeface="Arial"/>
              </a:rPr>
              <a:t>Visit the </a:t>
            </a:r>
            <a:r>
              <a:rPr lang="en-GB" sz="2400">
                <a:latin typeface="Arial"/>
                <a:ea typeface="Calibri"/>
                <a:cs typeface="Arial"/>
                <a:hlinkClick r:id="rId4"/>
              </a:rPr>
              <a:t>LUU Welcome Fair</a:t>
            </a:r>
            <a:r>
              <a:rPr lang="en-GB" sz="2400">
                <a:latin typeface="Arial"/>
                <a:ea typeface="Calibri"/>
                <a:cs typeface="Arial"/>
              </a:rPr>
              <a:t> to check what societies are on offer (21-27 September)</a:t>
            </a:r>
            <a:br>
              <a:rPr lang="en-GB" sz="2400">
                <a:latin typeface="Arial"/>
                <a:ea typeface="Calibri"/>
                <a:cs typeface="Arial"/>
              </a:rPr>
            </a:br>
            <a:endParaRPr lang="en-GB" sz="2400">
              <a:latin typeface="Arial"/>
              <a:ea typeface="Calibri"/>
              <a:cs typeface="Arial"/>
            </a:endParaRPr>
          </a:p>
          <a:p>
            <a:pPr marL="342900" indent="-342900">
              <a:lnSpc>
                <a:spcPct val="100000"/>
              </a:lnSpc>
              <a:spcBef>
                <a:spcPts val="0"/>
              </a:spcBef>
              <a:buFont typeface="Arial,Sans-Serif"/>
              <a:buChar char="•"/>
            </a:pPr>
            <a:r>
              <a:rPr lang="en-GB" sz="2400">
                <a:latin typeface="Arial"/>
                <a:ea typeface="Calibri"/>
                <a:cs typeface="Arial"/>
                <a:hlinkClick r:id="rId5"/>
              </a:rPr>
              <a:t>Take a tour of HELIX</a:t>
            </a:r>
            <a:r>
              <a:rPr lang="en-GB" sz="2400">
                <a:latin typeface="Arial"/>
                <a:ea typeface="Calibri"/>
                <a:cs typeface="Arial"/>
              </a:rPr>
              <a:t>, the University’s learning space for students, staff, and the local community.</a:t>
            </a:r>
            <a:br>
              <a:rPr lang="en-GB">
                <a:latin typeface="Arial"/>
                <a:ea typeface="Calibri"/>
                <a:cs typeface="Arial"/>
              </a:rPr>
            </a:br>
            <a:endParaRPr lang="en-GB">
              <a:latin typeface="Arial"/>
              <a:ea typeface="Calibri"/>
              <a:cs typeface="Arial"/>
            </a:endParaRPr>
          </a:p>
          <a:p>
            <a:pPr marL="0" indent="0">
              <a:lnSpc>
                <a:spcPct val="100000"/>
              </a:lnSpc>
              <a:buNone/>
            </a:pPr>
            <a:endParaRPr lang="en-GB" sz="2400" b="1">
              <a:latin typeface="Arial"/>
              <a:ea typeface="Calibri"/>
            </a:endParaRPr>
          </a:p>
        </p:txBody>
      </p:sp>
      <p:pic>
        <p:nvPicPr>
          <p:cNvPr id="6" name="Picture 5" descr="A group of people writing different words on a digital screen">
            <a:extLst>
              <a:ext uri="{FF2B5EF4-FFF2-40B4-BE49-F238E27FC236}">
                <a16:creationId xmlns:a16="http://schemas.microsoft.com/office/drawing/2014/main" id="{FEF08345-3FB1-B198-FB32-280781604D11}"/>
              </a:ext>
            </a:extLst>
          </p:cNvPr>
          <p:cNvPicPr>
            <a:picLocks noChangeAspect="1"/>
          </p:cNvPicPr>
          <p:nvPr/>
        </p:nvPicPr>
        <p:blipFill>
          <a:blip r:embed="rId6"/>
          <a:srcRect l="6079" t="-1296" b="595"/>
          <a:stretch>
            <a:fillRect/>
          </a:stretch>
        </p:blipFill>
        <p:spPr>
          <a:xfrm>
            <a:off x="8387280" y="4146989"/>
            <a:ext cx="3181269" cy="2260741"/>
          </a:xfrm>
          <a:prstGeom prst="rect">
            <a:avLst/>
          </a:prstGeom>
        </p:spPr>
      </p:pic>
      <p:pic>
        <p:nvPicPr>
          <p:cNvPr id="4" name="Picture 3" descr="Exterior entrance of the Leeds University Union building, with students walking into and around the entrance. A large banner above the doorway reads “Welcome to LUU,” and signs near the entrance provide information about campus welcome activities. The building has a red-brick façade with tall windows, and groups of students are gathered outside.">
            <a:extLst>
              <a:ext uri="{FF2B5EF4-FFF2-40B4-BE49-F238E27FC236}">
                <a16:creationId xmlns:a16="http://schemas.microsoft.com/office/drawing/2014/main" id="{E6DCA3C7-7B1A-B944-4C92-2A99C9CA2799}"/>
              </a:ext>
            </a:extLst>
          </p:cNvPr>
          <p:cNvPicPr>
            <a:picLocks noChangeAspect="1"/>
          </p:cNvPicPr>
          <p:nvPr/>
        </p:nvPicPr>
        <p:blipFill>
          <a:blip r:embed="rId7"/>
          <a:stretch>
            <a:fillRect/>
          </a:stretch>
        </p:blipFill>
        <p:spPr>
          <a:xfrm>
            <a:off x="8387280" y="2101888"/>
            <a:ext cx="3181268" cy="2045101"/>
          </a:xfrm>
          <a:prstGeom prst="rect">
            <a:avLst/>
          </a:prstGeom>
        </p:spPr>
      </p:pic>
    </p:spTree>
    <p:extLst>
      <p:ext uri="{BB962C8B-B14F-4D97-AF65-F5344CB8AC3E}">
        <p14:creationId xmlns:p14="http://schemas.microsoft.com/office/powerpoint/2010/main" val="7185082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25066-90F6-595A-C61D-203E86391E6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AFA3152-F034-DA6F-CD4F-4FC9D2064E58}"/>
              </a:ext>
            </a:extLst>
          </p:cNvPr>
          <p:cNvSpPr>
            <a:spLocks noGrp="1"/>
          </p:cNvSpPr>
          <p:nvPr>
            <p:ph type="title"/>
          </p:nvPr>
        </p:nvSpPr>
        <p:spPr>
          <a:xfrm>
            <a:off x="334963" y="1358724"/>
            <a:ext cx="7919720" cy="1429977"/>
          </a:xfrm>
        </p:spPr>
        <p:txBody>
          <a:bodyPr anchor="t" anchorCtr="0"/>
          <a:lstStyle/>
          <a:p>
            <a:r>
              <a:rPr lang="en-GB" sz="4000">
                <a:latin typeface="Arial"/>
                <a:cs typeface="Arial"/>
              </a:rPr>
              <a:t>Give to others</a:t>
            </a:r>
            <a:endParaRPr lang="en-US"/>
          </a:p>
        </p:txBody>
      </p:sp>
      <p:sp>
        <p:nvSpPr>
          <p:cNvPr id="3" name="Content Placeholder 2">
            <a:extLst>
              <a:ext uri="{FF2B5EF4-FFF2-40B4-BE49-F238E27FC236}">
                <a16:creationId xmlns:a16="http://schemas.microsoft.com/office/drawing/2014/main" id="{0305CF1F-5B6A-1D63-AAB7-A73E5F9D4CD9}"/>
              </a:ext>
            </a:extLst>
          </p:cNvPr>
          <p:cNvSpPr>
            <a:spLocks noGrp="1"/>
          </p:cNvSpPr>
          <p:nvPr>
            <p:ph idx="1"/>
          </p:nvPr>
        </p:nvSpPr>
        <p:spPr>
          <a:xfrm>
            <a:off x="334963" y="3057129"/>
            <a:ext cx="5761037" cy="3164717"/>
          </a:xfrm>
        </p:spPr>
        <p:txBody>
          <a:bodyPr vert="horz" lIns="0" tIns="0" rIns="0" bIns="0" rtlCol="0" anchor="t">
            <a:normAutofit/>
          </a:bodyPr>
          <a:lstStyle/>
          <a:p>
            <a:pPr marL="0" indent="0">
              <a:lnSpc>
                <a:spcPct val="100000"/>
              </a:lnSpc>
              <a:spcBef>
                <a:spcPts val="600"/>
              </a:spcBef>
              <a:spcAft>
                <a:spcPts val="600"/>
              </a:spcAft>
              <a:buNone/>
            </a:pPr>
            <a:r>
              <a:rPr lang="en-GB" sz="2400" b="1">
                <a:latin typeface="Arial"/>
                <a:ea typeface="Calibri"/>
                <a:cs typeface="Arial"/>
              </a:rPr>
              <a:t>Things you can do:</a:t>
            </a:r>
            <a:endParaRPr lang="en-GB" sz="2400">
              <a:ea typeface="Calibri"/>
            </a:endParaRPr>
          </a:p>
          <a:p>
            <a:pPr marL="342900" indent="-342900">
              <a:lnSpc>
                <a:spcPct val="100000"/>
              </a:lnSpc>
              <a:spcBef>
                <a:spcPts val="600"/>
              </a:spcBef>
              <a:spcAft>
                <a:spcPts val="600"/>
              </a:spcAft>
              <a:buFont typeface="Arial,Sans-Serif"/>
              <a:buChar char="•"/>
            </a:pPr>
            <a:r>
              <a:rPr lang="en-GB" sz="2400">
                <a:latin typeface="Arial"/>
                <a:ea typeface="Calibri"/>
                <a:cs typeface="Arial"/>
              </a:rPr>
              <a:t>Sign up for the </a:t>
            </a:r>
            <a:r>
              <a:rPr lang="en-GB" sz="2400">
                <a:latin typeface="Arial"/>
                <a:ea typeface="Calibri"/>
                <a:cs typeface="Arial"/>
                <a:hlinkClick r:id="rId3"/>
              </a:rPr>
              <a:t>Jobs, careers and volunteering in the UK talk</a:t>
            </a:r>
            <a:endParaRPr lang="en-GB" sz="2400">
              <a:latin typeface="Arial"/>
              <a:ea typeface="Calibri"/>
              <a:cs typeface="Arial"/>
            </a:endParaRPr>
          </a:p>
          <a:p>
            <a:pPr marL="342900" indent="-342900">
              <a:lnSpc>
                <a:spcPct val="100000"/>
              </a:lnSpc>
              <a:spcBef>
                <a:spcPts val="600"/>
              </a:spcBef>
              <a:spcAft>
                <a:spcPts val="600"/>
              </a:spcAft>
              <a:buFont typeface="Arial,Sans-Serif"/>
              <a:buChar char="•"/>
            </a:pPr>
            <a:r>
              <a:rPr lang="en-GB" sz="2400">
                <a:latin typeface="Arial"/>
                <a:ea typeface="Calibri"/>
                <a:cs typeface="Arial"/>
              </a:rPr>
              <a:t>Find out more about </a:t>
            </a:r>
            <a:r>
              <a:rPr lang="en-GB" sz="2400">
                <a:latin typeface="Arial"/>
                <a:ea typeface="Calibri"/>
                <a:cs typeface="Arial"/>
                <a:hlinkClick r:id="rId4"/>
              </a:rPr>
              <a:t>Volunteering opportunities</a:t>
            </a:r>
            <a:endParaRPr lang="en-GB" sz="2400">
              <a:latin typeface="Arial"/>
              <a:ea typeface="Calibri"/>
              <a:cs typeface="Arial"/>
            </a:endParaRPr>
          </a:p>
          <a:p>
            <a:pPr marL="342900" indent="-342900">
              <a:lnSpc>
                <a:spcPct val="100000"/>
              </a:lnSpc>
              <a:spcBef>
                <a:spcPts val="600"/>
              </a:spcBef>
              <a:spcAft>
                <a:spcPts val="600"/>
              </a:spcAft>
              <a:buFont typeface="Arial,Sans-Serif"/>
              <a:buChar char="•"/>
            </a:pPr>
            <a:r>
              <a:rPr lang="en-GB" sz="2400">
                <a:latin typeface="Arial"/>
                <a:ea typeface="Calibri"/>
                <a:cs typeface="Arial"/>
              </a:rPr>
              <a:t>Volunteering Fair: </a:t>
            </a:r>
            <a:r>
              <a:rPr lang="en-GB" sz="2400" b="1">
                <a:latin typeface="Arial"/>
                <a:ea typeface="Calibri"/>
                <a:cs typeface="Arial"/>
              </a:rPr>
              <a:t>Thursday 15 October 2026,</a:t>
            </a:r>
            <a:r>
              <a:rPr lang="en-GB" sz="2400" b="1" i="1">
                <a:latin typeface="Arial"/>
                <a:ea typeface="Calibri"/>
                <a:cs typeface="Arial"/>
              </a:rPr>
              <a:t> </a:t>
            </a:r>
            <a:r>
              <a:rPr lang="en-GB" sz="2400" b="1">
                <a:latin typeface="Arial"/>
                <a:ea typeface="Calibri"/>
                <a:cs typeface="Arial"/>
              </a:rPr>
              <a:t>Riley Smith Theatre</a:t>
            </a:r>
            <a:endParaRPr lang="en-US" sz="2400" b="1">
              <a:latin typeface="Arial"/>
              <a:ea typeface="Calibri"/>
              <a:cs typeface="Arial"/>
            </a:endParaRPr>
          </a:p>
          <a:p>
            <a:pPr marL="342900" indent="-342900">
              <a:lnSpc>
                <a:spcPct val="100000"/>
              </a:lnSpc>
              <a:spcBef>
                <a:spcPts val="0"/>
              </a:spcBef>
              <a:buFont typeface="Arial,Sans-Serif"/>
              <a:buChar char="•"/>
            </a:pPr>
            <a:endParaRPr lang="en-GB" sz="2000">
              <a:latin typeface="Arial"/>
              <a:ea typeface="Calibri"/>
              <a:cs typeface="Arial"/>
            </a:endParaRPr>
          </a:p>
          <a:p>
            <a:pPr marL="0" indent="0">
              <a:lnSpc>
                <a:spcPct val="100000"/>
              </a:lnSpc>
              <a:spcBef>
                <a:spcPts val="0"/>
              </a:spcBef>
              <a:buNone/>
            </a:pPr>
            <a:endParaRPr lang="en-GB" sz="2000">
              <a:latin typeface="Arial"/>
              <a:ea typeface="Calibri"/>
            </a:endParaRPr>
          </a:p>
        </p:txBody>
      </p:sp>
      <p:pic>
        <p:nvPicPr>
          <p:cNvPr id="5" name="Picture 4" descr="Photo of some of our previous intercultural ambassadors">
            <a:extLst>
              <a:ext uri="{FF2B5EF4-FFF2-40B4-BE49-F238E27FC236}">
                <a16:creationId xmlns:a16="http://schemas.microsoft.com/office/drawing/2014/main" id="{D6E9C960-2C7A-4314-1582-A8E26B4DEC41}"/>
              </a:ext>
            </a:extLst>
          </p:cNvPr>
          <p:cNvPicPr>
            <a:picLocks noChangeAspect="1"/>
          </p:cNvPicPr>
          <p:nvPr/>
        </p:nvPicPr>
        <p:blipFill>
          <a:blip r:embed="rId5"/>
          <a:stretch>
            <a:fillRect/>
          </a:stretch>
        </p:blipFill>
        <p:spPr>
          <a:xfrm>
            <a:off x="6459164" y="2786754"/>
            <a:ext cx="5444471" cy="3614046"/>
          </a:xfrm>
          <a:prstGeom prst="rect">
            <a:avLst/>
          </a:prstGeom>
        </p:spPr>
      </p:pic>
    </p:spTree>
    <p:extLst>
      <p:ext uri="{BB962C8B-B14F-4D97-AF65-F5344CB8AC3E}">
        <p14:creationId xmlns:p14="http://schemas.microsoft.com/office/powerpoint/2010/main" val="27906438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53EBE-B332-53F3-7723-D9373959963A}"/>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1801782B-CB0F-A62A-84BB-AF4F17370756}"/>
              </a:ext>
            </a:extLst>
          </p:cNvPr>
          <p:cNvSpPr>
            <a:spLocks noGrp="1"/>
          </p:cNvSpPr>
          <p:nvPr>
            <p:ph type="title"/>
          </p:nvPr>
        </p:nvSpPr>
        <p:spPr>
          <a:xfrm>
            <a:off x="334963" y="1358724"/>
            <a:ext cx="7919720" cy="1429977"/>
          </a:xfrm>
        </p:spPr>
        <p:txBody>
          <a:bodyPr anchor="t" anchorCtr="0"/>
          <a:lstStyle/>
          <a:p>
            <a:r>
              <a:rPr lang="en-GB" sz="4000">
                <a:latin typeface="Arial"/>
                <a:cs typeface="Arial"/>
              </a:rPr>
              <a:t>Take notice</a:t>
            </a:r>
            <a:endParaRPr lang="en-US"/>
          </a:p>
        </p:txBody>
      </p:sp>
      <p:sp>
        <p:nvSpPr>
          <p:cNvPr id="3" name="Content Placeholder 2">
            <a:extLst>
              <a:ext uri="{FF2B5EF4-FFF2-40B4-BE49-F238E27FC236}">
                <a16:creationId xmlns:a16="http://schemas.microsoft.com/office/drawing/2014/main" id="{A2282736-70E8-35C6-85E7-1EB0A3BCEE1B}"/>
              </a:ext>
            </a:extLst>
          </p:cNvPr>
          <p:cNvSpPr>
            <a:spLocks noGrp="1"/>
          </p:cNvSpPr>
          <p:nvPr>
            <p:ph idx="1"/>
          </p:nvPr>
        </p:nvSpPr>
        <p:spPr>
          <a:xfrm>
            <a:off x="334963" y="2483815"/>
            <a:ext cx="6550502" cy="3695698"/>
          </a:xfrm>
        </p:spPr>
        <p:txBody>
          <a:bodyPr vert="horz" lIns="0" tIns="0" rIns="0" bIns="0" rtlCol="0" anchor="t">
            <a:normAutofit/>
          </a:bodyPr>
          <a:lstStyle/>
          <a:p>
            <a:pPr marL="0" indent="0">
              <a:lnSpc>
                <a:spcPct val="100000"/>
              </a:lnSpc>
              <a:spcBef>
                <a:spcPts val="0"/>
              </a:spcBef>
              <a:buNone/>
            </a:pPr>
            <a:r>
              <a:rPr lang="en-GB" sz="2000">
                <a:latin typeface="Arial"/>
                <a:ea typeface="Calibri"/>
                <a:cs typeface="Arial"/>
              </a:rPr>
              <a:t>Take time to stop and be aware of your surroundings and pay attention to your thoughts and feelings. </a:t>
            </a:r>
            <a:endParaRPr lang="en-US"/>
          </a:p>
          <a:p>
            <a:pPr>
              <a:lnSpc>
                <a:spcPct val="100000"/>
              </a:lnSpc>
              <a:spcBef>
                <a:spcPts val="0"/>
              </a:spcBef>
              <a:buFont typeface="Arial"/>
              <a:buChar char="•"/>
            </a:pPr>
            <a:endParaRPr lang="en-GB" sz="2000">
              <a:latin typeface="Arial"/>
              <a:ea typeface="Calibri"/>
            </a:endParaRPr>
          </a:p>
          <a:p>
            <a:pPr marL="0" indent="0">
              <a:lnSpc>
                <a:spcPct val="100000"/>
              </a:lnSpc>
              <a:spcBef>
                <a:spcPts val="0"/>
              </a:spcBef>
              <a:buNone/>
            </a:pPr>
            <a:r>
              <a:rPr lang="en-GB" sz="2000" b="1">
                <a:latin typeface="Arial"/>
                <a:ea typeface="Calibri"/>
                <a:cs typeface="Arial"/>
              </a:rPr>
              <a:t>Things you can do:</a:t>
            </a:r>
            <a:endParaRPr lang="en-GB" sz="2000" b="1">
              <a:latin typeface="Arial"/>
              <a:ea typeface="Calibri"/>
            </a:endParaRPr>
          </a:p>
          <a:p>
            <a:pPr>
              <a:lnSpc>
                <a:spcPct val="100000"/>
              </a:lnSpc>
              <a:spcBef>
                <a:spcPts val="600"/>
              </a:spcBef>
              <a:spcAft>
                <a:spcPts val="600"/>
              </a:spcAft>
            </a:pPr>
            <a:endParaRPr lang="en-GB" sz="2000">
              <a:latin typeface="Arial"/>
              <a:ea typeface="Calibri"/>
            </a:endParaRPr>
          </a:p>
          <a:p>
            <a:pPr marL="342900" indent="-342900">
              <a:lnSpc>
                <a:spcPct val="100000"/>
              </a:lnSpc>
              <a:spcBef>
                <a:spcPts val="600"/>
              </a:spcBef>
              <a:spcAft>
                <a:spcPts val="600"/>
              </a:spcAft>
              <a:buFont typeface="Arial,Sans-Serif"/>
            </a:pPr>
            <a:r>
              <a:rPr lang="en-GB" sz="2000">
                <a:latin typeface="Arial"/>
                <a:ea typeface="Calibri"/>
                <a:cs typeface="Arial"/>
              </a:rPr>
              <a:t>Record your thoughts and feelings </a:t>
            </a:r>
            <a:endParaRPr lang="en-GB" sz="2000">
              <a:latin typeface="Arial"/>
              <a:ea typeface="Calibri"/>
            </a:endParaRPr>
          </a:p>
          <a:p>
            <a:pPr marL="342900" indent="-342900">
              <a:lnSpc>
                <a:spcPct val="100000"/>
              </a:lnSpc>
              <a:spcBef>
                <a:spcPts val="600"/>
              </a:spcBef>
              <a:spcAft>
                <a:spcPts val="600"/>
              </a:spcAft>
              <a:buFont typeface="Arial,Sans-Serif"/>
            </a:pPr>
            <a:r>
              <a:rPr lang="en-GB" sz="2000">
                <a:latin typeface="Arial"/>
                <a:ea typeface="Calibri"/>
                <a:cs typeface="Arial"/>
              </a:rPr>
              <a:t>Download our University mindfulness MP3 recordings</a:t>
            </a:r>
            <a:endParaRPr lang="en-GB" sz="2000">
              <a:latin typeface="Arial"/>
              <a:ea typeface="Calibri"/>
            </a:endParaRPr>
          </a:p>
          <a:p>
            <a:pPr marL="342900" indent="-342900">
              <a:lnSpc>
                <a:spcPct val="100000"/>
              </a:lnSpc>
              <a:spcBef>
                <a:spcPts val="600"/>
              </a:spcBef>
              <a:spcAft>
                <a:spcPts val="600"/>
              </a:spcAft>
              <a:buFont typeface="Arial,Sans-Serif"/>
            </a:pPr>
            <a:r>
              <a:rPr lang="en-GB" sz="2000">
                <a:latin typeface="Arial"/>
                <a:ea typeface="Calibri"/>
                <a:cs typeface="Arial"/>
              </a:rPr>
              <a:t>Attend a </a:t>
            </a:r>
            <a:r>
              <a:rPr lang="en-GB" sz="2000">
                <a:latin typeface="Arial"/>
                <a:ea typeface="Calibri"/>
                <a:cs typeface="Arial"/>
                <a:hlinkClick r:id="rId3"/>
              </a:rPr>
              <a:t>Student Counselling and Wellbeing workshop</a:t>
            </a:r>
          </a:p>
          <a:p>
            <a:pPr>
              <a:lnSpc>
                <a:spcPct val="100000"/>
              </a:lnSpc>
              <a:spcBef>
                <a:spcPts val="600"/>
              </a:spcBef>
              <a:spcAft>
                <a:spcPts val="600"/>
              </a:spcAft>
              <a:buFont typeface="Arial"/>
              <a:buChar char="•"/>
            </a:pPr>
            <a:endParaRPr lang="en-GB" sz="2000">
              <a:latin typeface="Arial"/>
              <a:ea typeface="Calibri"/>
            </a:endParaRPr>
          </a:p>
          <a:p>
            <a:pPr marL="342900" indent="-342900">
              <a:lnSpc>
                <a:spcPct val="100000"/>
              </a:lnSpc>
              <a:spcBef>
                <a:spcPts val="0"/>
              </a:spcBef>
              <a:buFont typeface="Arial,Sans-Serif"/>
              <a:buChar char="•"/>
            </a:pPr>
            <a:endParaRPr lang="en-GB" sz="2200">
              <a:latin typeface="Arial"/>
              <a:ea typeface="Calibri"/>
            </a:endParaRPr>
          </a:p>
        </p:txBody>
      </p:sp>
      <p:pic>
        <p:nvPicPr>
          <p:cNvPr id="4" name="Picture 3">
            <a:extLst>
              <a:ext uri="{FF2B5EF4-FFF2-40B4-BE49-F238E27FC236}">
                <a16:creationId xmlns:a16="http://schemas.microsoft.com/office/drawing/2014/main" id="{3CB2F9C6-FE40-6956-34F6-F8AD4A32AE7D}"/>
              </a:ext>
              <a:ext uri="{C183D7F6-B498-43B3-948B-1728B52AA6E4}">
                <adec:decorative xmlns:adec="http://schemas.microsoft.com/office/drawing/2017/decorative" val="1"/>
              </a:ext>
            </a:extLst>
          </p:cNvPr>
          <p:cNvPicPr>
            <a:picLocks noChangeAspect="1"/>
          </p:cNvPicPr>
          <p:nvPr/>
        </p:nvPicPr>
        <p:blipFill>
          <a:blip r:embed="rId4"/>
          <a:srcRect l="6880" t="16187" r="2797" b="19097"/>
          <a:stretch>
            <a:fillRect/>
          </a:stretch>
        </p:blipFill>
        <p:spPr>
          <a:xfrm>
            <a:off x="8136541" y="2479340"/>
            <a:ext cx="3343594" cy="3390449"/>
          </a:xfrm>
          <a:prstGeom prst="rect">
            <a:avLst/>
          </a:prstGeom>
        </p:spPr>
      </p:pic>
    </p:spTree>
    <p:extLst>
      <p:ext uri="{BB962C8B-B14F-4D97-AF65-F5344CB8AC3E}">
        <p14:creationId xmlns:p14="http://schemas.microsoft.com/office/powerpoint/2010/main" val="25946601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a:extLst>
            <a:ext uri="{FF2B5EF4-FFF2-40B4-BE49-F238E27FC236}">
              <a16:creationId xmlns:a16="http://schemas.microsoft.com/office/drawing/2014/main" id="{B5E1F621-2E50-6AAA-1954-BE3097F28547}"/>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8D4D4007-1426-896C-66E5-51CA7A2EFD11}"/>
              </a:ext>
            </a:extLst>
          </p:cNvPr>
          <p:cNvSpPr>
            <a:spLocks noGrp="1"/>
          </p:cNvSpPr>
          <p:nvPr>
            <p:ph type="title"/>
          </p:nvPr>
        </p:nvSpPr>
        <p:spPr/>
        <p:txBody>
          <a:bodyPr/>
          <a:lstStyle/>
          <a:p>
            <a:r>
              <a:rPr lang="en-US">
                <a:latin typeface="Arial"/>
                <a:cs typeface="Arial"/>
              </a:rPr>
              <a:t>Getting help</a:t>
            </a:r>
            <a:endParaRPr lang="en-US"/>
          </a:p>
        </p:txBody>
      </p:sp>
      <p:pic>
        <p:nvPicPr>
          <p:cNvPr id="2" name="Picture 1">
            <a:extLst>
              <a:ext uri="{FF2B5EF4-FFF2-40B4-BE49-F238E27FC236}">
                <a16:creationId xmlns:a16="http://schemas.microsoft.com/office/drawing/2014/main" id="{3C466D62-D6E8-0472-4D21-B176B4E22980}"/>
              </a:ext>
              <a:ext uri="{C183D7F6-B498-43B3-948B-1728B52AA6E4}">
                <adec:decorative xmlns:adec="http://schemas.microsoft.com/office/drawing/2017/decorative" val="1"/>
              </a:ext>
            </a:extLst>
          </p:cNvPr>
          <p:cNvPicPr>
            <a:picLocks noChangeAspect="1"/>
          </p:cNvPicPr>
          <p:nvPr/>
        </p:nvPicPr>
        <p:blipFill>
          <a:blip r:embed="rId3"/>
          <a:srcRect l="77" t="27458" b="6393"/>
          <a:stretch>
            <a:fillRect/>
          </a:stretch>
        </p:blipFill>
        <p:spPr>
          <a:xfrm>
            <a:off x="637575" y="2647573"/>
            <a:ext cx="3456400" cy="3239318"/>
          </a:xfrm>
          <a:prstGeom prst="rect">
            <a:avLst/>
          </a:prstGeom>
        </p:spPr>
      </p:pic>
    </p:spTree>
    <p:extLst>
      <p:ext uri="{BB962C8B-B14F-4D97-AF65-F5344CB8AC3E}">
        <p14:creationId xmlns:p14="http://schemas.microsoft.com/office/powerpoint/2010/main" val="41727356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66963-3804-4503-0009-FD2407F4A2E6}"/>
              </a:ext>
            </a:extLst>
          </p:cNvPr>
          <p:cNvSpPr>
            <a:spLocks noGrp="1"/>
          </p:cNvSpPr>
          <p:nvPr>
            <p:ph type="title"/>
          </p:nvPr>
        </p:nvSpPr>
        <p:spPr/>
        <p:txBody>
          <a:bodyPr/>
          <a:lstStyle/>
          <a:p>
            <a:r>
              <a:rPr lang="en-GB">
                <a:latin typeface="Arial"/>
                <a:cs typeface="Arial"/>
              </a:rPr>
              <a:t>Student Counselling and Wellbeing</a:t>
            </a:r>
            <a:endParaRPr lang="en-GB" b="0">
              <a:latin typeface="Arial"/>
              <a:cs typeface="Arial"/>
            </a:endParaRPr>
          </a:p>
          <a:p>
            <a:endParaRPr lang="en-GB"/>
          </a:p>
        </p:txBody>
      </p:sp>
      <p:sp>
        <p:nvSpPr>
          <p:cNvPr id="3" name="Content Placeholder 2">
            <a:extLst>
              <a:ext uri="{FF2B5EF4-FFF2-40B4-BE49-F238E27FC236}">
                <a16:creationId xmlns:a16="http://schemas.microsoft.com/office/drawing/2014/main" id="{39EE29B0-6AF6-4972-EDEB-CA64B73F304C}"/>
              </a:ext>
            </a:extLst>
          </p:cNvPr>
          <p:cNvSpPr>
            <a:spLocks noGrp="1"/>
          </p:cNvSpPr>
          <p:nvPr>
            <p:ph idx="1"/>
          </p:nvPr>
        </p:nvSpPr>
        <p:spPr>
          <a:xfrm>
            <a:off x="334963" y="2821400"/>
            <a:ext cx="6456196" cy="3660925"/>
          </a:xfrm>
        </p:spPr>
        <p:txBody>
          <a:bodyPr vert="horz" lIns="0" tIns="0" rIns="0" bIns="0" rtlCol="0" anchor="t">
            <a:noAutofit/>
          </a:bodyPr>
          <a:lstStyle/>
          <a:p>
            <a:pPr marL="0" indent="0">
              <a:lnSpc>
                <a:spcPct val="120000"/>
              </a:lnSpc>
              <a:buNone/>
            </a:pPr>
            <a:r>
              <a:rPr lang="en-GB" sz="1800">
                <a:latin typeface="Arial"/>
                <a:cs typeface="Arial"/>
              </a:rPr>
              <a:t>Free, confidential, specialist support from an experienced team of counsellors, mental health advisers and wellbeing practitioners in addition to online resources for you to access in your own time.</a:t>
            </a:r>
            <a:endParaRPr lang="en-US" sz="1800"/>
          </a:p>
          <a:p>
            <a:pPr marL="457200" indent="-457200">
              <a:lnSpc>
                <a:spcPct val="120000"/>
              </a:lnSpc>
            </a:pPr>
            <a:r>
              <a:rPr lang="en-GB" sz="1800">
                <a:latin typeface="Arial"/>
                <a:cs typeface="Arial"/>
              </a:rPr>
              <a:t>Stress </a:t>
            </a:r>
          </a:p>
          <a:p>
            <a:pPr marL="457200" indent="-457200">
              <a:lnSpc>
                <a:spcPct val="120000"/>
              </a:lnSpc>
            </a:pPr>
            <a:r>
              <a:rPr lang="en-GB" sz="1800">
                <a:latin typeface="Arial"/>
                <a:cs typeface="Arial"/>
              </a:rPr>
              <a:t>Homesickness</a:t>
            </a:r>
            <a:endParaRPr lang="en-GB" sz="1800"/>
          </a:p>
          <a:p>
            <a:pPr marL="457200" indent="-457200">
              <a:lnSpc>
                <a:spcPct val="120000"/>
              </a:lnSpc>
            </a:pPr>
            <a:r>
              <a:rPr lang="en-GB" sz="1800">
                <a:latin typeface="Arial"/>
                <a:cs typeface="Arial"/>
              </a:rPr>
              <a:t>Academic problems</a:t>
            </a:r>
            <a:endParaRPr lang="en-GB" sz="1800"/>
          </a:p>
          <a:p>
            <a:pPr marL="457200" indent="-457200">
              <a:lnSpc>
                <a:spcPct val="120000"/>
              </a:lnSpc>
            </a:pPr>
            <a:r>
              <a:rPr lang="en-GB" sz="1800">
                <a:latin typeface="Arial"/>
                <a:cs typeface="Arial"/>
              </a:rPr>
              <a:t>Culture shock</a:t>
            </a:r>
            <a:endParaRPr lang="en-GB" sz="1800"/>
          </a:p>
          <a:p>
            <a:pPr marL="457200" indent="-457200">
              <a:lnSpc>
                <a:spcPct val="120000"/>
              </a:lnSpc>
            </a:pPr>
            <a:r>
              <a:rPr lang="en-GB" sz="1800">
                <a:latin typeface="Arial"/>
                <a:cs typeface="Arial"/>
              </a:rPr>
              <a:t>Life events</a:t>
            </a:r>
            <a:endParaRPr lang="en-GB" sz="1800"/>
          </a:p>
          <a:p>
            <a:pPr marL="457200" indent="-457200">
              <a:lnSpc>
                <a:spcPct val="120000"/>
              </a:lnSpc>
            </a:pPr>
            <a:endParaRPr lang="en-GB" sz="1800"/>
          </a:p>
          <a:p>
            <a:pPr>
              <a:lnSpc>
                <a:spcPct val="120000"/>
              </a:lnSpc>
            </a:pPr>
            <a:endParaRPr lang="en-GB" sz="1800"/>
          </a:p>
        </p:txBody>
      </p:sp>
      <p:pic>
        <p:nvPicPr>
          <p:cNvPr id="4" name="Picture 3" descr="Two people seated in upholstered armchairs in a counselling or support setting, engaged in conversation across a small room. The room features a fireplace with books and decorations on the mantelpiece, a floor lamp, framed artwork on the wall, and a soft, comfortable interior designed for private discussions.">
            <a:extLst>
              <a:ext uri="{FF2B5EF4-FFF2-40B4-BE49-F238E27FC236}">
                <a16:creationId xmlns:a16="http://schemas.microsoft.com/office/drawing/2014/main" id="{86FFE105-26D0-2C12-F4ED-ED79F084D0D9}"/>
              </a:ext>
            </a:extLst>
          </p:cNvPr>
          <p:cNvPicPr>
            <a:picLocks noChangeAspect="1"/>
          </p:cNvPicPr>
          <p:nvPr/>
        </p:nvPicPr>
        <p:blipFill>
          <a:blip r:embed="rId3"/>
          <a:srcRect l="12857" t="317" r="11587" b="-318"/>
          <a:stretch>
            <a:fillRect/>
          </a:stretch>
        </p:blipFill>
        <p:spPr>
          <a:xfrm>
            <a:off x="7208761" y="2818191"/>
            <a:ext cx="4656671" cy="3132671"/>
          </a:xfrm>
          <a:prstGeom prst="rect">
            <a:avLst/>
          </a:prstGeom>
        </p:spPr>
      </p:pic>
      <p:sp>
        <p:nvSpPr>
          <p:cNvPr id="7" name="TextBox 6">
            <a:extLst>
              <a:ext uri="{FF2B5EF4-FFF2-40B4-BE49-F238E27FC236}">
                <a16:creationId xmlns:a16="http://schemas.microsoft.com/office/drawing/2014/main" id="{5CA7D4B0-E343-4C31-5F01-6CC723393E91}"/>
              </a:ext>
            </a:extLst>
          </p:cNvPr>
          <p:cNvSpPr txBox="1"/>
          <p:nvPr/>
        </p:nvSpPr>
        <p:spPr>
          <a:xfrm>
            <a:off x="5757575" y="6179513"/>
            <a:ext cx="6099462" cy="369332"/>
          </a:xfrm>
          <a:prstGeom prst="rect">
            <a:avLst/>
          </a:prstGeom>
          <a:noFill/>
        </p:spPr>
        <p:txBody>
          <a:bodyPr wrap="square">
            <a:spAutoFit/>
          </a:bodyPr>
          <a:lstStyle/>
          <a:p>
            <a:pPr algn="r"/>
            <a:r>
              <a:rPr lang="en-GB">
                <a:latin typeface="Arial" panose="020B0604020202020204" pitchFamily="34" charset="0"/>
                <a:cs typeface="Arial" panose="020B0604020202020204" pitchFamily="34" charset="0"/>
                <a:hlinkClick r:id="rId4"/>
              </a:rPr>
              <a:t>Counselling and Wellbeing support</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5247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49C36-47A9-BD8B-AC1E-279AB21A8A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7AED19-7B75-A5E5-A62A-239FFA74A56D}"/>
              </a:ext>
            </a:extLst>
          </p:cNvPr>
          <p:cNvSpPr txBox="1">
            <a:spLocks noGrp="1"/>
          </p:cNvSpPr>
          <p:nvPr>
            <p:ph type="title" idx="4294967295"/>
          </p:nvPr>
        </p:nvSpPr>
        <p:spPr>
          <a:xfrm>
            <a:off x="809920" y="956029"/>
            <a:ext cx="793784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b="1" i="0" kern="1200">
                <a:solidFill>
                  <a:schemeClr val="tx1"/>
                </a:solidFill>
                <a:latin typeface="+mj-lt"/>
                <a:ea typeface="+mj-ea"/>
                <a:cs typeface="+mj-cs"/>
              </a:defRPr>
            </a:lvl1pPr>
          </a:lstStyle>
          <a:p>
            <a:pPr>
              <a:defRPr/>
            </a:pPr>
            <a:r>
              <a:rPr kumimoji="0" lang="en-GB" sz="4400" b="1" i="0" u="none" strike="noStrike" kern="1200" cap="none" spc="0" normalizeH="0" baseline="0" noProof="0">
                <a:ln>
                  <a:noFill/>
                </a:ln>
                <a:effectLst/>
                <a:uLnTx/>
                <a:uFillTx/>
                <a:latin typeface="Arial"/>
                <a:cs typeface="Arial"/>
              </a:rPr>
              <a:t>Disability</a:t>
            </a:r>
            <a:r>
              <a:rPr lang="en-GB">
                <a:latin typeface="Arial"/>
                <a:cs typeface="Arial"/>
              </a:rPr>
              <a:t> support</a:t>
            </a:r>
            <a:endParaRPr kumimoji="0" lang="en-GB" sz="4400" b="1" i="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endParaRPr>
          </a:p>
        </p:txBody>
      </p:sp>
      <p:sp>
        <p:nvSpPr>
          <p:cNvPr id="6" name="Content Placeholder 3">
            <a:extLst>
              <a:ext uri="{FF2B5EF4-FFF2-40B4-BE49-F238E27FC236}">
                <a16:creationId xmlns:a16="http://schemas.microsoft.com/office/drawing/2014/main" id="{CA609078-EEDB-A662-6071-2DA35235925E}"/>
              </a:ext>
            </a:extLst>
          </p:cNvPr>
          <p:cNvSpPr txBox="1">
            <a:spLocks/>
          </p:cNvSpPr>
          <p:nvPr/>
        </p:nvSpPr>
        <p:spPr>
          <a:xfrm>
            <a:off x="811039" y="2279438"/>
            <a:ext cx="7095556" cy="3492279"/>
          </a:xfrm>
          <a:prstGeom prst="rect">
            <a:avLst/>
          </a:prstGeom>
        </p:spPr>
        <p:txBody>
          <a:bodyPr vert="horz" lIns="0" tIns="0" rIns="0" bIns="0" rtlCol="0" anchor="t">
            <a:normAutofit fontScale="925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GB" sz="2000" b="1">
                <a:latin typeface="Arial"/>
                <a:cs typeface="Arial"/>
              </a:rPr>
              <a:t>The </a:t>
            </a:r>
            <a:r>
              <a:rPr lang="en-US" sz="2000" b="1">
                <a:latin typeface="Arial"/>
                <a:cs typeface="Arial"/>
              </a:rPr>
              <a:t>Leeds Student Medical practice also works closely with the University of Leeds to support our disabled students. </a:t>
            </a:r>
          </a:p>
          <a:p>
            <a:pPr marL="0" indent="0">
              <a:lnSpc>
                <a:spcPct val="100000"/>
              </a:lnSpc>
              <a:spcBef>
                <a:spcPts val="0"/>
              </a:spcBef>
              <a:buNone/>
            </a:pPr>
            <a:endParaRPr lang="en-US" sz="2000" b="1">
              <a:latin typeface="Arial"/>
              <a:cs typeface="Arial"/>
            </a:endParaRPr>
          </a:p>
          <a:p>
            <a:pPr marL="0" indent="0">
              <a:lnSpc>
                <a:spcPct val="100000"/>
              </a:lnSpc>
              <a:spcBef>
                <a:spcPts val="0"/>
              </a:spcBef>
              <a:buNone/>
            </a:pPr>
            <a:r>
              <a:rPr lang="en-US" sz="2000">
                <a:latin typeface="Arial"/>
                <a:cs typeface="Arial"/>
              </a:rPr>
              <a:t>In the UK, the term "disability" covers </a:t>
            </a:r>
            <a:r>
              <a:rPr lang="en-GB" sz="2000">
                <a:latin typeface="Arial"/>
                <a:cs typeface="Arial"/>
              </a:rPr>
              <a:t>conditions, illnesses and impairments that can affect your academic success. These can be:</a:t>
            </a:r>
          </a:p>
          <a:p>
            <a:pPr marL="0" indent="0">
              <a:lnSpc>
                <a:spcPct val="100000"/>
              </a:lnSpc>
              <a:spcBef>
                <a:spcPts val="0"/>
              </a:spcBef>
              <a:buNone/>
            </a:pPr>
            <a:endParaRPr lang="en-GB" sz="2000">
              <a:latin typeface="Arial"/>
              <a:ea typeface="Calibri"/>
              <a:cs typeface="Arial"/>
            </a:endParaRPr>
          </a:p>
          <a:p>
            <a:pPr marL="342900" indent="-342900">
              <a:lnSpc>
                <a:spcPct val="100000"/>
              </a:lnSpc>
              <a:spcBef>
                <a:spcPts val="0"/>
              </a:spcBef>
            </a:pPr>
            <a:r>
              <a:rPr lang="en-GB" sz="2000">
                <a:latin typeface="Arial"/>
                <a:ea typeface="Calibri"/>
                <a:cs typeface="Arial"/>
              </a:rPr>
              <a:t>Visible or invisible</a:t>
            </a:r>
          </a:p>
          <a:p>
            <a:pPr marL="342900" indent="-342900">
              <a:lnSpc>
                <a:spcPct val="100000"/>
              </a:lnSpc>
              <a:spcBef>
                <a:spcPts val="0"/>
              </a:spcBef>
            </a:pPr>
            <a:r>
              <a:rPr lang="en-GB" sz="2000">
                <a:latin typeface="Arial"/>
                <a:ea typeface="Calibri"/>
                <a:cs typeface="Arial"/>
              </a:rPr>
              <a:t>Physical or related to mental health</a:t>
            </a:r>
          </a:p>
          <a:p>
            <a:pPr marL="342900" indent="-342900">
              <a:lnSpc>
                <a:spcPct val="100000"/>
              </a:lnSpc>
              <a:spcBef>
                <a:spcPts val="0"/>
              </a:spcBef>
            </a:pPr>
            <a:endParaRPr lang="en-GB" sz="2000">
              <a:latin typeface="Arial"/>
              <a:ea typeface="Calibri"/>
              <a:cs typeface="Arial"/>
            </a:endParaRPr>
          </a:p>
          <a:p>
            <a:pPr marL="0" indent="0">
              <a:lnSpc>
                <a:spcPct val="100000"/>
              </a:lnSpc>
              <a:spcBef>
                <a:spcPts val="0"/>
              </a:spcBef>
              <a:buNone/>
            </a:pPr>
            <a:r>
              <a:rPr lang="en-GB" sz="2000">
                <a:latin typeface="Arial"/>
                <a:ea typeface="Calibri"/>
                <a:cs typeface="Arial"/>
              </a:rPr>
              <a:t>Our Disability Services team ensures you have a successful academic experience in Leeds. </a:t>
            </a:r>
          </a:p>
          <a:p>
            <a:pPr marL="342900" indent="-342900">
              <a:lnSpc>
                <a:spcPct val="100000"/>
              </a:lnSpc>
              <a:spcBef>
                <a:spcPts val="0"/>
              </a:spcBef>
            </a:pPr>
            <a:endParaRPr lang="en-GB" sz="2000">
              <a:latin typeface="Arial"/>
              <a:ea typeface="Calibri"/>
              <a:cs typeface="Arial"/>
            </a:endParaRPr>
          </a:p>
          <a:p>
            <a:pPr marL="0" indent="0">
              <a:lnSpc>
                <a:spcPct val="100000"/>
              </a:lnSpc>
              <a:spcBef>
                <a:spcPts val="0"/>
              </a:spcBef>
              <a:buNone/>
            </a:pPr>
            <a:endParaRPr lang="en-GB" sz="2000">
              <a:latin typeface="Arial"/>
              <a:ea typeface="Calibri"/>
              <a:cs typeface="Arial"/>
            </a:endParaRPr>
          </a:p>
        </p:txBody>
      </p:sp>
      <p:sp>
        <p:nvSpPr>
          <p:cNvPr id="25" name="TextBox 24">
            <a:extLst>
              <a:ext uri="{FF2B5EF4-FFF2-40B4-BE49-F238E27FC236}">
                <a16:creationId xmlns:a16="http://schemas.microsoft.com/office/drawing/2014/main" id="{117C9633-0FF1-ACB6-8ED5-79DC34895FFD}"/>
              </a:ext>
            </a:extLst>
          </p:cNvPr>
          <p:cNvSpPr txBox="1"/>
          <p:nvPr/>
        </p:nvSpPr>
        <p:spPr>
          <a:xfrm>
            <a:off x="809920" y="6265371"/>
            <a:ext cx="466976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solidFill>
                  <a:srgbClr val="5B57A1"/>
                </a:solidFill>
                <a:latin typeface="Arial"/>
                <a:cs typeface="Arial"/>
                <a:hlinkClick r:id="rId3"/>
              </a:rPr>
              <a:t>Disabled Student Support</a:t>
            </a:r>
            <a:endParaRPr lang="en-US"/>
          </a:p>
        </p:txBody>
      </p:sp>
      <p:pic>
        <p:nvPicPr>
          <p:cNvPr id="12" name="Picture 11" descr="A group of people standing next to each other">
            <a:extLst>
              <a:ext uri="{FF2B5EF4-FFF2-40B4-BE49-F238E27FC236}">
                <a16:creationId xmlns:a16="http://schemas.microsoft.com/office/drawing/2014/main" id="{A8442FE6-6A68-F15C-CEC1-A0E41DE32469}"/>
              </a:ext>
            </a:extLst>
          </p:cNvPr>
          <p:cNvPicPr>
            <a:picLocks noChangeAspect="1"/>
          </p:cNvPicPr>
          <p:nvPr/>
        </p:nvPicPr>
        <p:blipFill>
          <a:blip r:embed="rId4"/>
          <a:srcRect l="268" t="14035" r="-297" b="8150"/>
          <a:stretch>
            <a:fillRect/>
          </a:stretch>
        </p:blipFill>
        <p:spPr>
          <a:xfrm>
            <a:off x="8846136" y="1837543"/>
            <a:ext cx="2995343" cy="3194321"/>
          </a:xfrm>
          <a:prstGeom prst="rect">
            <a:avLst/>
          </a:prstGeom>
        </p:spPr>
      </p:pic>
      <p:sp>
        <p:nvSpPr>
          <p:cNvPr id="10" name="Rectangle 9">
            <a:extLst>
              <a:ext uri="{FF2B5EF4-FFF2-40B4-BE49-F238E27FC236}">
                <a16:creationId xmlns:a16="http://schemas.microsoft.com/office/drawing/2014/main" id="{36445E7A-53BC-7B5A-277A-BC7B9FAE0874}"/>
              </a:ext>
            </a:extLst>
          </p:cNvPr>
          <p:cNvSpPr/>
          <p:nvPr/>
        </p:nvSpPr>
        <p:spPr>
          <a:xfrm>
            <a:off x="8345048" y="5092594"/>
            <a:ext cx="1818526" cy="923330"/>
          </a:xfrm>
          <a:prstGeom prst="rect">
            <a:avLst/>
          </a:prstGeom>
        </p:spPr>
        <p:txBody>
          <a:bodyPr wrap="square">
            <a:spAutoFit/>
          </a:bodyPr>
          <a:lstStyle/>
          <a:p>
            <a:r>
              <a:rPr lang="en-GB" b="1">
                <a:latin typeface="Arial" panose="020B0604020202020204" pitchFamily="34" charset="0"/>
                <a:cs typeface="Arial" panose="020B0604020202020204" pitchFamily="34" charset="0"/>
              </a:rPr>
              <a:t>Register with Disability Services</a:t>
            </a:r>
          </a:p>
        </p:txBody>
      </p:sp>
      <p:pic>
        <p:nvPicPr>
          <p:cNvPr id="4" name="Picture 3">
            <a:extLst>
              <a:ext uri="{FF2B5EF4-FFF2-40B4-BE49-F238E27FC236}">
                <a16:creationId xmlns:a16="http://schemas.microsoft.com/office/drawing/2014/main" id="{6C11581E-0957-4E97-42BA-EBDB34E96B1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163574" y="4638171"/>
            <a:ext cx="1627200" cy="1627200"/>
          </a:xfrm>
          <a:prstGeom prst="rect">
            <a:avLst/>
          </a:prstGeom>
        </p:spPr>
      </p:pic>
    </p:spTree>
    <p:extLst>
      <p:ext uri="{BB962C8B-B14F-4D97-AF65-F5344CB8AC3E}">
        <p14:creationId xmlns:p14="http://schemas.microsoft.com/office/powerpoint/2010/main" val="7687799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BC9A6-815A-663F-82BE-43EBD441DF09}"/>
              </a:ext>
            </a:extLst>
          </p:cNvPr>
          <p:cNvSpPr>
            <a:spLocks noGrp="1"/>
          </p:cNvSpPr>
          <p:nvPr>
            <p:ph type="title"/>
          </p:nvPr>
        </p:nvSpPr>
        <p:spPr/>
        <p:txBody>
          <a:bodyPr/>
          <a:lstStyle/>
          <a:p>
            <a:r>
              <a:rPr lang="en-GB">
                <a:latin typeface="Arial"/>
                <a:cs typeface="Arial"/>
              </a:rPr>
              <a:t>Disability Services</a:t>
            </a:r>
            <a:endParaRPr lang="en-GB" b="0">
              <a:latin typeface="Arial"/>
              <a:cs typeface="Arial"/>
            </a:endParaRPr>
          </a:p>
          <a:p>
            <a:endParaRPr lang="en-GB"/>
          </a:p>
        </p:txBody>
      </p:sp>
      <p:sp>
        <p:nvSpPr>
          <p:cNvPr id="3" name="Content Placeholder 2">
            <a:extLst>
              <a:ext uri="{FF2B5EF4-FFF2-40B4-BE49-F238E27FC236}">
                <a16:creationId xmlns:a16="http://schemas.microsoft.com/office/drawing/2014/main" id="{27AB8EA4-5450-621F-2577-E84019FBBD90}"/>
              </a:ext>
            </a:extLst>
          </p:cNvPr>
          <p:cNvSpPr>
            <a:spLocks noGrp="1"/>
          </p:cNvSpPr>
          <p:nvPr>
            <p:ph idx="1"/>
          </p:nvPr>
        </p:nvSpPr>
        <p:spPr>
          <a:xfrm>
            <a:off x="334963" y="2614863"/>
            <a:ext cx="7919720" cy="3867462"/>
          </a:xfrm>
        </p:spPr>
        <p:txBody>
          <a:bodyPr vert="horz" lIns="0" tIns="0" rIns="0" bIns="0" rtlCol="0" anchor="t">
            <a:normAutofit/>
          </a:bodyPr>
          <a:lstStyle/>
          <a:p>
            <a:pPr marL="285750" indent="-285750">
              <a:lnSpc>
                <a:spcPct val="100000"/>
              </a:lnSpc>
              <a:spcBef>
                <a:spcPts val="600"/>
              </a:spcBef>
              <a:spcAft>
                <a:spcPts val="600"/>
              </a:spcAft>
              <a:buFont typeface="Arial,Sans-Serif"/>
            </a:pPr>
            <a:r>
              <a:rPr lang="en-GB" sz="2200"/>
              <a:t>Advising your academic School on the support you may need in your learning.</a:t>
            </a:r>
            <a:endParaRPr lang="en-US" sz="2200"/>
          </a:p>
          <a:p>
            <a:pPr marL="285750" indent="-285750">
              <a:lnSpc>
                <a:spcPct val="100000"/>
              </a:lnSpc>
              <a:spcBef>
                <a:spcPts val="600"/>
              </a:spcBef>
              <a:spcAft>
                <a:spcPts val="600"/>
              </a:spcAft>
              <a:buFont typeface="Arial,Sans-Serif"/>
            </a:pPr>
            <a:r>
              <a:rPr lang="en-GB" sz="2200"/>
              <a:t>Recommending academic adjustments for your course.</a:t>
            </a:r>
            <a:endParaRPr lang="en-US" sz="2200"/>
          </a:p>
          <a:p>
            <a:pPr marL="285750" indent="-285750">
              <a:lnSpc>
                <a:spcPct val="100000"/>
              </a:lnSpc>
              <a:spcBef>
                <a:spcPts val="600"/>
              </a:spcBef>
              <a:spcAft>
                <a:spcPts val="600"/>
              </a:spcAft>
              <a:buFont typeface="Arial,Sans-Serif"/>
            </a:pPr>
            <a:r>
              <a:rPr lang="en-GB" sz="2200"/>
              <a:t>Giving you advice on a range of matters, from funding to assistive technology. </a:t>
            </a:r>
            <a:endParaRPr lang="en-US" sz="2200"/>
          </a:p>
          <a:p>
            <a:pPr marL="285750" indent="-285750">
              <a:lnSpc>
                <a:spcPct val="100000"/>
              </a:lnSpc>
              <a:spcBef>
                <a:spcPts val="600"/>
              </a:spcBef>
              <a:spcAft>
                <a:spcPts val="600"/>
              </a:spcAft>
              <a:buFont typeface="Arial,Sans-Serif"/>
            </a:pPr>
            <a:r>
              <a:rPr lang="en-GB" sz="2200"/>
              <a:t>Providing you with ongoing support throughout your time at Leeds.</a:t>
            </a:r>
            <a:endParaRPr lang="en-US" sz="2200"/>
          </a:p>
          <a:p>
            <a:pPr marL="0" indent="0">
              <a:lnSpc>
                <a:spcPct val="100000"/>
              </a:lnSpc>
              <a:spcBef>
                <a:spcPts val="600"/>
              </a:spcBef>
              <a:spcAft>
                <a:spcPts val="600"/>
              </a:spcAft>
              <a:buNone/>
            </a:pPr>
            <a:r>
              <a:rPr lang="en-GB" sz="2200">
                <a:latin typeface="Arial"/>
                <a:cs typeface="Arial"/>
                <a:hlinkClick r:id="rId3"/>
              </a:rPr>
              <a:t>Contact the Disability Services team at Disability@leeds.ac.uk</a:t>
            </a:r>
            <a:endParaRPr lang="en-GB" sz="2200">
              <a:latin typeface="Arial"/>
              <a:cs typeface="Arial"/>
            </a:endParaRPr>
          </a:p>
          <a:p>
            <a:pPr marL="0" indent="0">
              <a:lnSpc>
                <a:spcPct val="100000"/>
              </a:lnSpc>
              <a:spcBef>
                <a:spcPts val="600"/>
              </a:spcBef>
              <a:spcAft>
                <a:spcPts val="600"/>
              </a:spcAft>
              <a:buNone/>
            </a:pPr>
            <a:r>
              <a:rPr lang="en-GB" sz="2200">
                <a:solidFill>
                  <a:srgbClr val="5B57A1"/>
                </a:solidFill>
                <a:latin typeface="Arial"/>
                <a:cs typeface="Arial"/>
                <a:hlinkClick r:id="rId4"/>
              </a:rPr>
              <a:t>Disabled Student Support - website</a:t>
            </a:r>
            <a:endParaRPr lang="en-GB" sz="2200"/>
          </a:p>
        </p:txBody>
      </p:sp>
      <p:pic>
        <p:nvPicPr>
          <p:cNvPr id="5" name="Picture Placeholder 4" descr="A group of people seated around an outdoor wooden picnic-style table in what appears to be a university, workplace, or campus setting.">
            <a:extLst>
              <a:ext uri="{FF2B5EF4-FFF2-40B4-BE49-F238E27FC236}">
                <a16:creationId xmlns:a16="http://schemas.microsoft.com/office/drawing/2014/main" id="{BE9A2537-64BD-062D-628C-E34C33C0166E}"/>
              </a:ext>
            </a:extLst>
          </p:cNvPr>
          <p:cNvPicPr>
            <a:picLocks noGrp="1" noChangeAspect="1"/>
          </p:cNvPicPr>
          <p:nvPr>
            <p:ph type="pic" idx="10"/>
          </p:nvPr>
        </p:nvPicPr>
        <p:blipFill>
          <a:blip r:embed="rId5"/>
          <a:srcRect l="15796" t="-261" r="55091"/>
          <a:stretch>
            <a:fillRect/>
          </a:stretch>
        </p:blipFill>
        <p:spPr>
          <a:xfrm>
            <a:off x="8976336" y="1358724"/>
            <a:ext cx="2880686" cy="4963538"/>
          </a:xfrm>
          <a:prstGeom prst="rect">
            <a:avLst/>
          </a:prstGeom>
          <a:solidFill>
            <a:srgbClr val="E7E6E6"/>
          </a:solidFill>
        </p:spPr>
      </p:pic>
    </p:spTree>
    <p:extLst>
      <p:ext uri="{BB962C8B-B14F-4D97-AF65-F5344CB8AC3E}">
        <p14:creationId xmlns:p14="http://schemas.microsoft.com/office/powerpoint/2010/main" val="38053359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8B523-1A86-0810-BDF0-BB5B2EDE2575}"/>
              </a:ext>
            </a:extLst>
          </p:cNvPr>
          <p:cNvSpPr>
            <a:spLocks noGrp="1"/>
          </p:cNvSpPr>
          <p:nvPr>
            <p:ph type="title"/>
          </p:nvPr>
        </p:nvSpPr>
        <p:spPr/>
        <p:txBody>
          <a:bodyPr/>
          <a:lstStyle/>
          <a:p>
            <a:r>
              <a:rPr lang="en-GB">
                <a:latin typeface="Arial"/>
                <a:cs typeface="Arial"/>
              </a:rPr>
              <a:t>Faith-based support</a:t>
            </a:r>
            <a:endParaRPr lang="en-GB"/>
          </a:p>
        </p:txBody>
      </p:sp>
      <p:sp>
        <p:nvSpPr>
          <p:cNvPr id="3" name="Content Placeholder 2">
            <a:extLst>
              <a:ext uri="{FF2B5EF4-FFF2-40B4-BE49-F238E27FC236}">
                <a16:creationId xmlns:a16="http://schemas.microsoft.com/office/drawing/2014/main" id="{92432730-EDCE-B7A1-80AA-06CEE39C36D0}"/>
              </a:ext>
            </a:extLst>
          </p:cNvPr>
          <p:cNvSpPr>
            <a:spLocks noGrp="1"/>
          </p:cNvSpPr>
          <p:nvPr>
            <p:ph idx="1"/>
          </p:nvPr>
        </p:nvSpPr>
        <p:spPr/>
        <p:txBody>
          <a:bodyPr>
            <a:normAutofit fontScale="92500" lnSpcReduction="20000"/>
          </a:bodyPr>
          <a:lstStyle/>
          <a:p>
            <a:pPr marL="0" indent="0">
              <a:lnSpc>
                <a:spcPct val="120000"/>
              </a:lnSpc>
              <a:spcBef>
                <a:spcPts val="0"/>
              </a:spcBef>
              <a:spcAft>
                <a:spcPts val="1200"/>
              </a:spcAft>
              <a:buNone/>
            </a:pPr>
            <a:r>
              <a:rPr lang="en-GB">
                <a:latin typeface="Arial"/>
                <a:cs typeface="Arial"/>
              </a:rPr>
              <a:t>Our Chaplaincy supports students of all faiths, and none.</a:t>
            </a:r>
          </a:p>
          <a:p>
            <a:pPr marL="342900" indent="-342900">
              <a:lnSpc>
                <a:spcPct val="120000"/>
              </a:lnSpc>
              <a:spcBef>
                <a:spcPts val="0"/>
              </a:spcBef>
              <a:spcAft>
                <a:spcPts val="1200"/>
              </a:spcAft>
            </a:pPr>
            <a:r>
              <a:rPr lang="en-GB">
                <a:latin typeface="Arial"/>
                <a:cs typeface="Arial"/>
                <a:hlinkClick r:id="rId2"/>
              </a:rPr>
              <a:t>Join faith-based societies </a:t>
            </a:r>
            <a:r>
              <a:rPr lang="en-GB">
                <a:latin typeface="Arial"/>
                <a:cs typeface="Arial"/>
              </a:rPr>
              <a:t>in Leeds University Union</a:t>
            </a:r>
          </a:p>
          <a:p>
            <a:pPr marL="342900" indent="-342900">
              <a:lnSpc>
                <a:spcPct val="120000"/>
              </a:lnSpc>
              <a:spcBef>
                <a:spcPts val="0"/>
              </a:spcBef>
              <a:spcAft>
                <a:spcPts val="1200"/>
              </a:spcAft>
            </a:pPr>
            <a:r>
              <a:rPr lang="en-GB">
                <a:latin typeface="Arial"/>
                <a:cs typeface="Arial"/>
                <a:hlinkClick r:id="rId3"/>
              </a:rPr>
              <a:t>Book a Muslim faith campus tour</a:t>
            </a:r>
            <a:br>
              <a:rPr lang="en-GB">
                <a:latin typeface="Arial"/>
                <a:cs typeface="Arial"/>
              </a:rPr>
            </a:br>
            <a:r>
              <a:rPr lang="en-GB">
                <a:latin typeface="Arial"/>
                <a:cs typeface="Arial"/>
              </a:rPr>
              <a:t>(available until 27 September)</a:t>
            </a:r>
          </a:p>
          <a:p>
            <a:pPr marL="0" indent="0">
              <a:lnSpc>
                <a:spcPct val="120000"/>
              </a:lnSpc>
              <a:spcBef>
                <a:spcPts val="0"/>
              </a:spcBef>
              <a:spcAft>
                <a:spcPts val="1200"/>
              </a:spcAft>
              <a:buNone/>
            </a:pPr>
            <a:br>
              <a:rPr lang="en-GB">
                <a:latin typeface="Arial"/>
                <a:cs typeface="Arial"/>
                <a:hlinkClick r:id="rId4"/>
              </a:rPr>
            </a:br>
            <a:r>
              <a:rPr lang="en-GB">
                <a:latin typeface="Arial"/>
                <a:cs typeface="Arial"/>
                <a:hlinkClick r:id="rId4"/>
              </a:rPr>
              <a:t>Chaplaincy website</a:t>
            </a:r>
            <a:endParaRPr lang="en-GB">
              <a:latin typeface="Arial"/>
              <a:cs typeface="Arial"/>
            </a:endParaRPr>
          </a:p>
          <a:p>
            <a:pPr marL="342900" indent="-342900">
              <a:lnSpc>
                <a:spcPct val="120000"/>
              </a:lnSpc>
              <a:spcBef>
                <a:spcPts val="0"/>
              </a:spcBef>
              <a:spcAft>
                <a:spcPts val="1200"/>
              </a:spcAft>
            </a:pPr>
            <a:endParaRPr lang="en-GB" b="1"/>
          </a:p>
          <a:p>
            <a:pPr marL="0" indent="0">
              <a:lnSpc>
                <a:spcPct val="120000"/>
              </a:lnSpc>
              <a:buNone/>
            </a:pPr>
            <a:endParaRPr lang="en-GB"/>
          </a:p>
          <a:p>
            <a:endParaRPr lang="en-GB"/>
          </a:p>
        </p:txBody>
      </p:sp>
      <p:pic>
        <p:nvPicPr>
          <p:cNvPr id="6" name="Picture Placeholder 5" descr="An image of the Emmanuel Centre building. A stone church building with a tall central spire, arched windows and Gothic-style architectural details, viewed from street level beneath a partly cloudy sky.">
            <a:extLst>
              <a:ext uri="{FF2B5EF4-FFF2-40B4-BE49-F238E27FC236}">
                <a16:creationId xmlns:a16="http://schemas.microsoft.com/office/drawing/2014/main" id="{472AF5B8-6F17-A8C0-66DB-16763043F319}"/>
              </a:ext>
            </a:extLst>
          </p:cNvPr>
          <p:cNvPicPr>
            <a:picLocks noGrp="1" noChangeAspect="1"/>
          </p:cNvPicPr>
          <p:nvPr>
            <p:ph type="pic" idx="10"/>
          </p:nvPr>
        </p:nvPicPr>
        <p:blipFill>
          <a:blip r:embed="rId5"/>
          <a:srcRect l="30629" r="30629"/>
          <a:stretch>
            <a:fillRect/>
          </a:stretch>
        </p:blipFill>
        <p:spPr>
          <a:prstGeom prst="rect">
            <a:avLst/>
          </a:prstGeom>
          <a:solidFill>
            <a:srgbClr val="E7E6E6"/>
          </a:solidFill>
        </p:spPr>
      </p:pic>
      <p:pic>
        <p:nvPicPr>
          <p:cNvPr id="8" name="Picture 7" descr="A qr code link to the university page where you can learn more about prayer, contemplation and faith based support">
            <a:extLst>
              <a:ext uri="{FF2B5EF4-FFF2-40B4-BE49-F238E27FC236}">
                <a16:creationId xmlns:a16="http://schemas.microsoft.com/office/drawing/2014/main" id="{1A17FA0F-C501-EBCB-9703-8D7551587E7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11218" y="4682100"/>
            <a:ext cx="1472125" cy="1457748"/>
          </a:xfrm>
          <a:prstGeom prst="rect">
            <a:avLst/>
          </a:prstGeom>
        </p:spPr>
      </p:pic>
    </p:spTree>
    <p:extLst>
      <p:ext uri="{BB962C8B-B14F-4D97-AF65-F5344CB8AC3E}">
        <p14:creationId xmlns:p14="http://schemas.microsoft.com/office/powerpoint/2010/main" val="15198981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96DF6D7-11AD-6126-495B-ED85DDC404BD}"/>
              </a:ext>
            </a:extLst>
          </p:cNvPr>
          <p:cNvSpPr txBox="1">
            <a:spLocks noGrp="1"/>
          </p:cNvSpPr>
          <p:nvPr>
            <p:ph type="title" idx="4294967295"/>
          </p:nvPr>
        </p:nvSpPr>
        <p:spPr>
          <a:xfrm>
            <a:off x="334963" y="1358724"/>
            <a:ext cx="7919720" cy="14299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b="1" i="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a:ln>
                  <a:noFill/>
                </a:ln>
                <a:solidFill>
                  <a:schemeClr val="tx1"/>
                </a:solidFill>
                <a:effectLst/>
                <a:uLnTx/>
                <a:uFillTx/>
                <a:latin typeface="Arial"/>
                <a:ea typeface="+mj-ea"/>
                <a:cs typeface="Arial"/>
              </a:rPr>
              <a:t>Harassment and Misconduct</a:t>
            </a:r>
            <a:endParaRPr kumimoji="0" lang="en-US" sz="4400" b="1" i="0" u="none" strike="noStrike" kern="1200" cap="none" spc="0" normalizeH="0" baseline="0" noProof="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11" name="TextBox 10">
            <a:extLst>
              <a:ext uri="{FF2B5EF4-FFF2-40B4-BE49-F238E27FC236}">
                <a16:creationId xmlns:a16="http://schemas.microsoft.com/office/drawing/2014/main" id="{E5E67E1E-A89A-5024-B2F3-F5C40B4ACB66}"/>
              </a:ext>
            </a:extLst>
          </p:cNvPr>
          <p:cNvSpPr txBox="1"/>
          <p:nvPr/>
        </p:nvSpPr>
        <p:spPr>
          <a:xfrm>
            <a:off x="336648" y="2462306"/>
            <a:ext cx="7579087" cy="50937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b="1" i="0">
                <a:solidFill>
                  <a:srgbClr val="212529"/>
                </a:solidFill>
                <a:effectLst/>
                <a:latin typeface="Arial"/>
                <a:cs typeface="Arial"/>
              </a:rPr>
              <a:t>Whatever you’re going through, you’re not alone. Violence, abuse, bullying, harassment, sexual misconduct, and discrimination are never okay.  </a:t>
            </a:r>
          </a:p>
          <a:p>
            <a:pPr algn="l"/>
            <a:endParaRPr lang="en-GB" b="1" i="0">
              <a:solidFill>
                <a:srgbClr val="212529"/>
              </a:solidFill>
              <a:effectLst/>
              <a:latin typeface="Arial" panose="020B0604020202020204" pitchFamily="34" charset="0"/>
              <a:cs typeface="Arial" panose="020B0604020202020204" pitchFamily="34" charset="0"/>
            </a:endParaRPr>
          </a:p>
          <a:p>
            <a:pPr algn="l"/>
            <a:r>
              <a:rPr lang="en-GB" b="0" i="0">
                <a:solidFill>
                  <a:srgbClr val="212529"/>
                </a:solidFill>
                <a:effectLst/>
                <a:latin typeface="Arial"/>
                <a:cs typeface="Arial"/>
              </a:rPr>
              <a:t>If it happens to you or someone you know, the Harassment and Misconduct team can help however feels right to you, whether you want to explore support options, make a formal report, or just talk to someone. </a:t>
            </a:r>
          </a:p>
          <a:p>
            <a:pPr algn="l"/>
            <a:endParaRPr lang="en-GB">
              <a:solidFill>
                <a:srgbClr val="212529"/>
              </a:solidFill>
              <a:latin typeface="Arial" panose="020B0604020202020204" pitchFamily="34" charset="0"/>
              <a:cs typeface="Arial" panose="020B0604020202020204" pitchFamily="34" charset="0"/>
            </a:endParaRPr>
          </a:p>
          <a:p>
            <a:r>
              <a:rPr lang="en-GB" b="0" i="0">
                <a:solidFill>
                  <a:srgbClr val="212529"/>
                </a:solidFill>
                <a:effectLst/>
                <a:latin typeface="Arial"/>
                <a:cs typeface="Arial"/>
              </a:rPr>
              <a:t>We’re here for you every step of the way. </a:t>
            </a:r>
            <a:br>
              <a:rPr lang="en-GB">
                <a:solidFill>
                  <a:srgbClr val="212529"/>
                </a:solidFill>
                <a:latin typeface="Arial"/>
                <a:cs typeface="Arial"/>
              </a:rPr>
            </a:br>
            <a:r>
              <a:rPr lang="en-GB" b="0" i="0" u="none" strike="noStrike">
                <a:solidFill>
                  <a:srgbClr val="910000"/>
                </a:solidFill>
                <a:effectLst/>
                <a:latin typeface="Arial"/>
                <a:cs typeface="Arial"/>
                <a:hlinkClick r:id="rId3"/>
              </a:rPr>
              <a:t>Complete the disclosure form</a:t>
            </a:r>
            <a:r>
              <a:rPr lang="en-GB" b="0" i="0">
                <a:solidFill>
                  <a:srgbClr val="212529"/>
                </a:solidFill>
                <a:effectLst/>
                <a:latin typeface="Arial"/>
                <a:cs typeface="Arial"/>
              </a:rPr>
              <a:t> to talk to a specialist advisor.</a:t>
            </a:r>
          </a:p>
          <a:p>
            <a:pPr marL="285750" indent="-285750">
              <a:lnSpc>
                <a:spcPct val="150000"/>
              </a:lnSpc>
              <a:spcBef>
                <a:spcPts val="1000"/>
              </a:spcBef>
              <a:buFont typeface="Arial,Sans-Serif"/>
              <a:buChar char="•"/>
            </a:pPr>
            <a:r>
              <a:rPr lang="en-GB">
                <a:latin typeface="Arial"/>
                <a:cs typeface="Arial"/>
              </a:rPr>
              <a:t>Email: </a:t>
            </a:r>
            <a:r>
              <a:rPr lang="en-GB">
                <a:latin typeface="Arial"/>
                <a:cs typeface="Arial"/>
                <a:hlinkClick r:id="rId4"/>
              </a:rPr>
              <a:t>reportandsupport@leeds.ac.uk</a:t>
            </a:r>
            <a:endParaRPr lang="en-US">
              <a:latin typeface="Arial"/>
              <a:cs typeface="Arial"/>
            </a:endParaRPr>
          </a:p>
          <a:p>
            <a:pPr>
              <a:lnSpc>
                <a:spcPct val="150000"/>
              </a:lnSpc>
              <a:spcBef>
                <a:spcPts val="1000"/>
              </a:spcBef>
            </a:pPr>
            <a:endParaRPr lang="en-GB">
              <a:latin typeface="Arial"/>
              <a:ea typeface="Calibri"/>
              <a:cs typeface="Arial"/>
            </a:endParaRPr>
          </a:p>
          <a:p>
            <a:pPr>
              <a:lnSpc>
                <a:spcPct val="150000"/>
              </a:lnSpc>
              <a:spcBef>
                <a:spcPts val="1000"/>
              </a:spcBef>
            </a:pPr>
            <a:endParaRPr lang="en-GB" sz="2000">
              <a:latin typeface="Arial" panose="020B0604020202020204" pitchFamily="34" charset="0"/>
              <a:ea typeface="Calibri"/>
              <a:cs typeface="Arial" panose="020B0604020202020204" pitchFamily="34" charset="0"/>
            </a:endParaRPr>
          </a:p>
          <a:p>
            <a:endParaRPr lang="en-US">
              <a:latin typeface="Arial" panose="020B0604020202020204" pitchFamily="34" charset="0"/>
              <a:ea typeface="Calibri"/>
              <a:cs typeface="Arial" panose="020B0604020202020204" pitchFamily="34" charset="0"/>
            </a:endParaRPr>
          </a:p>
        </p:txBody>
      </p:sp>
      <p:pic>
        <p:nvPicPr>
          <p:cNvPr id="1028" name="Picture 4" descr="A computer screen with the report and support webpage.">
            <a:extLst>
              <a:ext uri="{FF2B5EF4-FFF2-40B4-BE49-F238E27FC236}">
                <a16:creationId xmlns:a16="http://schemas.microsoft.com/office/drawing/2014/main" id="{4F44EDC1-8DCC-86F6-7DF3-808BE2CDE1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49567" y="884082"/>
            <a:ext cx="3152775" cy="31527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urple rectangular sign with white text with the quote 'You are not alone.'">
            <a:extLst>
              <a:ext uri="{FF2B5EF4-FFF2-40B4-BE49-F238E27FC236}">
                <a16:creationId xmlns:a16="http://schemas.microsoft.com/office/drawing/2014/main" id="{5E14DDF6-64DF-5D2A-CDED-8F2339F8D8DB}"/>
              </a:ext>
            </a:extLst>
          </p:cNvPr>
          <p:cNvPicPr>
            <a:picLocks noChangeAspect="1"/>
          </p:cNvPicPr>
          <p:nvPr/>
        </p:nvPicPr>
        <p:blipFill rotWithShape="1">
          <a:blip r:embed="rId6"/>
          <a:srcRect l="3415" t="4815" r="3552" b="4963"/>
          <a:stretch/>
        </p:blipFill>
        <p:spPr>
          <a:xfrm>
            <a:off x="8649567" y="4036857"/>
            <a:ext cx="3380954" cy="2411074"/>
          </a:xfrm>
          <a:prstGeom prst="rect">
            <a:avLst/>
          </a:prstGeom>
        </p:spPr>
      </p:pic>
    </p:spTree>
    <p:extLst>
      <p:ext uri="{BB962C8B-B14F-4D97-AF65-F5344CB8AC3E}">
        <p14:creationId xmlns:p14="http://schemas.microsoft.com/office/powerpoint/2010/main" val="40046947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1F699-3106-7483-8A75-160C0B1B4249}"/>
              </a:ext>
            </a:extLst>
          </p:cNvPr>
          <p:cNvSpPr>
            <a:spLocks noGrp="1"/>
          </p:cNvSpPr>
          <p:nvPr>
            <p:ph type="title"/>
          </p:nvPr>
        </p:nvSpPr>
        <p:spPr>
          <a:xfrm>
            <a:off x="334963" y="1234034"/>
            <a:ext cx="6119949" cy="633174"/>
          </a:xfrm>
        </p:spPr>
        <p:txBody>
          <a:bodyPr anchor="t">
            <a:normAutofit fontScale="90000"/>
          </a:bodyPr>
          <a:lstStyle/>
          <a:p>
            <a:r>
              <a:rPr lang="en-GB"/>
              <a:t>Student Information Service</a:t>
            </a:r>
          </a:p>
        </p:txBody>
      </p:sp>
      <p:sp>
        <p:nvSpPr>
          <p:cNvPr id="7" name="Content Placeholder 2">
            <a:extLst>
              <a:ext uri="{FF2B5EF4-FFF2-40B4-BE49-F238E27FC236}">
                <a16:creationId xmlns:a16="http://schemas.microsoft.com/office/drawing/2014/main" id="{49C5A4A9-5AD2-494E-8696-9988EEDBB4FD}"/>
              </a:ext>
            </a:extLst>
          </p:cNvPr>
          <p:cNvSpPr>
            <a:spLocks noGrp="1"/>
          </p:cNvSpPr>
          <p:nvPr>
            <p:ph idx="1"/>
          </p:nvPr>
        </p:nvSpPr>
        <p:spPr>
          <a:xfrm>
            <a:off x="334963" y="2826327"/>
            <a:ext cx="6555378" cy="3307735"/>
          </a:xfrm>
        </p:spPr>
        <p:txBody>
          <a:bodyPr vert="horz" lIns="0" tIns="0" rIns="0" bIns="0" rtlCol="0" anchor="t">
            <a:normAutofit/>
          </a:bodyPr>
          <a:lstStyle/>
          <a:p>
            <a:pPr marL="0" indent="0">
              <a:lnSpc>
                <a:spcPct val="110000"/>
              </a:lnSpc>
              <a:spcBef>
                <a:spcPts val="1200"/>
              </a:spcBef>
              <a:buNone/>
            </a:pPr>
            <a:r>
              <a:rPr lang="en-GB" sz="1800" b="1">
                <a:latin typeface="Arial"/>
                <a:cs typeface="Arial"/>
              </a:rPr>
              <a:t>Run by the Student Information Service, the Welcome Hub is your place to ask questions and get help. </a:t>
            </a:r>
            <a:br>
              <a:rPr lang="en-GB" sz="1800" b="1">
                <a:latin typeface="Arial"/>
                <a:cs typeface="Arial"/>
              </a:rPr>
            </a:br>
            <a:endParaRPr lang="en-GB" sz="1800" b="1"/>
          </a:p>
          <a:p>
            <a:pPr marL="0" indent="0">
              <a:lnSpc>
                <a:spcPct val="110000"/>
              </a:lnSpc>
              <a:spcBef>
                <a:spcPts val="1200"/>
              </a:spcBef>
              <a:buNone/>
            </a:pPr>
            <a:r>
              <a:rPr lang="en-GB" sz="1800">
                <a:latin typeface="Arial"/>
                <a:cs typeface="Arial"/>
              </a:rPr>
              <a:t>The team can help with questions on online registration and identity checks, getting a SIM card, IT support, banking and more. </a:t>
            </a:r>
          </a:p>
          <a:p>
            <a:pPr>
              <a:lnSpc>
                <a:spcPct val="110000"/>
              </a:lnSpc>
              <a:spcBef>
                <a:spcPts val="1200"/>
              </a:spcBef>
            </a:pPr>
            <a:r>
              <a:rPr lang="en-GB" sz="1800" b="1">
                <a:latin typeface="Arial"/>
                <a:cs typeface="Arial"/>
              </a:rPr>
              <a:t>Before you arrive </a:t>
            </a:r>
            <a:r>
              <a:rPr lang="en-GB" sz="1800">
                <a:latin typeface="Arial"/>
                <a:cs typeface="Arial"/>
              </a:rPr>
              <a:t>- get help by email or phone</a:t>
            </a:r>
          </a:p>
          <a:p>
            <a:pPr>
              <a:lnSpc>
                <a:spcPct val="110000"/>
              </a:lnSpc>
              <a:spcBef>
                <a:spcPts val="1200"/>
              </a:spcBef>
            </a:pPr>
            <a:r>
              <a:rPr lang="en-GB" sz="1800" b="1">
                <a:latin typeface="Arial"/>
                <a:cs typeface="Arial"/>
              </a:rPr>
              <a:t>When you’re in Leeds </a:t>
            </a:r>
            <a:r>
              <a:rPr lang="en-GB" sz="1800">
                <a:latin typeface="Arial"/>
                <a:cs typeface="Arial"/>
              </a:rPr>
              <a:t>- visit the Welcome Hub in the Parkinson Building or another information point on campus.</a:t>
            </a:r>
          </a:p>
        </p:txBody>
      </p:sp>
      <p:sp>
        <p:nvSpPr>
          <p:cNvPr id="8" name="TextBox 7">
            <a:extLst>
              <a:ext uri="{FF2B5EF4-FFF2-40B4-BE49-F238E27FC236}">
                <a16:creationId xmlns:a16="http://schemas.microsoft.com/office/drawing/2014/main" id="{E894B272-FA29-437E-5BBF-BE02773EB3C9}"/>
              </a:ext>
            </a:extLst>
          </p:cNvPr>
          <p:cNvSpPr txBox="1"/>
          <p:nvPr/>
        </p:nvSpPr>
        <p:spPr>
          <a:xfrm>
            <a:off x="273041" y="6295963"/>
            <a:ext cx="6103620" cy="369332"/>
          </a:xfrm>
          <a:prstGeom prst="rect">
            <a:avLst/>
          </a:prstGeom>
          <a:noFill/>
        </p:spPr>
        <p:txBody>
          <a:bodyPr wrap="square">
            <a:spAutoFit/>
          </a:bodyPr>
          <a:lstStyle/>
          <a:p>
            <a:pPr marL="0" indent="0">
              <a:spcBef>
                <a:spcPts val="1200"/>
              </a:spcBef>
              <a:buNone/>
            </a:pPr>
            <a:r>
              <a:rPr lang="en-GB">
                <a:latin typeface="Arial" panose="020B0604020202020204" pitchFamily="34" charset="0"/>
                <a:cs typeface="Arial" panose="020B0604020202020204" pitchFamily="34" charset="0"/>
                <a:hlinkClick r:id="rId3"/>
              </a:rPr>
              <a:t>Getting help - The Student Information Service</a:t>
            </a:r>
            <a:endParaRPr lang="en-GB">
              <a:latin typeface="Arial" panose="020B0604020202020204" pitchFamily="34" charset="0"/>
              <a:cs typeface="Arial" panose="020B0604020202020204" pitchFamily="34" charset="0"/>
            </a:endParaRPr>
          </a:p>
        </p:txBody>
      </p:sp>
      <p:pic>
        <p:nvPicPr>
          <p:cNvPr id="5" name="Picture Placeholder 4" descr="Student speaking with a member of staff at a welcome or information desk inside a university building. The desk is located in a large open foyer with banners, information displays, and seating visible in the background. Several people are present throughout the space, and a sign on the desk includes the word “Welcome.”">
            <a:extLst>
              <a:ext uri="{FF2B5EF4-FFF2-40B4-BE49-F238E27FC236}">
                <a16:creationId xmlns:a16="http://schemas.microsoft.com/office/drawing/2014/main" id="{7546C495-3550-440A-5CE6-614AA46394A5}"/>
              </a:ext>
            </a:extLst>
          </p:cNvPr>
          <p:cNvPicPr>
            <a:picLocks noGrp="1" noChangeAspect="1"/>
          </p:cNvPicPr>
          <p:nvPr>
            <p:ph sz="half" idx="2"/>
          </p:nvPr>
        </p:nvPicPr>
        <p:blipFill>
          <a:blip r:embed="rId4"/>
          <a:srcRect l="19281" t="5096" r="1" b="1"/>
          <a:stretch>
            <a:fillRect/>
          </a:stretch>
        </p:blipFill>
        <p:spPr>
          <a:xfrm>
            <a:off x="7603755" y="2512369"/>
            <a:ext cx="4254082" cy="3763740"/>
          </a:xfrm>
          <a:prstGeom prst="rect">
            <a:avLst/>
          </a:prstGeom>
          <a:noFill/>
        </p:spPr>
      </p:pic>
    </p:spTree>
    <p:extLst>
      <p:ext uri="{BB962C8B-B14F-4D97-AF65-F5344CB8AC3E}">
        <p14:creationId xmlns:p14="http://schemas.microsoft.com/office/powerpoint/2010/main" val="26153595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E2F3D-2DA5-BF7E-C37F-5ED98FAE8D59}"/>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BB85D7B0-8847-0D90-4EC9-6FCF677210ED}"/>
              </a:ext>
            </a:extLst>
          </p:cNvPr>
          <p:cNvSpPr>
            <a:spLocks noGrp="1"/>
          </p:cNvSpPr>
          <p:nvPr>
            <p:ph type="title"/>
          </p:nvPr>
        </p:nvSpPr>
        <p:spPr>
          <a:xfrm>
            <a:off x="334963" y="1358724"/>
            <a:ext cx="7919720" cy="1429977"/>
          </a:xfrm>
        </p:spPr>
        <p:txBody>
          <a:bodyPr anchor="t" anchorCtr="0"/>
          <a:lstStyle/>
          <a:p>
            <a:r>
              <a:rPr lang="en-GB" sz="4000">
                <a:latin typeface="Arial"/>
                <a:cs typeface="Arial"/>
              </a:rPr>
              <a:t>LUU Help &amp; Support </a:t>
            </a:r>
            <a:endParaRPr lang="en-US"/>
          </a:p>
        </p:txBody>
      </p:sp>
      <p:sp>
        <p:nvSpPr>
          <p:cNvPr id="4" name="Content Placeholder 3">
            <a:extLst>
              <a:ext uri="{FF2B5EF4-FFF2-40B4-BE49-F238E27FC236}">
                <a16:creationId xmlns:a16="http://schemas.microsoft.com/office/drawing/2014/main" id="{90528C29-6D82-484C-1CE3-51F4D1ED1ACF}"/>
              </a:ext>
            </a:extLst>
          </p:cNvPr>
          <p:cNvSpPr>
            <a:spLocks noGrp="1"/>
          </p:cNvSpPr>
          <p:nvPr>
            <p:ph idx="1"/>
          </p:nvPr>
        </p:nvSpPr>
        <p:spPr>
          <a:xfrm>
            <a:off x="334963" y="2584219"/>
            <a:ext cx="7919720" cy="3600450"/>
          </a:xfrm>
        </p:spPr>
        <p:txBody>
          <a:bodyPr vert="horz" lIns="0" tIns="0" rIns="0" bIns="0" rtlCol="0" anchor="t">
            <a:normAutofit/>
          </a:bodyPr>
          <a:lstStyle/>
          <a:p>
            <a:pPr marL="0" indent="0">
              <a:buNone/>
            </a:pPr>
            <a:r>
              <a:rPr lang="en-GB" sz="2000">
                <a:latin typeface="Arial"/>
                <a:cs typeface="Arial"/>
              </a:rPr>
              <a:t>Leeds University Union Help &amp; Support Advisers can help with:</a:t>
            </a:r>
          </a:p>
          <a:p>
            <a:pPr marL="0" indent="0">
              <a:buNone/>
            </a:pPr>
            <a:endParaRPr lang="en-GB" sz="2000">
              <a:latin typeface="Arial"/>
              <a:cs typeface="Arial"/>
            </a:endParaRPr>
          </a:p>
          <a:p>
            <a:r>
              <a:rPr lang="en-GB" sz="2000">
                <a:latin typeface="Arial"/>
                <a:cs typeface="Arial"/>
              </a:rPr>
              <a:t>Wellbeing and your mental health</a:t>
            </a:r>
          </a:p>
          <a:p>
            <a:r>
              <a:rPr lang="en-GB" sz="2000">
                <a:latin typeface="Arial"/>
                <a:cs typeface="Arial"/>
              </a:rPr>
              <a:t>Budgeting and your finances</a:t>
            </a:r>
          </a:p>
          <a:p>
            <a:r>
              <a:rPr lang="en-GB" sz="2000">
                <a:latin typeface="Arial"/>
                <a:cs typeface="Arial"/>
              </a:rPr>
              <a:t>Living in Leeds, private-sector accommodation and staying safe</a:t>
            </a:r>
          </a:p>
          <a:p>
            <a:r>
              <a:rPr lang="en-GB" sz="2000">
                <a:latin typeface="Arial"/>
                <a:cs typeface="Arial"/>
              </a:rPr>
              <a:t>Exam support, appeal procedures and studying in Leeds</a:t>
            </a:r>
          </a:p>
          <a:p>
            <a:r>
              <a:rPr lang="en-GB" sz="2000">
                <a:latin typeface="Arial"/>
                <a:cs typeface="Arial"/>
              </a:rPr>
              <a:t>Student life</a:t>
            </a:r>
          </a:p>
          <a:p>
            <a:endParaRPr lang="en-GB" sz="2000">
              <a:latin typeface="Arial"/>
              <a:cs typeface="Arial"/>
            </a:endParaRPr>
          </a:p>
          <a:p>
            <a:endParaRPr lang="en-GB" sz="2000">
              <a:latin typeface="Arial"/>
              <a:cs typeface="Arial"/>
            </a:endParaRPr>
          </a:p>
          <a:p>
            <a:endParaRPr lang="en-GB" sz="2000">
              <a:latin typeface="Arial"/>
              <a:cs typeface="Arial"/>
            </a:endParaRPr>
          </a:p>
        </p:txBody>
      </p:sp>
      <p:sp>
        <p:nvSpPr>
          <p:cNvPr id="24" name="Content Placeholder 3">
            <a:extLst>
              <a:ext uri="{FF2B5EF4-FFF2-40B4-BE49-F238E27FC236}">
                <a16:creationId xmlns:a16="http://schemas.microsoft.com/office/drawing/2014/main" id="{B389B55C-2703-AD91-0586-B056E0D805AF}"/>
              </a:ext>
            </a:extLst>
          </p:cNvPr>
          <p:cNvSpPr txBox="1">
            <a:spLocks/>
          </p:cNvSpPr>
          <p:nvPr/>
        </p:nvSpPr>
        <p:spPr>
          <a:xfrm>
            <a:off x="332582" y="5546493"/>
            <a:ext cx="7919720" cy="897732"/>
          </a:xfrm>
          <a:prstGeom prst="rect">
            <a:avLst/>
          </a:prstGeom>
        </p:spPr>
        <p:txBody>
          <a:bodyPr vert="horz" lIns="0" tIns="0" rIns="0" bIns="0" rtlCol="0" anchor="t">
            <a:normAutofit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GB" sz="2000" b="1">
                <a:latin typeface="Arial"/>
                <a:cs typeface="Arial"/>
              </a:rPr>
              <a:t>Meet in person </a:t>
            </a:r>
            <a:r>
              <a:rPr lang="en-GB" sz="2000">
                <a:latin typeface="Arial"/>
                <a:cs typeface="Arial"/>
              </a:rPr>
              <a:t>Foyer of the Students' Union building </a:t>
            </a:r>
            <a:endParaRPr lang="en-US" sz="2000">
              <a:latin typeface="Arial"/>
              <a:cs typeface="Arial"/>
            </a:endParaRPr>
          </a:p>
          <a:p>
            <a:pPr marL="0" indent="0">
              <a:lnSpc>
                <a:spcPct val="100000"/>
              </a:lnSpc>
              <a:spcBef>
                <a:spcPts val="0"/>
              </a:spcBef>
              <a:buNone/>
            </a:pPr>
            <a:r>
              <a:rPr lang="en-GB" sz="2000" b="1">
                <a:latin typeface="Arial"/>
                <a:cs typeface="Arial"/>
              </a:rPr>
              <a:t>Email </a:t>
            </a:r>
            <a:r>
              <a:rPr lang="en-GB" sz="2000">
                <a:latin typeface="Arial"/>
                <a:cs typeface="Arial"/>
              </a:rPr>
              <a:t> </a:t>
            </a:r>
            <a:r>
              <a:rPr lang="en-GB" sz="2000">
                <a:latin typeface="Arial"/>
                <a:cs typeface="Arial"/>
                <a:hlinkClick r:id="rId3"/>
              </a:rPr>
              <a:t>advice@luu.leeds.ac.uk</a:t>
            </a:r>
            <a:r>
              <a:rPr lang="en-GB" sz="2000">
                <a:latin typeface="Arial"/>
                <a:cs typeface="Arial"/>
              </a:rPr>
              <a:t>  </a:t>
            </a:r>
          </a:p>
          <a:p>
            <a:pPr marL="0" indent="0">
              <a:lnSpc>
                <a:spcPct val="100000"/>
              </a:lnSpc>
              <a:spcBef>
                <a:spcPts val="0"/>
              </a:spcBef>
              <a:buNone/>
            </a:pPr>
            <a:r>
              <a:rPr lang="en-GB" sz="2000" b="1">
                <a:latin typeface="Arial"/>
                <a:cs typeface="Arial"/>
              </a:rPr>
              <a:t>Phone </a:t>
            </a:r>
            <a:r>
              <a:rPr lang="en-GB" sz="2000">
                <a:latin typeface="Arial"/>
                <a:cs typeface="Arial"/>
              </a:rPr>
              <a:t>+44 (0)113 3801 400</a:t>
            </a:r>
            <a:endParaRPr lang="en-GB" sz="3200">
              <a:latin typeface="Arial"/>
              <a:cs typeface="Arial"/>
            </a:endParaRPr>
          </a:p>
        </p:txBody>
      </p:sp>
      <p:pic>
        <p:nvPicPr>
          <p:cNvPr id="21" name="Picture 20" descr="Photo of LUU Help&amp;Support team">
            <a:extLst>
              <a:ext uri="{FF2B5EF4-FFF2-40B4-BE49-F238E27FC236}">
                <a16:creationId xmlns:a16="http://schemas.microsoft.com/office/drawing/2014/main" id="{0EF2B03F-9BCC-F4BB-4981-C0C13B71EA89}"/>
              </a:ext>
            </a:extLst>
          </p:cNvPr>
          <p:cNvPicPr>
            <a:picLocks noChangeAspect="1"/>
          </p:cNvPicPr>
          <p:nvPr/>
        </p:nvPicPr>
        <p:blipFill rotWithShape="1">
          <a:blip r:embed="rId4"/>
          <a:srcRect t="11296" b="7948"/>
          <a:stretch/>
        </p:blipFill>
        <p:spPr>
          <a:xfrm>
            <a:off x="8236399" y="1672319"/>
            <a:ext cx="3718574" cy="1966257"/>
          </a:xfrm>
          <a:prstGeom prst="rect">
            <a:avLst/>
          </a:prstGeom>
        </p:spPr>
      </p:pic>
      <p:pic>
        <p:nvPicPr>
          <p:cNvPr id="22" name="Picture 21" descr="Photo of LUU Help&amp;Support team">
            <a:extLst>
              <a:ext uri="{FF2B5EF4-FFF2-40B4-BE49-F238E27FC236}">
                <a16:creationId xmlns:a16="http://schemas.microsoft.com/office/drawing/2014/main" id="{9342377E-0FDD-79A0-E53B-3C5C2DB4F489}"/>
              </a:ext>
            </a:extLst>
          </p:cNvPr>
          <p:cNvPicPr>
            <a:picLocks noChangeAspect="1"/>
          </p:cNvPicPr>
          <p:nvPr/>
        </p:nvPicPr>
        <p:blipFill rotWithShape="1">
          <a:blip r:embed="rId5"/>
          <a:srcRect t="8335" b="8609"/>
          <a:stretch/>
        </p:blipFill>
        <p:spPr>
          <a:xfrm>
            <a:off x="8251807" y="3899200"/>
            <a:ext cx="3703166" cy="2050473"/>
          </a:xfrm>
          <a:prstGeom prst="rect">
            <a:avLst/>
          </a:prstGeom>
        </p:spPr>
      </p:pic>
      <p:sp>
        <p:nvSpPr>
          <p:cNvPr id="20" name="Rectangle 19">
            <a:extLst>
              <a:ext uri="{FF2B5EF4-FFF2-40B4-BE49-F238E27FC236}">
                <a16:creationId xmlns:a16="http://schemas.microsoft.com/office/drawing/2014/main" id="{7A1D9B07-9762-953B-1E7F-D8D69AC15D40}"/>
              </a:ext>
            </a:extLst>
          </p:cNvPr>
          <p:cNvSpPr/>
          <p:nvPr/>
        </p:nvSpPr>
        <p:spPr>
          <a:xfrm>
            <a:off x="9551342" y="6258027"/>
            <a:ext cx="2274982" cy="369332"/>
          </a:xfrm>
          <a:prstGeom prst="rect">
            <a:avLst/>
          </a:prstGeom>
        </p:spPr>
        <p:txBody>
          <a:bodyPr wrap="non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latin typeface="Arial"/>
                <a:cs typeface="Arial"/>
                <a:hlinkClick r:id="rId6"/>
              </a:rPr>
              <a:t>LUU Help &amp; Support</a:t>
            </a:r>
            <a:endParaRPr lang="en-GB">
              <a:latin typeface="Arial"/>
              <a:cs typeface="Arial"/>
            </a:endParaRPr>
          </a:p>
        </p:txBody>
      </p:sp>
    </p:spTree>
    <p:extLst>
      <p:ext uri="{BB962C8B-B14F-4D97-AF65-F5344CB8AC3E}">
        <p14:creationId xmlns:p14="http://schemas.microsoft.com/office/powerpoint/2010/main" val="39289101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8B470-618B-4779-A57C-A32CEFBA2B04}"/>
              </a:ext>
            </a:extLst>
          </p:cNvPr>
          <p:cNvSpPr>
            <a:spLocks noGrp="1"/>
          </p:cNvSpPr>
          <p:nvPr>
            <p:ph type="title"/>
          </p:nvPr>
        </p:nvSpPr>
        <p:spPr/>
        <p:txBody>
          <a:bodyPr>
            <a:normAutofit/>
          </a:bodyPr>
          <a:lstStyle/>
          <a:p>
            <a:r>
              <a:rPr lang="en-US">
                <a:latin typeface="Arial"/>
                <a:cs typeface="Arial"/>
              </a:rPr>
              <a:t>Thank you</a:t>
            </a:r>
            <a:endParaRPr lang="en-US"/>
          </a:p>
        </p:txBody>
      </p:sp>
      <p:sp>
        <p:nvSpPr>
          <p:cNvPr id="6" name="Content Placeholder 5">
            <a:extLst>
              <a:ext uri="{FF2B5EF4-FFF2-40B4-BE49-F238E27FC236}">
                <a16:creationId xmlns:a16="http://schemas.microsoft.com/office/drawing/2014/main" id="{AA5D01FE-DACA-78D8-681C-C9D74DD97812}"/>
              </a:ext>
            </a:extLst>
          </p:cNvPr>
          <p:cNvSpPr>
            <a:spLocks noGrp="1"/>
          </p:cNvSpPr>
          <p:nvPr>
            <p:ph idx="1"/>
          </p:nvPr>
        </p:nvSpPr>
        <p:spPr>
          <a:xfrm>
            <a:off x="329708" y="2792131"/>
            <a:ext cx="8352557" cy="3272437"/>
          </a:xfrm>
        </p:spPr>
        <p:txBody>
          <a:bodyPr vert="horz" lIns="91440" tIns="45720" rIns="91440" bIns="45720" rtlCol="0" anchor="t">
            <a:normAutofit/>
          </a:bodyPr>
          <a:lstStyle/>
          <a:p>
            <a:pPr marL="0" indent="0">
              <a:lnSpc>
                <a:spcPct val="120000"/>
              </a:lnSpc>
              <a:buNone/>
            </a:pPr>
            <a:r>
              <a:rPr lang="en-US" sz="2400" b="1">
                <a:latin typeface="Arial"/>
                <a:cs typeface="Arial"/>
              </a:rPr>
              <a:t>How was this session?</a:t>
            </a:r>
            <a:br>
              <a:rPr lang="en-US" sz="2400">
                <a:latin typeface="Arial"/>
                <a:cs typeface="Arial"/>
              </a:rPr>
            </a:br>
            <a:br>
              <a:rPr lang="en-US" sz="2400" b="1">
                <a:latin typeface="Arial"/>
                <a:cs typeface="Arial"/>
              </a:rPr>
            </a:br>
            <a:r>
              <a:rPr kumimoji="0" lang="en-US" sz="2400" b="1" i="0" u="none" strike="noStrike" kern="1200" cap="none" spc="0" normalizeH="0" baseline="0" noProof="0">
                <a:ln>
                  <a:noFill/>
                </a:ln>
                <a:solidFill>
                  <a:srgbClr val="FF0000"/>
                </a:solidFill>
                <a:effectLst/>
                <a:uLnTx/>
                <a:uFillTx/>
                <a:latin typeface="Arial"/>
                <a:ea typeface="+mn-ea"/>
                <a:cs typeface="Arial"/>
                <a:hlinkClick r:id="rId3"/>
              </a:rPr>
              <a:t>Give us feedback </a:t>
            </a:r>
            <a:r>
              <a:rPr lang="en-US" sz="2400" b="1">
                <a:solidFill>
                  <a:srgbClr val="FF0000"/>
                </a:solidFill>
                <a:latin typeface="Arial"/>
                <a:cs typeface="Arial"/>
                <a:hlinkClick r:id="rId3"/>
              </a:rPr>
              <a:t>on the Healthcare and Wellbeing webinar</a:t>
            </a:r>
            <a:r>
              <a:rPr lang="en-US" sz="2400">
                <a:solidFill>
                  <a:srgbClr val="FF0000"/>
                </a:solidFill>
                <a:latin typeface="Arial"/>
                <a:cs typeface="Arial"/>
              </a:rPr>
              <a:t> </a:t>
            </a:r>
            <a:r>
              <a:rPr lang="en-US" sz="2400">
                <a:latin typeface="Arial"/>
                <a:cs typeface="Arial"/>
              </a:rPr>
              <a:t>for a chance to win one of three £30 shopping vouchers. </a:t>
            </a:r>
            <a:br>
              <a:rPr lang="en-US" sz="2400">
                <a:latin typeface="Arial"/>
                <a:cs typeface="Arial"/>
              </a:rPr>
            </a:br>
            <a:endParaRPr lang="en-US" sz="2400"/>
          </a:p>
        </p:txBody>
      </p:sp>
      <p:pic>
        <p:nvPicPr>
          <p:cNvPr id="7" name="Picture 6">
            <a:extLst>
              <a:ext uri="{FF2B5EF4-FFF2-40B4-BE49-F238E27FC236}">
                <a16:creationId xmlns:a16="http://schemas.microsoft.com/office/drawing/2014/main" id="{564D5109-C308-960D-534D-ADAB0B7284E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981305" y="2781088"/>
            <a:ext cx="2657477" cy="2788444"/>
          </a:xfrm>
          <a:prstGeom prst="rect">
            <a:avLst/>
          </a:prstGeom>
        </p:spPr>
      </p:pic>
    </p:spTree>
    <p:extLst>
      <p:ext uri="{BB962C8B-B14F-4D97-AF65-F5344CB8AC3E}">
        <p14:creationId xmlns:p14="http://schemas.microsoft.com/office/powerpoint/2010/main" val="31711170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6a40760-a18b-4c23-8731-54ad71238559">
      <Terms xmlns="http://schemas.microsoft.com/office/infopath/2007/PartnerControls"/>
    </lcf76f155ced4ddcb4097134ff3c332f>
    <TaxCatchAll xmlns="b207b05a-4463-4a74-aa48-267cd44e53b2" xsi:nil="true"/>
    <_Flow_SignoffStatus xmlns="26a40760-a18b-4c23-8731-54ad7123855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6E0A73BF23260498FB956A3F2857341" ma:contentTypeVersion="20" ma:contentTypeDescription="Create a new document." ma:contentTypeScope="" ma:versionID="3847054ca35c0141423611d5ccde4592">
  <xsd:schema xmlns:xsd="http://www.w3.org/2001/XMLSchema" xmlns:xs="http://www.w3.org/2001/XMLSchema" xmlns:p="http://schemas.microsoft.com/office/2006/metadata/properties" xmlns:ns2="26a40760-a18b-4c23-8731-54ad71238559" xmlns:ns3="b207b05a-4463-4a74-aa48-267cd44e53b2" targetNamespace="http://schemas.microsoft.com/office/2006/metadata/properties" ma:root="true" ma:fieldsID="09b605da722399b9936c5d7476d1195c" ns2:_="" ns3:_="">
    <xsd:import namespace="26a40760-a18b-4c23-8731-54ad71238559"/>
    <xsd:import namespace="b207b05a-4463-4a74-aa48-267cd44e53b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a40760-a18b-4c23-8731-54ad712385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b3a19cb6-1b10-4512-a12b-f76e45842a2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207b05a-4463-4a74-aa48-267cd44e53b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f378a099-9d03-4745-9ef9-ff1f438c7f89}" ma:internalName="TaxCatchAll" ma:showField="CatchAllData" ma:web="b207b05a-4463-4a74-aa48-267cd44e53b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9F8DBC3-3CC1-453F-8A9A-757045649F0F}">
  <ds:schemaRefs>
    <ds:schemaRef ds:uri="26a40760-a18b-4c23-8731-54ad71238559"/>
    <ds:schemaRef ds:uri="b207b05a-4463-4a74-aa48-267cd44e53b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642810B-C6A2-4A13-8F40-A1946FA4EFCA}">
  <ds:schemaRefs>
    <ds:schemaRef ds:uri="http://schemas.microsoft.com/sharepoint/v3/contenttype/forms"/>
  </ds:schemaRefs>
</ds:datastoreItem>
</file>

<file path=customXml/itemProps3.xml><?xml version="1.0" encoding="utf-8"?>
<ds:datastoreItem xmlns:ds="http://schemas.openxmlformats.org/officeDocument/2006/customXml" ds:itemID="{43A74ACD-1B22-4D01-AA88-92B73828A70D}">
  <ds:schemaRefs>
    <ds:schemaRef ds:uri="26a40760-a18b-4c23-8731-54ad71238559"/>
    <ds:schemaRef ds:uri="b207b05a-4463-4a74-aa48-267cd44e53b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2556</Words>
  <Application>Microsoft Office PowerPoint</Application>
  <PresentationFormat>Widescreen</PresentationFormat>
  <Paragraphs>425</Paragraphs>
  <Slides>44</Slides>
  <Notes>43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Arial</vt:lpstr>
      <vt:lpstr>Arial,Sans-Serif</vt:lpstr>
      <vt:lpstr>Calibri</vt:lpstr>
      <vt:lpstr>UoL Inter 1 Semi-Bold</vt:lpstr>
      <vt:lpstr>Office Theme</vt:lpstr>
      <vt:lpstr>Healthcare and  Wellbeing </vt:lpstr>
      <vt:lpstr>Disclaimer</vt:lpstr>
      <vt:lpstr>Useful resources </vt:lpstr>
      <vt:lpstr>Welcome guide</vt:lpstr>
      <vt:lpstr>Welcome Hub</vt:lpstr>
      <vt:lpstr>Healthcare in the UK </vt:lpstr>
      <vt:lpstr>The National Health Service  </vt:lpstr>
      <vt:lpstr>Healthcare essentials</vt:lpstr>
      <vt:lpstr>NHS 111 (1)</vt:lpstr>
      <vt:lpstr>NHS 111 (2)</vt:lpstr>
      <vt:lpstr>Pharmacy</vt:lpstr>
      <vt:lpstr>Leeds Student Medical Practice </vt:lpstr>
      <vt:lpstr>Register with  Leeds Student Medical Practice</vt:lpstr>
      <vt:lpstr>Meningitis vaccinations</vt:lpstr>
      <vt:lpstr>After you've registered</vt:lpstr>
      <vt:lpstr>Seeing a doctor</vt:lpstr>
      <vt:lpstr>During the appointment</vt:lpstr>
      <vt:lpstr>After the appointment</vt:lpstr>
      <vt:lpstr>NHS walk-in services</vt:lpstr>
      <vt:lpstr>Accident and Emergency (A&amp;E)</vt:lpstr>
      <vt:lpstr>What to do if you're ill</vt:lpstr>
      <vt:lpstr>Healthcare and your visa</vt:lpstr>
      <vt:lpstr>If you’re in the UK for a semester or less </vt:lpstr>
      <vt:lpstr>If you'll be in the UK for more than 6 months </vt:lpstr>
      <vt:lpstr>Dental care</vt:lpstr>
      <vt:lpstr>NHS Dental care (1)</vt:lpstr>
      <vt:lpstr>NHS Dental care (2)</vt:lpstr>
      <vt:lpstr>Private dental care</vt:lpstr>
      <vt:lpstr>Understanding wellbeing</vt:lpstr>
      <vt:lpstr>Taking care of yourself </vt:lpstr>
      <vt:lpstr>Connect with people </vt:lpstr>
      <vt:lpstr>Be physically active </vt:lpstr>
      <vt:lpstr>Learn something new </vt:lpstr>
      <vt:lpstr>Give to others</vt:lpstr>
      <vt:lpstr>Take notice</vt:lpstr>
      <vt:lpstr>Getting help</vt:lpstr>
      <vt:lpstr>Student Counselling and Wellbeing </vt:lpstr>
      <vt:lpstr>Disability support</vt:lpstr>
      <vt:lpstr>Disability Services </vt:lpstr>
      <vt:lpstr>Faith-based support</vt:lpstr>
      <vt:lpstr>Harassment and Misconduct</vt:lpstr>
      <vt:lpstr>Student Information Service</vt:lpstr>
      <vt:lpstr>LUU Help &amp; Support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Casey Dickinson</dc:creator>
  <cp:lastModifiedBy>Benjamin Hewitt</cp:lastModifiedBy>
  <cp:revision>2</cp:revision>
  <dcterms:created xsi:type="dcterms:W3CDTF">2017-03-28T10:31:45Z</dcterms:created>
  <dcterms:modified xsi:type="dcterms:W3CDTF">2026-08-25T10:07:32Z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0x010100E6E0A73BF23260498FB956A3F2857341</vt:lpwstr>
  </property>
  <property fmtid="{D5CDD505-2E9C-101B-9397-08002B2CF9AE}" pid="3" name="MediaServiceImageTags">
    <vt:lpwstr/>
  </property>
</Properties>
</file>