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ppt/tags/tag9.xml" ContentType="application/vnd.openxmlformats-officedocument.presentationml.tags+xml"/>
  <Override PartName="/ppt/notesSlides/notesSlide9.xml" ContentType="application/vnd.openxmlformats-officedocument.presentationml.notesSlide+xml"/>
  <Override PartName="/ppt/tags/tag10.xml" ContentType="application/vnd.openxmlformats-officedocument.presentationml.tags+xml"/>
  <Override PartName="/ppt/notesSlides/notesSlide10.xml" ContentType="application/vnd.openxmlformats-officedocument.presentationml.notesSlide+xml"/>
  <Override PartName="/ppt/tags/tag11.xml" ContentType="application/vnd.openxmlformats-officedocument.presentationml.tags+xml"/>
  <Override PartName="/ppt/notesSlides/notesSlide11.xml" ContentType="application/vnd.openxmlformats-officedocument.presentationml.notesSlide+xml"/>
  <Override PartName="/ppt/tags/tag12.xml" ContentType="application/vnd.openxmlformats-officedocument.presentationml.tags+xml"/>
  <Override PartName="/ppt/notesSlides/notesSlide12.xml" ContentType="application/vnd.openxmlformats-officedocument.presentationml.notesSlide+xml"/>
  <Override PartName="/ppt/tags/tag13.xml" ContentType="application/vnd.openxmlformats-officedocument.presentationml.tags+xml"/>
  <Override PartName="/ppt/notesSlides/notesSlide13.xml" ContentType="application/vnd.openxmlformats-officedocument.presentationml.notesSlide+xml"/>
  <Override PartName="/ppt/tags/tag14.xml" ContentType="application/vnd.openxmlformats-officedocument.presentationml.tags+xml"/>
  <Override PartName="/ppt/notesSlides/notesSlide14.xml" ContentType="application/vnd.openxmlformats-officedocument.presentationml.notesSlide+xml"/>
  <Override PartName="/ppt/tags/tag15.xml" ContentType="application/vnd.openxmlformats-officedocument.presentationml.tags+xml"/>
  <Override PartName="/ppt/notesSlides/notesSlide15.xml" ContentType="application/vnd.openxmlformats-officedocument.presentationml.notesSlide+xml"/>
  <Override PartName="/ppt/tags/tag16.xml" ContentType="application/vnd.openxmlformats-officedocument.presentationml.tags+xml"/>
  <Override PartName="/ppt/notesSlides/notesSlide16.xml" ContentType="application/vnd.openxmlformats-officedocument.presentationml.notesSlide+xml"/>
  <Override PartName="/ppt/tags/tag17.xml" ContentType="application/vnd.openxmlformats-officedocument.presentationml.tags+xml"/>
  <Override PartName="/ppt/notesSlides/notesSlide17.xml" ContentType="application/vnd.openxmlformats-officedocument.presentationml.notesSlide+xml"/>
  <Override PartName="/ppt/tags/tag18.xml" ContentType="application/vnd.openxmlformats-officedocument.presentationml.tags+xml"/>
  <Override PartName="/ppt/notesSlides/notesSlide18.xml" ContentType="application/vnd.openxmlformats-officedocument.presentationml.notesSlide+xml"/>
  <Override PartName="/ppt/tags/tag19.xml" ContentType="application/vnd.openxmlformats-officedocument.presentationml.tags+xml"/>
  <Override PartName="/ppt/notesSlides/notesSlide19.xml" ContentType="application/vnd.openxmlformats-officedocument.presentationml.notesSlide+xml"/>
  <Override PartName="/ppt/tags/tag20.xml" ContentType="application/vnd.openxmlformats-officedocument.presentationml.tags+xml"/>
  <Override PartName="/ppt/notesSlides/notesSlide20.xml" ContentType="application/vnd.openxmlformats-officedocument.presentationml.notesSlide+xml"/>
  <Override PartName="/ppt/tags/tag21.xml" ContentType="application/vnd.openxmlformats-officedocument.presentationml.tags+xml"/>
  <Override PartName="/ppt/notesSlides/notesSlide21.xml" ContentType="application/vnd.openxmlformats-officedocument.presentationml.notesSlide+xml"/>
  <Override PartName="/ppt/tags/tag22.xml" ContentType="application/vnd.openxmlformats-officedocument.presentationml.tags+xml"/>
  <Override PartName="/ppt/notesSlides/notesSlide22.xml" ContentType="application/vnd.openxmlformats-officedocument.presentationml.notesSlide+xml"/>
  <Override PartName="/ppt/tags/tag23.xml" ContentType="application/vnd.openxmlformats-officedocument.presentationml.tags+xml"/>
  <Override PartName="/ppt/notesSlides/notesSlide23.xml" ContentType="application/vnd.openxmlformats-officedocument.presentationml.notesSlide+xml"/>
  <Override PartName="/ppt/tags/tag24.xml" ContentType="application/vnd.openxmlformats-officedocument.presentationml.tags+xml"/>
  <Override PartName="/ppt/notesSlides/notesSlide24.xml" ContentType="application/vnd.openxmlformats-officedocument.presentationml.notesSlide+xml"/>
  <Override PartName="/ppt/tags/tag25.xml" ContentType="application/vnd.openxmlformats-officedocument.presentationml.tags+xml"/>
  <Override PartName="/ppt/notesSlides/notesSlide25.xml" ContentType="application/vnd.openxmlformats-officedocument.presentationml.notesSlide+xml"/>
  <Override PartName="/ppt/tags/tag26.xml" ContentType="application/vnd.openxmlformats-officedocument.presentationml.tags+xml"/>
  <Override PartName="/ppt/notesSlides/notesSlide26.xml" ContentType="application/vnd.openxmlformats-officedocument.presentationml.notesSlide+xml"/>
  <Override PartName="/ppt/tags/tag27.xml" ContentType="application/vnd.openxmlformats-officedocument.presentationml.tags+xml"/>
  <Override PartName="/ppt/notesSlides/notesSlide27.xml" ContentType="application/vnd.openxmlformats-officedocument.presentationml.notesSlide+xml"/>
  <Override PartName="/ppt/tags/tag28.xml" ContentType="application/vnd.openxmlformats-officedocument.presentationml.tags+xml"/>
  <Override PartName="/ppt/notesSlides/notesSlide2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25" r:id="rId1"/>
  </p:sldMasterIdLst>
  <p:notesMasterIdLst>
    <p:notesMasterId r:id="rId31"/>
  </p:notesMasterIdLst>
  <p:handoutMasterIdLst>
    <p:handoutMasterId r:id="rId32"/>
  </p:handoutMasterIdLst>
  <p:sldIdLst>
    <p:sldId id="294" r:id="rId2"/>
    <p:sldId id="295" r:id="rId3"/>
    <p:sldId id="340" r:id="rId4"/>
    <p:sldId id="303" r:id="rId5"/>
    <p:sldId id="304" r:id="rId6"/>
    <p:sldId id="321" r:id="rId7"/>
    <p:sldId id="310" r:id="rId8"/>
    <p:sldId id="311" r:id="rId9"/>
    <p:sldId id="341" r:id="rId10"/>
    <p:sldId id="312" r:id="rId11"/>
    <p:sldId id="307" r:id="rId12"/>
    <p:sldId id="313" r:id="rId13"/>
    <p:sldId id="315" r:id="rId14"/>
    <p:sldId id="314" r:id="rId15"/>
    <p:sldId id="317" r:id="rId16"/>
    <p:sldId id="316" r:id="rId17"/>
    <p:sldId id="318" r:id="rId18"/>
    <p:sldId id="319" r:id="rId19"/>
    <p:sldId id="320" r:id="rId20"/>
    <p:sldId id="322" r:id="rId21"/>
    <p:sldId id="326" r:id="rId22"/>
    <p:sldId id="327" r:id="rId23"/>
    <p:sldId id="342" r:id="rId24"/>
    <p:sldId id="343" r:id="rId25"/>
    <p:sldId id="344" r:id="rId26"/>
    <p:sldId id="335" r:id="rId27"/>
    <p:sldId id="329" r:id="rId28"/>
    <p:sldId id="338" r:id="rId29"/>
    <p:sldId id="337" r:id="rId30"/>
  </p:sldIdLst>
  <p:sldSz cx="9144000" cy="6858000" type="screen4x3"/>
  <p:notesSz cx="6858000" cy="9144000"/>
  <p:defaultTextStyle>
    <a:defPPr>
      <a:defRPr lang="en-GB"/>
    </a:defPPr>
    <a:lvl1pPr algn="l" rtl="0" fontAlgn="base">
      <a:spcBef>
        <a:spcPct val="20000"/>
      </a:spcBef>
      <a:spcAft>
        <a:spcPct val="0"/>
      </a:spcAft>
      <a:defRPr sz="2000" kern="1200">
        <a:solidFill>
          <a:schemeClr val="tx1"/>
        </a:solidFill>
        <a:latin typeface="Arial" charset="0"/>
        <a:ea typeface="+mn-ea"/>
        <a:cs typeface="+mn-cs"/>
      </a:defRPr>
    </a:lvl1pPr>
    <a:lvl2pPr marL="457200" algn="l" rtl="0" fontAlgn="base">
      <a:spcBef>
        <a:spcPct val="20000"/>
      </a:spcBef>
      <a:spcAft>
        <a:spcPct val="0"/>
      </a:spcAft>
      <a:defRPr sz="2000" kern="1200">
        <a:solidFill>
          <a:schemeClr val="tx1"/>
        </a:solidFill>
        <a:latin typeface="Arial" charset="0"/>
        <a:ea typeface="+mn-ea"/>
        <a:cs typeface="+mn-cs"/>
      </a:defRPr>
    </a:lvl2pPr>
    <a:lvl3pPr marL="914400" algn="l" rtl="0" fontAlgn="base">
      <a:spcBef>
        <a:spcPct val="20000"/>
      </a:spcBef>
      <a:spcAft>
        <a:spcPct val="0"/>
      </a:spcAft>
      <a:defRPr sz="2000" kern="1200">
        <a:solidFill>
          <a:schemeClr val="tx1"/>
        </a:solidFill>
        <a:latin typeface="Arial" charset="0"/>
        <a:ea typeface="+mn-ea"/>
        <a:cs typeface="+mn-cs"/>
      </a:defRPr>
    </a:lvl3pPr>
    <a:lvl4pPr marL="1371600" algn="l" rtl="0" fontAlgn="base">
      <a:spcBef>
        <a:spcPct val="20000"/>
      </a:spcBef>
      <a:spcAft>
        <a:spcPct val="0"/>
      </a:spcAft>
      <a:defRPr sz="2000" kern="1200">
        <a:solidFill>
          <a:schemeClr val="tx1"/>
        </a:solidFill>
        <a:latin typeface="Arial" charset="0"/>
        <a:ea typeface="+mn-ea"/>
        <a:cs typeface="+mn-cs"/>
      </a:defRPr>
    </a:lvl4pPr>
    <a:lvl5pPr marL="1828800" algn="l" rtl="0" fontAlgn="base">
      <a:spcBef>
        <a:spcPct val="2000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001A"/>
    <a:srgbClr val="F2E9D5"/>
    <a:srgbClr val="003626"/>
    <a:srgbClr val="004832"/>
    <a:srgbClr val="004731"/>
    <a:srgbClr val="0A3023"/>
    <a:srgbClr val="00286B"/>
    <a:srgbClr val="0000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8EF1D9-1AC9-4991-9417-742F5E83AC4E}" v="8" dt="2023-08-16T10:19:59.305"/>
    <p1510:client id="{4728B5FC-F131-40B3-B8B1-7BD1598E90D6}" v="2" dt="2023-08-16T10:09:07.984"/>
    <p1510:client id="{7EE94D19-58C1-4BAA-931E-A0AF23887560}" v="5" dt="2023-08-16T10:08:38.843"/>
    <p1510:client id="{B412F4C0-B7B2-435E-90A0-FA9F6D74F335}" v="5" dt="2023-08-16T14:11:13.7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spcBef>
                <a:spcPct val="0"/>
              </a:spcBef>
              <a:defRPr sz="1200"/>
            </a:lvl1pPr>
          </a:lstStyle>
          <a:p>
            <a:pPr>
              <a:defRPr/>
            </a:pPr>
            <a:endParaRPr lang="en-GB"/>
          </a:p>
        </p:txBody>
      </p:sp>
      <p:sp>
        <p:nvSpPr>
          <p:cNvPr id="1351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spcBef>
                <a:spcPct val="0"/>
              </a:spcBef>
              <a:defRPr sz="1200"/>
            </a:lvl1pPr>
          </a:lstStyle>
          <a:p>
            <a:pPr>
              <a:defRPr/>
            </a:pPr>
            <a:endParaRPr lang="en-GB"/>
          </a:p>
        </p:txBody>
      </p:sp>
      <p:sp>
        <p:nvSpPr>
          <p:cNvPr id="1351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defRPr sz="1200"/>
            </a:lvl1pPr>
          </a:lstStyle>
          <a:p>
            <a:pPr>
              <a:defRPr/>
            </a:pPr>
            <a:endParaRPr lang="en-GB"/>
          </a:p>
        </p:txBody>
      </p:sp>
      <p:sp>
        <p:nvSpPr>
          <p:cNvPr id="1351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spcBef>
                <a:spcPct val="0"/>
              </a:spcBef>
              <a:defRPr sz="1200"/>
            </a:lvl1pPr>
          </a:lstStyle>
          <a:p>
            <a:pPr>
              <a:defRPr/>
            </a:pPr>
            <a:fld id="{9977B754-DA18-4678-A860-21E3D86CA5A6}" type="slidenum">
              <a:rPr lang="en-GB"/>
              <a:pPr>
                <a:defRPr/>
              </a:pPr>
              <a:t>‹#›</a:t>
            </a:fld>
            <a:endParaRPr lang="en-GB"/>
          </a:p>
        </p:txBody>
      </p:sp>
    </p:spTree>
    <p:extLst>
      <p:ext uri="{BB962C8B-B14F-4D97-AF65-F5344CB8AC3E}">
        <p14:creationId xmlns:p14="http://schemas.microsoft.com/office/powerpoint/2010/main" val="2649455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72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spcBef>
                <a:spcPct val="0"/>
              </a:spcBef>
              <a:defRPr sz="1200"/>
            </a:lvl1pPr>
          </a:lstStyle>
          <a:p>
            <a:pPr>
              <a:defRPr/>
            </a:pPr>
            <a:endParaRPr lang="en-GB"/>
          </a:p>
        </p:txBody>
      </p:sp>
      <p:sp>
        <p:nvSpPr>
          <p:cNvPr id="1372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spcBef>
                <a:spcPct val="0"/>
              </a:spcBef>
              <a:defRPr sz="1200"/>
            </a:lvl1pPr>
          </a:lstStyle>
          <a:p>
            <a:pPr>
              <a:defRPr/>
            </a:pPr>
            <a:endParaRPr lang="en-GB"/>
          </a:p>
        </p:txBody>
      </p:sp>
      <p:sp>
        <p:nvSpPr>
          <p:cNvPr id="194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72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372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spcBef>
                <a:spcPct val="0"/>
              </a:spcBef>
              <a:defRPr sz="1200"/>
            </a:lvl1pPr>
          </a:lstStyle>
          <a:p>
            <a:pPr>
              <a:defRPr/>
            </a:pPr>
            <a:endParaRPr lang="en-GB"/>
          </a:p>
        </p:txBody>
      </p:sp>
      <p:sp>
        <p:nvSpPr>
          <p:cNvPr id="1372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spcBef>
                <a:spcPct val="0"/>
              </a:spcBef>
              <a:defRPr sz="1200"/>
            </a:lvl1pPr>
          </a:lstStyle>
          <a:p>
            <a:pPr>
              <a:defRPr/>
            </a:pPr>
            <a:fld id="{FA304003-6C44-4F6D-9EA3-64EC93C95D83}" type="slidenum">
              <a:rPr lang="en-GB"/>
              <a:pPr>
                <a:defRPr/>
              </a:pPr>
              <a:t>‹#›</a:t>
            </a:fld>
            <a:endParaRPr lang="en-GB"/>
          </a:p>
        </p:txBody>
      </p:sp>
    </p:spTree>
    <p:extLst>
      <p:ext uri="{BB962C8B-B14F-4D97-AF65-F5344CB8AC3E}">
        <p14:creationId xmlns:p14="http://schemas.microsoft.com/office/powerpoint/2010/main" val="37316789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3FB6059A-425C-4C6A-80DC-36B2380A4BD3}" type="slidenum">
              <a:rPr lang="en-GB" altLang="en-US" smtClean="0"/>
              <a:pPr>
                <a:spcBef>
                  <a:spcPct val="0"/>
                </a:spcBef>
              </a:pPr>
              <a:t>2</a:t>
            </a:fld>
            <a:endParaRPr lang="en-GB" alt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6530287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B20B554-78F7-458C-9600-76E562A05C02}" type="slidenum">
              <a:rPr lang="en-GB" altLang="en-US" smtClean="0"/>
              <a:pPr>
                <a:spcBef>
                  <a:spcPct val="0"/>
                </a:spcBef>
              </a:pPr>
              <a:t>11</a:t>
            </a:fld>
            <a:endParaRPr lang="en-GB"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2623796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B20B554-78F7-458C-9600-76E562A05C02}" type="slidenum">
              <a:rPr lang="en-GB" altLang="en-US" smtClean="0"/>
              <a:pPr>
                <a:spcBef>
                  <a:spcPct val="0"/>
                </a:spcBef>
              </a:pPr>
              <a:t>12</a:t>
            </a:fld>
            <a:endParaRPr lang="en-GB"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8957506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B20B554-78F7-458C-9600-76E562A05C02}" type="slidenum">
              <a:rPr lang="en-GB" altLang="en-US" smtClean="0"/>
              <a:pPr>
                <a:spcBef>
                  <a:spcPct val="0"/>
                </a:spcBef>
              </a:pPr>
              <a:t>13</a:t>
            </a:fld>
            <a:endParaRPr lang="en-GB"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947098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B20B554-78F7-458C-9600-76E562A05C02}" type="slidenum">
              <a:rPr lang="en-GB" altLang="en-US" smtClean="0"/>
              <a:pPr>
                <a:spcBef>
                  <a:spcPct val="0"/>
                </a:spcBef>
              </a:pPr>
              <a:t>14</a:t>
            </a:fld>
            <a:endParaRPr lang="en-GB"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158607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B20B554-78F7-458C-9600-76E562A05C02}" type="slidenum">
              <a:rPr lang="en-GB" altLang="en-US" smtClean="0"/>
              <a:pPr>
                <a:spcBef>
                  <a:spcPct val="0"/>
                </a:spcBef>
              </a:pPr>
              <a:t>15</a:t>
            </a:fld>
            <a:endParaRPr lang="en-GB"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2668507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B20B554-78F7-458C-9600-76E562A05C02}" type="slidenum">
              <a:rPr lang="en-GB" altLang="en-US" smtClean="0"/>
              <a:pPr>
                <a:spcBef>
                  <a:spcPct val="0"/>
                </a:spcBef>
              </a:pPr>
              <a:t>16</a:t>
            </a:fld>
            <a:endParaRPr lang="en-GB"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2354597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B20B554-78F7-458C-9600-76E562A05C02}" type="slidenum">
              <a:rPr lang="en-GB" altLang="en-US" smtClean="0"/>
              <a:pPr>
                <a:spcBef>
                  <a:spcPct val="0"/>
                </a:spcBef>
              </a:pPr>
              <a:t>17</a:t>
            </a:fld>
            <a:endParaRPr lang="en-GB"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666377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B20B554-78F7-458C-9600-76E562A05C02}" type="slidenum">
              <a:rPr lang="en-GB" altLang="en-US" smtClean="0"/>
              <a:pPr>
                <a:spcBef>
                  <a:spcPct val="0"/>
                </a:spcBef>
              </a:pPr>
              <a:t>18</a:t>
            </a:fld>
            <a:endParaRPr lang="en-GB"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2151857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B20B554-78F7-458C-9600-76E562A05C02}" type="slidenum">
              <a:rPr lang="en-GB" altLang="en-US" smtClean="0"/>
              <a:pPr>
                <a:spcBef>
                  <a:spcPct val="0"/>
                </a:spcBef>
              </a:pPr>
              <a:t>19</a:t>
            </a:fld>
            <a:endParaRPr lang="en-GB"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4645688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B20B554-78F7-458C-9600-76E562A05C02}" type="slidenum">
              <a:rPr lang="en-GB" altLang="en-US" smtClean="0"/>
              <a:pPr>
                <a:spcBef>
                  <a:spcPct val="0"/>
                </a:spcBef>
              </a:pPr>
              <a:t>20</a:t>
            </a:fld>
            <a:endParaRPr lang="en-GB"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426156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3FB6059A-425C-4C6A-80DC-36B2380A4BD3}" type="slidenum">
              <a:rPr lang="en-GB" altLang="en-US" smtClean="0"/>
              <a:pPr>
                <a:spcBef>
                  <a:spcPct val="0"/>
                </a:spcBef>
              </a:pPr>
              <a:t>3</a:t>
            </a:fld>
            <a:endParaRPr lang="en-GB" altLang="en-US"/>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5580945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B20B554-78F7-458C-9600-76E562A05C02}" type="slidenum">
              <a:rPr lang="en-GB" altLang="en-US" smtClean="0"/>
              <a:pPr>
                <a:spcBef>
                  <a:spcPct val="0"/>
                </a:spcBef>
              </a:pPr>
              <a:t>21</a:t>
            </a:fld>
            <a:endParaRPr lang="en-GB"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2039104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B20B554-78F7-458C-9600-76E562A05C02}" type="slidenum">
              <a:rPr lang="en-GB" altLang="en-US" smtClean="0"/>
              <a:pPr>
                <a:spcBef>
                  <a:spcPct val="0"/>
                </a:spcBef>
              </a:pPr>
              <a:t>22</a:t>
            </a:fld>
            <a:endParaRPr lang="en-GB"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4356840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B20B554-78F7-458C-9600-76E562A05C02}" type="slidenum">
              <a:rPr lang="en-GB" altLang="en-US" smtClean="0"/>
              <a:pPr>
                <a:spcBef>
                  <a:spcPct val="0"/>
                </a:spcBef>
              </a:pPr>
              <a:t>23</a:t>
            </a:fld>
            <a:endParaRPr lang="en-GB"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1033644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B20B554-78F7-458C-9600-76E562A05C02}" type="slidenum">
              <a:rPr lang="en-GB" altLang="en-US" smtClean="0"/>
              <a:pPr>
                <a:spcBef>
                  <a:spcPct val="0"/>
                </a:spcBef>
              </a:pPr>
              <a:t>24</a:t>
            </a:fld>
            <a:endParaRPr lang="en-GB"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8604784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B20B554-78F7-458C-9600-76E562A05C02}" type="slidenum">
              <a:rPr lang="en-GB" altLang="en-US" smtClean="0"/>
              <a:pPr>
                <a:spcBef>
                  <a:spcPct val="0"/>
                </a:spcBef>
              </a:pPr>
              <a:t>25</a:t>
            </a:fld>
            <a:endParaRPr lang="en-GB"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51957957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B20B554-78F7-458C-9600-76E562A05C02}" type="slidenum">
              <a:rPr lang="en-GB" altLang="en-US" smtClean="0"/>
              <a:pPr>
                <a:spcBef>
                  <a:spcPct val="0"/>
                </a:spcBef>
              </a:pPr>
              <a:t>26</a:t>
            </a:fld>
            <a:endParaRPr lang="en-GB"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0077293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B20B554-78F7-458C-9600-76E562A05C02}" type="slidenum">
              <a:rPr lang="en-GB" altLang="en-US" smtClean="0"/>
              <a:pPr>
                <a:spcBef>
                  <a:spcPct val="0"/>
                </a:spcBef>
              </a:pPr>
              <a:t>27</a:t>
            </a:fld>
            <a:endParaRPr lang="en-GB"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2470649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B20B554-78F7-458C-9600-76E562A05C02}" type="slidenum">
              <a:rPr lang="en-GB" altLang="en-US" smtClean="0"/>
              <a:pPr>
                <a:spcBef>
                  <a:spcPct val="0"/>
                </a:spcBef>
              </a:pPr>
              <a:t>28</a:t>
            </a:fld>
            <a:endParaRPr lang="en-GB"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1090955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B20B554-78F7-458C-9600-76E562A05C02}" type="slidenum">
              <a:rPr lang="en-GB" altLang="en-US" smtClean="0"/>
              <a:pPr>
                <a:spcBef>
                  <a:spcPct val="0"/>
                </a:spcBef>
              </a:pPr>
              <a:t>29</a:t>
            </a:fld>
            <a:endParaRPr lang="en-GB"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7683238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EC6354D5-C87D-4003-95AB-4AD7D47B8249}" type="slidenum">
              <a:rPr lang="en-GB" altLang="en-US" smtClean="0"/>
              <a:pPr>
                <a:spcBef>
                  <a:spcPct val="0"/>
                </a:spcBef>
              </a:pPr>
              <a:t>4</a:t>
            </a:fld>
            <a:endParaRPr lang="en-GB" alt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315703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B3DE3D64-E59B-48F5-A9D9-D441AEC6F154}" type="slidenum">
              <a:rPr lang="en-GB" altLang="en-US" smtClean="0"/>
              <a:pPr>
                <a:spcBef>
                  <a:spcPct val="0"/>
                </a:spcBef>
              </a:pPr>
              <a:t>5</a:t>
            </a:fld>
            <a:endParaRPr lang="en-GB" alt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4101251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B20B554-78F7-458C-9600-76E562A05C02}" type="slidenum">
              <a:rPr lang="en-GB" altLang="en-US" smtClean="0"/>
              <a:pPr>
                <a:spcBef>
                  <a:spcPct val="0"/>
                </a:spcBef>
              </a:pPr>
              <a:t>6</a:t>
            </a:fld>
            <a:endParaRPr lang="en-GB"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5409893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B20B554-78F7-458C-9600-76E562A05C02}" type="slidenum">
              <a:rPr lang="en-GB" altLang="en-US" smtClean="0"/>
              <a:pPr>
                <a:spcBef>
                  <a:spcPct val="0"/>
                </a:spcBef>
              </a:pPr>
              <a:t>7</a:t>
            </a:fld>
            <a:endParaRPr lang="en-GB"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6437414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B20B554-78F7-458C-9600-76E562A05C02}" type="slidenum">
              <a:rPr lang="en-GB" altLang="en-US" smtClean="0"/>
              <a:pPr>
                <a:spcBef>
                  <a:spcPct val="0"/>
                </a:spcBef>
              </a:pPr>
              <a:t>8</a:t>
            </a:fld>
            <a:endParaRPr lang="en-GB"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793673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B20B554-78F7-458C-9600-76E562A05C02}" type="slidenum">
              <a:rPr lang="en-GB" altLang="en-US" smtClean="0"/>
              <a:pPr>
                <a:spcBef>
                  <a:spcPct val="0"/>
                </a:spcBef>
              </a:pPr>
              <a:t>9</a:t>
            </a:fld>
            <a:endParaRPr lang="en-GB"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4396147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DB20B554-78F7-458C-9600-76E562A05C02}" type="slidenum">
              <a:rPr lang="en-GB" altLang="en-US" smtClean="0"/>
              <a:pPr>
                <a:spcBef>
                  <a:spcPct val="0"/>
                </a:spcBef>
              </a:pPr>
              <a:t>10</a:t>
            </a:fld>
            <a:endParaRPr lang="en-GB"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5727622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ltGray">
          <a:xfrm>
            <a:off x="76200" y="76200"/>
            <a:ext cx="8991600" cy="67056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20000"/>
              </a:spcBef>
              <a:spcAft>
                <a:spcPct val="0"/>
              </a:spcAft>
              <a:defRPr sz="2000">
                <a:solidFill>
                  <a:schemeClr val="tx1"/>
                </a:solidFill>
                <a:latin typeface="Arial" charset="0"/>
              </a:defRPr>
            </a:lvl6pPr>
            <a:lvl7pPr marL="2971800" indent="-228600" eaLnBrk="0" fontAlgn="base" hangingPunct="0">
              <a:spcBef>
                <a:spcPct val="20000"/>
              </a:spcBef>
              <a:spcAft>
                <a:spcPct val="0"/>
              </a:spcAft>
              <a:defRPr sz="2000">
                <a:solidFill>
                  <a:schemeClr val="tx1"/>
                </a:solidFill>
                <a:latin typeface="Arial" charset="0"/>
              </a:defRPr>
            </a:lvl7pPr>
            <a:lvl8pPr marL="3429000" indent="-228600" eaLnBrk="0" fontAlgn="base" hangingPunct="0">
              <a:spcBef>
                <a:spcPct val="20000"/>
              </a:spcBef>
              <a:spcAft>
                <a:spcPct val="0"/>
              </a:spcAft>
              <a:defRPr sz="2000">
                <a:solidFill>
                  <a:schemeClr val="tx1"/>
                </a:solidFill>
                <a:latin typeface="Arial" charset="0"/>
              </a:defRPr>
            </a:lvl8pPr>
            <a:lvl9pPr marL="3886200" indent="-228600" eaLnBrk="0" fontAlgn="base" hangingPunct="0">
              <a:spcBef>
                <a:spcPct val="20000"/>
              </a:spcBef>
              <a:spcAft>
                <a:spcPct val="0"/>
              </a:spcAft>
              <a:defRPr sz="2000">
                <a:solidFill>
                  <a:schemeClr val="tx1"/>
                </a:solidFill>
                <a:latin typeface="Arial" charset="0"/>
              </a:defRPr>
            </a:lvl9pPr>
          </a:lstStyle>
          <a:p>
            <a:pPr algn="ctr">
              <a:spcBef>
                <a:spcPct val="0"/>
              </a:spcBef>
              <a:defRPr/>
            </a:pPr>
            <a:endParaRPr lang="en-US" altLang="en-US" sz="2400">
              <a:solidFill>
                <a:srgbClr val="8D010F"/>
              </a:solidFill>
              <a:latin typeface="Times" pitchFamily="18" charset="0"/>
            </a:endParaRPr>
          </a:p>
        </p:txBody>
      </p:sp>
      <p:pic>
        <p:nvPicPr>
          <p:cNvPr id="5" name="Picture 11" descr="LeedsUniWhit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11925" y="441325"/>
            <a:ext cx="2274888"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Line 9"/>
          <p:cNvSpPr>
            <a:spLocks noChangeShapeType="1"/>
          </p:cNvSpPr>
          <p:nvPr/>
        </p:nvSpPr>
        <p:spPr bwMode="white">
          <a:xfrm>
            <a:off x="201613" y="1341438"/>
            <a:ext cx="8713787"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7" name="Text Box 10"/>
          <p:cNvSpPr txBox="1">
            <a:spLocks noChangeArrowheads="1"/>
          </p:cNvSpPr>
          <p:nvPr/>
        </p:nvSpPr>
        <p:spPr bwMode="ltGray">
          <a:xfrm>
            <a:off x="355600" y="420688"/>
            <a:ext cx="4876800" cy="738187"/>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36000" anchor="b"/>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20000"/>
              </a:spcBef>
              <a:spcAft>
                <a:spcPct val="0"/>
              </a:spcAft>
              <a:defRPr sz="2000">
                <a:solidFill>
                  <a:schemeClr val="tx1"/>
                </a:solidFill>
                <a:latin typeface="Arial" charset="0"/>
              </a:defRPr>
            </a:lvl6pPr>
            <a:lvl7pPr marL="2971800" indent="-228600" eaLnBrk="0" fontAlgn="base" hangingPunct="0">
              <a:spcBef>
                <a:spcPct val="20000"/>
              </a:spcBef>
              <a:spcAft>
                <a:spcPct val="0"/>
              </a:spcAft>
              <a:defRPr sz="2000">
                <a:solidFill>
                  <a:schemeClr val="tx1"/>
                </a:solidFill>
                <a:latin typeface="Arial" charset="0"/>
              </a:defRPr>
            </a:lvl7pPr>
            <a:lvl8pPr marL="3429000" indent="-228600" eaLnBrk="0" fontAlgn="base" hangingPunct="0">
              <a:spcBef>
                <a:spcPct val="20000"/>
              </a:spcBef>
              <a:spcAft>
                <a:spcPct val="0"/>
              </a:spcAft>
              <a:defRPr sz="2000">
                <a:solidFill>
                  <a:schemeClr val="tx1"/>
                </a:solidFill>
                <a:latin typeface="Arial" charset="0"/>
              </a:defRPr>
            </a:lvl8pPr>
            <a:lvl9pPr marL="3886200" indent="-228600" eaLnBrk="0" fontAlgn="base" hangingPunct="0">
              <a:spcBef>
                <a:spcPct val="20000"/>
              </a:spcBef>
              <a:spcAft>
                <a:spcPct val="0"/>
              </a:spcAft>
              <a:defRPr sz="2000">
                <a:solidFill>
                  <a:schemeClr val="tx1"/>
                </a:solidFill>
                <a:latin typeface="Arial" charset="0"/>
              </a:defRPr>
            </a:lvl9pPr>
          </a:lstStyle>
          <a:p>
            <a:pPr>
              <a:spcBef>
                <a:spcPct val="0"/>
              </a:spcBef>
              <a:defRPr/>
            </a:pPr>
            <a:r>
              <a:rPr lang="en-GB" altLang="en-US" sz="2800">
                <a:solidFill>
                  <a:schemeClr val="bg1"/>
                </a:solidFill>
              </a:rPr>
              <a:t>School of something</a:t>
            </a:r>
          </a:p>
          <a:p>
            <a:pPr>
              <a:spcBef>
                <a:spcPct val="0"/>
              </a:spcBef>
              <a:defRPr/>
            </a:pPr>
            <a:r>
              <a:rPr lang="en-GB" altLang="en-US" sz="1400">
                <a:solidFill>
                  <a:schemeClr val="bg1"/>
                </a:solidFill>
              </a:rPr>
              <a:t>FACULTY OF OTHER</a:t>
            </a:r>
          </a:p>
        </p:txBody>
      </p:sp>
      <p:sp>
        <p:nvSpPr>
          <p:cNvPr id="43011" name="Rectangle 3"/>
          <p:cNvSpPr>
            <a:spLocks noGrp="1" noChangeArrowheads="1"/>
          </p:cNvSpPr>
          <p:nvPr>
            <p:ph type="ctrTitle"/>
          </p:nvPr>
        </p:nvSpPr>
        <p:spPr>
          <a:xfrm>
            <a:off x="349250" y="2565400"/>
            <a:ext cx="7772400" cy="549275"/>
          </a:xfrm>
        </p:spPr>
        <p:txBody>
          <a:bodyPr anchor="t">
            <a:spAutoFit/>
          </a:bodyPr>
          <a:lstStyle>
            <a:lvl1pPr>
              <a:defRPr sz="3600">
                <a:solidFill>
                  <a:schemeClr val="bg1"/>
                </a:solidFill>
              </a:defRPr>
            </a:lvl1pPr>
          </a:lstStyle>
          <a:p>
            <a:pPr lvl="0"/>
            <a:r>
              <a:rPr lang="en-US" altLang="en-US" noProof="0"/>
              <a:t>Click to edit Master title style</a:t>
            </a:r>
            <a:endParaRPr lang="en-GB" altLang="en-US" noProof="0"/>
          </a:p>
        </p:txBody>
      </p:sp>
      <p:sp>
        <p:nvSpPr>
          <p:cNvPr id="43012" name="Rectangle 4"/>
          <p:cNvSpPr>
            <a:spLocks noGrp="1" noChangeArrowheads="1"/>
          </p:cNvSpPr>
          <p:nvPr>
            <p:ph type="subTitle" idx="1"/>
          </p:nvPr>
        </p:nvSpPr>
        <p:spPr bwMode="ltGray">
          <a:xfrm>
            <a:off x="352425" y="3990975"/>
            <a:ext cx="5394325" cy="519113"/>
          </a:xfrm>
          <a:extLst>
            <a:ext uri="{909E8E84-426E-40DD-AFC4-6F175D3DCCD1}">
              <a14:hiddenFill xmlns:a14="http://schemas.microsoft.com/office/drawing/2010/main">
                <a:solidFill>
                  <a:schemeClr val="tx1"/>
                </a:solidFill>
              </a14:hiddenFill>
            </a:ext>
          </a:extLst>
        </p:spPr>
        <p:txBody>
          <a:bodyPr/>
          <a:lstStyle>
            <a:lvl1pPr>
              <a:defRPr sz="2000">
                <a:solidFill>
                  <a:schemeClr val="bg1"/>
                </a:solidFill>
              </a:defRPr>
            </a:lvl1pPr>
          </a:lstStyle>
          <a:p>
            <a:pPr lvl="0"/>
            <a:r>
              <a:rPr lang="en-US" altLang="en-US" noProof="0"/>
              <a:t>Click to edit Master subtitle style</a:t>
            </a:r>
            <a:endParaRPr lang="en-GB" altLang="en-US" noProof="0"/>
          </a:p>
        </p:txBody>
      </p:sp>
      <p:sp>
        <p:nvSpPr>
          <p:cNvPr id="8" name="Rectangle 5"/>
          <p:cNvSpPr>
            <a:spLocks noGrp="1" noChangeArrowheads="1"/>
          </p:cNvSpPr>
          <p:nvPr>
            <p:ph type="dt" sz="half" idx="10"/>
          </p:nvPr>
        </p:nvSpPr>
        <p:spPr>
          <a:xfrm>
            <a:off x="457200" y="6927850"/>
            <a:ext cx="2133600" cy="476250"/>
          </a:xfrm>
        </p:spPr>
        <p:txBody>
          <a:bodyPr/>
          <a:lstStyle>
            <a:lvl1pPr>
              <a:defRPr/>
            </a:lvl1pPr>
          </a:lstStyle>
          <a:p>
            <a:pPr>
              <a:defRPr/>
            </a:pPr>
            <a:endParaRPr lang="en-GB"/>
          </a:p>
        </p:txBody>
      </p:sp>
      <p:sp>
        <p:nvSpPr>
          <p:cNvPr id="9" name="Rectangle 6"/>
          <p:cNvSpPr>
            <a:spLocks noGrp="1" noChangeArrowheads="1"/>
          </p:cNvSpPr>
          <p:nvPr>
            <p:ph type="ftr" sz="quarter" idx="11"/>
          </p:nvPr>
        </p:nvSpPr>
        <p:spPr>
          <a:xfrm>
            <a:off x="3124200" y="6927850"/>
            <a:ext cx="2895600" cy="476250"/>
          </a:xfrm>
        </p:spPr>
        <p:txBody>
          <a:bodyPr/>
          <a:lstStyle>
            <a:lvl1pPr>
              <a:defRPr/>
            </a:lvl1pPr>
          </a:lstStyle>
          <a:p>
            <a:pPr>
              <a:defRPr/>
            </a:pPr>
            <a:endParaRPr lang="en-GB"/>
          </a:p>
        </p:txBody>
      </p:sp>
      <p:sp>
        <p:nvSpPr>
          <p:cNvPr id="10" name="Rectangle 7"/>
          <p:cNvSpPr>
            <a:spLocks noGrp="1" noChangeArrowheads="1"/>
          </p:cNvSpPr>
          <p:nvPr>
            <p:ph type="sldNum" sz="quarter" idx="12"/>
          </p:nvPr>
        </p:nvSpPr>
        <p:spPr>
          <a:xfrm>
            <a:off x="6553200" y="6927850"/>
            <a:ext cx="2133600" cy="476250"/>
          </a:xfrm>
        </p:spPr>
        <p:txBody>
          <a:bodyPr/>
          <a:lstStyle>
            <a:lvl1pPr>
              <a:defRPr/>
            </a:lvl1pPr>
          </a:lstStyle>
          <a:p>
            <a:pPr>
              <a:defRPr/>
            </a:pPr>
            <a:fld id="{E2E9714D-44A4-424D-9892-697CF8F7DE7C}" type="slidenum">
              <a:rPr lang="en-GB"/>
              <a:pPr>
                <a:defRPr/>
              </a:pPr>
              <a:t>‹#›</a:t>
            </a:fld>
            <a:endParaRPr lang="en-GB"/>
          </a:p>
        </p:txBody>
      </p:sp>
    </p:spTree>
    <p:extLst>
      <p:ext uri="{BB962C8B-B14F-4D97-AF65-F5344CB8AC3E}">
        <p14:creationId xmlns:p14="http://schemas.microsoft.com/office/powerpoint/2010/main" val="3329223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p>
        </p:txBody>
      </p:sp>
      <p:sp>
        <p:nvSpPr>
          <p:cNvPr id="5" name="Rectangle 6"/>
          <p:cNvSpPr>
            <a:spLocks noGrp="1" noChangeArrowheads="1"/>
          </p:cNvSpPr>
          <p:nvPr>
            <p:ph type="ftr" sz="quarter" idx="11"/>
          </p:nvPr>
        </p:nvSpPr>
        <p:spPr>
          <a:ln/>
        </p:spPr>
        <p:txBody>
          <a:bodyPr/>
          <a:lstStyle>
            <a:lvl1pPr>
              <a:defRPr/>
            </a:lvl1pPr>
          </a:lstStyle>
          <a:p>
            <a:pPr>
              <a:defRPr/>
            </a:pPr>
            <a:endParaRPr lang="en-GB"/>
          </a:p>
        </p:txBody>
      </p:sp>
      <p:sp>
        <p:nvSpPr>
          <p:cNvPr id="6" name="Rectangle 7"/>
          <p:cNvSpPr>
            <a:spLocks noGrp="1" noChangeArrowheads="1"/>
          </p:cNvSpPr>
          <p:nvPr>
            <p:ph type="sldNum" sz="quarter" idx="12"/>
          </p:nvPr>
        </p:nvSpPr>
        <p:spPr>
          <a:ln/>
        </p:spPr>
        <p:txBody>
          <a:bodyPr/>
          <a:lstStyle>
            <a:lvl1pPr>
              <a:defRPr/>
            </a:lvl1pPr>
          </a:lstStyle>
          <a:p>
            <a:pPr>
              <a:defRPr/>
            </a:pPr>
            <a:fld id="{DEE4E4C8-9C1D-42C6-BD81-118CACC9FE70}" type="slidenum">
              <a:rPr lang="en-GB"/>
              <a:pPr>
                <a:defRPr/>
              </a:pPr>
              <a:t>‹#›</a:t>
            </a:fld>
            <a:endParaRPr lang="en-GB"/>
          </a:p>
        </p:txBody>
      </p:sp>
    </p:spTree>
    <p:extLst>
      <p:ext uri="{BB962C8B-B14F-4D97-AF65-F5344CB8AC3E}">
        <p14:creationId xmlns:p14="http://schemas.microsoft.com/office/powerpoint/2010/main" val="614284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8613" y="422275"/>
            <a:ext cx="2106612" cy="559276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55600" y="422275"/>
            <a:ext cx="6170613" cy="5592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p>
        </p:txBody>
      </p:sp>
      <p:sp>
        <p:nvSpPr>
          <p:cNvPr id="5" name="Rectangle 6"/>
          <p:cNvSpPr>
            <a:spLocks noGrp="1" noChangeArrowheads="1"/>
          </p:cNvSpPr>
          <p:nvPr>
            <p:ph type="ftr" sz="quarter" idx="11"/>
          </p:nvPr>
        </p:nvSpPr>
        <p:spPr>
          <a:ln/>
        </p:spPr>
        <p:txBody>
          <a:bodyPr/>
          <a:lstStyle>
            <a:lvl1pPr>
              <a:defRPr/>
            </a:lvl1pPr>
          </a:lstStyle>
          <a:p>
            <a:pPr>
              <a:defRPr/>
            </a:pPr>
            <a:endParaRPr lang="en-GB"/>
          </a:p>
        </p:txBody>
      </p:sp>
      <p:sp>
        <p:nvSpPr>
          <p:cNvPr id="6" name="Rectangle 7"/>
          <p:cNvSpPr>
            <a:spLocks noGrp="1" noChangeArrowheads="1"/>
          </p:cNvSpPr>
          <p:nvPr>
            <p:ph type="sldNum" sz="quarter" idx="12"/>
          </p:nvPr>
        </p:nvSpPr>
        <p:spPr>
          <a:ln/>
        </p:spPr>
        <p:txBody>
          <a:bodyPr/>
          <a:lstStyle>
            <a:lvl1pPr>
              <a:defRPr/>
            </a:lvl1pPr>
          </a:lstStyle>
          <a:p>
            <a:pPr>
              <a:defRPr/>
            </a:pPr>
            <a:fld id="{272D67CA-1697-4F3E-833D-08F6928357F7}" type="slidenum">
              <a:rPr lang="en-GB"/>
              <a:pPr>
                <a:defRPr/>
              </a:pPr>
              <a:t>‹#›</a:t>
            </a:fld>
            <a:endParaRPr lang="en-GB"/>
          </a:p>
        </p:txBody>
      </p:sp>
    </p:spTree>
    <p:extLst>
      <p:ext uri="{BB962C8B-B14F-4D97-AF65-F5344CB8AC3E}">
        <p14:creationId xmlns:p14="http://schemas.microsoft.com/office/powerpoint/2010/main" val="42442267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55600" y="422275"/>
            <a:ext cx="4876800" cy="738188"/>
          </a:xfrm>
        </p:spPr>
        <p:txBody>
          <a:bodyPr/>
          <a:lstStyle/>
          <a:p>
            <a:r>
              <a:rPr lang="en-US"/>
              <a:t>Click to edit Master title style</a:t>
            </a:r>
            <a:endParaRPr lang="en-GB"/>
          </a:p>
        </p:txBody>
      </p:sp>
      <p:sp>
        <p:nvSpPr>
          <p:cNvPr id="3" name="Text Placeholder 2"/>
          <p:cNvSpPr>
            <a:spLocks noGrp="1"/>
          </p:cNvSpPr>
          <p:nvPr>
            <p:ph type="body" sz="half" idx="1"/>
          </p:nvPr>
        </p:nvSpPr>
        <p:spPr>
          <a:xfrm>
            <a:off x="355600" y="1665288"/>
            <a:ext cx="4138613" cy="4349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4646613" y="1665288"/>
            <a:ext cx="4138612" cy="20986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4646613" y="3916363"/>
            <a:ext cx="4138612" cy="20986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Rectangle 5"/>
          <p:cNvSpPr>
            <a:spLocks noGrp="1" noChangeArrowheads="1"/>
          </p:cNvSpPr>
          <p:nvPr>
            <p:ph type="dt" sz="half" idx="10"/>
          </p:nvPr>
        </p:nvSpPr>
        <p:spPr>
          <a:ln/>
        </p:spPr>
        <p:txBody>
          <a:bodyPr/>
          <a:lstStyle>
            <a:lvl1pPr>
              <a:defRPr/>
            </a:lvl1pPr>
          </a:lstStyle>
          <a:p>
            <a:pPr>
              <a:defRPr/>
            </a:pPr>
            <a:endParaRPr lang="en-GB"/>
          </a:p>
        </p:txBody>
      </p:sp>
      <p:sp>
        <p:nvSpPr>
          <p:cNvPr id="7" name="Rectangle 6"/>
          <p:cNvSpPr>
            <a:spLocks noGrp="1" noChangeArrowheads="1"/>
          </p:cNvSpPr>
          <p:nvPr>
            <p:ph type="ftr" sz="quarter" idx="11"/>
          </p:nvPr>
        </p:nvSpPr>
        <p:spPr>
          <a:ln/>
        </p:spPr>
        <p:txBody>
          <a:bodyPr/>
          <a:lstStyle>
            <a:lvl1pPr>
              <a:defRPr/>
            </a:lvl1pPr>
          </a:lstStyle>
          <a:p>
            <a:pPr>
              <a:defRPr/>
            </a:pPr>
            <a:endParaRPr lang="en-GB"/>
          </a:p>
        </p:txBody>
      </p:sp>
      <p:sp>
        <p:nvSpPr>
          <p:cNvPr id="8" name="Rectangle 7"/>
          <p:cNvSpPr>
            <a:spLocks noGrp="1" noChangeArrowheads="1"/>
          </p:cNvSpPr>
          <p:nvPr>
            <p:ph type="sldNum" sz="quarter" idx="12"/>
          </p:nvPr>
        </p:nvSpPr>
        <p:spPr>
          <a:ln/>
        </p:spPr>
        <p:txBody>
          <a:bodyPr/>
          <a:lstStyle>
            <a:lvl1pPr>
              <a:defRPr/>
            </a:lvl1pPr>
          </a:lstStyle>
          <a:p>
            <a:pPr>
              <a:defRPr/>
            </a:pPr>
            <a:fld id="{EEEB066D-AA51-4BFB-AEC3-993289746C83}" type="slidenum">
              <a:rPr lang="en-GB"/>
              <a:pPr>
                <a:defRPr/>
              </a:pPr>
              <a:t>‹#›</a:t>
            </a:fld>
            <a:endParaRPr lang="en-GB"/>
          </a:p>
        </p:txBody>
      </p:sp>
    </p:spTree>
    <p:extLst>
      <p:ext uri="{BB962C8B-B14F-4D97-AF65-F5344CB8AC3E}">
        <p14:creationId xmlns:p14="http://schemas.microsoft.com/office/powerpoint/2010/main" val="24447632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355600" y="422275"/>
            <a:ext cx="4876800" cy="738188"/>
          </a:xfrm>
        </p:spPr>
        <p:txBody>
          <a:bodyPr/>
          <a:lstStyle/>
          <a:p>
            <a:r>
              <a:rPr lang="en-US"/>
              <a:t>Click to edit Master title style</a:t>
            </a:r>
            <a:endParaRPr lang="en-GB"/>
          </a:p>
        </p:txBody>
      </p:sp>
      <p:sp>
        <p:nvSpPr>
          <p:cNvPr id="3" name="Text Placeholder 2"/>
          <p:cNvSpPr>
            <a:spLocks noGrp="1"/>
          </p:cNvSpPr>
          <p:nvPr>
            <p:ph type="body" sz="half" idx="1"/>
          </p:nvPr>
        </p:nvSpPr>
        <p:spPr>
          <a:xfrm>
            <a:off x="355600" y="1665288"/>
            <a:ext cx="4138613" cy="4349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hart Placeholder 3"/>
          <p:cNvSpPr>
            <a:spLocks noGrp="1"/>
          </p:cNvSpPr>
          <p:nvPr>
            <p:ph type="chart" sz="half" idx="2"/>
          </p:nvPr>
        </p:nvSpPr>
        <p:spPr>
          <a:xfrm>
            <a:off x="4646613" y="1665288"/>
            <a:ext cx="4138612" cy="4349750"/>
          </a:xfrm>
        </p:spPr>
        <p:txBody>
          <a:bodyPr/>
          <a:lstStyle/>
          <a:p>
            <a:pPr lvl="0"/>
            <a:r>
              <a:rPr lang="en-US" noProof="0"/>
              <a:t>Click icon to add chart</a:t>
            </a:r>
            <a:endParaRPr lang="en-GB" noProof="0"/>
          </a:p>
        </p:txBody>
      </p:sp>
      <p:sp>
        <p:nvSpPr>
          <p:cNvPr id="5" name="Rectangle 5"/>
          <p:cNvSpPr>
            <a:spLocks noGrp="1" noChangeArrowheads="1"/>
          </p:cNvSpPr>
          <p:nvPr>
            <p:ph type="dt" sz="half" idx="10"/>
          </p:nvPr>
        </p:nvSpPr>
        <p:spPr>
          <a:ln/>
        </p:spPr>
        <p:txBody>
          <a:bodyPr/>
          <a:lstStyle>
            <a:lvl1pPr>
              <a:defRPr/>
            </a:lvl1pPr>
          </a:lstStyle>
          <a:p>
            <a:pPr>
              <a:defRPr/>
            </a:pPr>
            <a:endParaRPr lang="en-GB"/>
          </a:p>
        </p:txBody>
      </p:sp>
      <p:sp>
        <p:nvSpPr>
          <p:cNvPr id="6" name="Rectangle 6"/>
          <p:cNvSpPr>
            <a:spLocks noGrp="1" noChangeArrowheads="1"/>
          </p:cNvSpPr>
          <p:nvPr>
            <p:ph type="ftr" sz="quarter" idx="11"/>
          </p:nvPr>
        </p:nvSpPr>
        <p:spPr>
          <a:ln/>
        </p:spPr>
        <p:txBody>
          <a:bodyPr/>
          <a:lstStyle>
            <a:lvl1pPr>
              <a:defRPr/>
            </a:lvl1pPr>
          </a:lstStyle>
          <a:p>
            <a:pPr>
              <a:defRPr/>
            </a:pPr>
            <a:endParaRPr lang="en-GB"/>
          </a:p>
        </p:txBody>
      </p:sp>
      <p:sp>
        <p:nvSpPr>
          <p:cNvPr id="7" name="Rectangle 7"/>
          <p:cNvSpPr>
            <a:spLocks noGrp="1" noChangeArrowheads="1"/>
          </p:cNvSpPr>
          <p:nvPr>
            <p:ph type="sldNum" sz="quarter" idx="12"/>
          </p:nvPr>
        </p:nvSpPr>
        <p:spPr>
          <a:ln/>
        </p:spPr>
        <p:txBody>
          <a:bodyPr/>
          <a:lstStyle>
            <a:lvl1pPr>
              <a:defRPr/>
            </a:lvl1pPr>
          </a:lstStyle>
          <a:p>
            <a:pPr>
              <a:defRPr/>
            </a:pPr>
            <a:fld id="{47E96448-5305-4E9D-9990-716404E23912}" type="slidenum">
              <a:rPr lang="en-GB"/>
              <a:pPr>
                <a:defRPr/>
              </a:pPr>
              <a:t>‹#›</a:t>
            </a:fld>
            <a:endParaRPr lang="en-GB"/>
          </a:p>
        </p:txBody>
      </p:sp>
    </p:spTree>
    <p:extLst>
      <p:ext uri="{BB962C8B-B14F-4D97-AF65-F5344CB8AC3E}">
        <p14:creationId xmlns:p14="http://schemas.microsoft.com/office/powerpoint/2010/main" val="22726108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55600" y="422275"/>
            <a:ext cx="4876800" cy="738188"/>
          </a:xfrm>
        </p:spPr>
        <p:txBody>
          <a:bodyPr/>
          <a:lstStyle/>
          <a:p>
            <a:r>
              <a:rPr lang="en-US"/>
              <a:t>Click to edit Master title style</a:t>
            </a:r>
            <a:endParaRPr lang="en-GB"/>
          </a:p>
        </p:txBody>
      </p:sp>
      <p:sp>
        <p:nvSpPr>
          <p:cNvPr id="3" name="Table Placeholder 2"/>
          <p:cNvSpPr>
            <a:spLocks noGrp="1"/>
          </p:cNvSpPr>
          <p:nvPr>
            <p:ph type="tbl" idx="1"/>
          </p:nvPr>
        </p:nvSpPr>
        <p:spPr>
          <a:xfrm>
            <a:off x="355600" y="1665288"/>
            <a:ext cx="8429625" cy="4349750"/>
          </a:xfrm>
        </p:spPr>
        <p:txBody>
          <a:bodyPr/>
          <a:lstStyle/>
          <a:p>
            <a:pPr lvl="0"/>
            <a:r>
              <a:rPr lang="en-US" noProof="0"/>
              <a:t>Click icon to add table</a:t>
            </a:r>
            <a:endParaRPr lang="en-GB" noProof="0"/>
          </a:p>
        </p:txBody>
      </p:sp>
      <p:sp>
        <p:nvSpPr>
          <p:cNvPr id="4" name="Rectangle 5"/>
          <p:cNvSpPr>
            <a:spLocks noGrp="1" noChangeArrowheads="1"/>
          </p:cNvSpPr>
          <p:nvPr>
            <p:ph type="dt" sz="half" idx="10"/>
          </p:nvPr>
        </p:nvSpPr>
        <p:spPr>
          <a:ln/>
        </p:spPr>
        <p:txBody>
          <a:bodyPr/>
          <a:lstStyle>
            <a:lvl1pPr>
              <a:defRPr/>
            </a:lvl1pPr>
          </a:lstStyle>
          <a:p>
            <a:pPr>
              <a:defRPr/>
            </a:pPr>
            <a:endParaRPr lang="en-GB"/>
          </a:p>
        </p:txBody>
      </p:sp>
      <p:sp>
        <p:nvSpPr>
          <p:cNvPr id="5" name="Rectangle 6"/>
          <p:cNvSpPr>
            <a:spLocks noGrp="1" noChangeArrowheads="1"/>
          </p:cNvSpPr>
          <p:nvPr>
            <p:ph type="ftr" sz="quarter" idx="11"/>
          </p:nvPr>
        </p:nvSpPr>
        <p:spPr>
          <a:ln/>
        </p:spPr>
        <p:txBody>
          <a:bodyPr/>
          <a:lstStyle>
            <a:lvl1pPr>
              <a:defRPr/>
            </a:lvl1pPr>
          </a:lstStyle>
          <a:p>
            <a:pPr>
              <a:defRPr/>
            </a:pPr>
            <a:endParaRPr lang="en-GB"/>
          </a:p>
        </p:txBody>
      </p:sp>
      <p:sp>
        <p:nvSpPr>
          <p:cNvPr id="6" name="Rectangle 7"/>
          <p:cNvSpPr>
            <a:spLocks noGrp="1" noChangeArrowheads="1"/>
          </p:cNvSpPr>
          <p:nvPr>
            <p:ph type="sldNum" sz="quarter" idx="12"/>
          </p:nvPr>
        </p:nvSpPr>
        <p:spPr>
          <a:ln/>
        </p:spPr>
        <p:txBody>
          <a:bodyPr/>
          <a:lstStyle>
            <a:lvl1pPr>
              <a:defRPr/>
            </a:lvl1pPr>
          </a:lstStyle>
          <a:p>
            <a:pPr>
              <a:defRPr/>
            </a:pPr>
            <a:fld id="{10B28818-EC97-4153-9943-7F68AC15CF94}" type="slidenum">
              <a:rPr lang="en-GB"/>
              <a:pPr>
                <a:defRPr/>
              </a:pPr>
              <a:t>‹#›</a:t>
            </a:fld>
            <a:endParaRPr lang="en-GB"/>
          </a:p>
        </p:txBody>
      </p:sp>
    </p:spTree>
    <p:extLst>
      <p:ext uri="{BB962C8B-B14F-4D97-AF65-F5344CB8AC3E}">
        <p14:creationId xmlns:p14="http://schemas.microsoft.com/office/powerpoint/2010/main" val="2157589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p>
        </p:txBody>
      </p:sp>
      <p:sp>
        <p:nvSpPr>
          <p:cNvPr id="5" name="Rectangle 6"/>
          <p:cNvSpPr>
            <a:spLocks noGrp="1" noChangeArrowheads="1"/>
          </p:cNvSpPr>
          <p:nvPr>
            <p:ph type="ftr" sz="quarter" idx="11"/>
          </p:nvPr>
        </p:nvSpPr>
        <p:spPr>
          <a:ln/>
        </p:spPr>
        <p:txBody>
          <a:bodyPr/>
          <a:lstStyle>
            <a:lvl1pPr>
              <a:defRPr/>
            </a:lvl1pPr>
          </a:lstStyle>
          <a:p>
            <a:pPr>
              <a:defRPr/>
            </a:pPr>
            <a:endParaRPr lang="en-GB"/>
          </a:p>
        </p:txBody>
      </p:sp>
      <p:sp>
        <p:nvSpPr>
          <p:cNvPr id="6" name="Rectangle 7"/>
          <p:cNvSpPr>
            <a:spLocks noGrp="1" noChangeArrowheads="1"/>
          </p:cNvSpPr>
          <p:nvPr>
            <p:ph type="sldNum" sz="quarter" idx="12"/>
          </p:nvPr>
        </p:nvSpPr>
        <p:spPr>
          <a:ln/>
        </p:spPr>
        <p:txBody>
          <a:bodyPr/>
          <a:lstStyle>
            <a:lvl1pPr>
              <a:defRPr/>
            </a:lvl1pPr>
          </a:lstStyle>
          <a:p>
            <a:pPr>
              <a:defRPr/>
            </a:pPr>
            <a:fld id="{384C170B-BDD3-4B98-BCA0-9CB8EEE0BC0B}" type="slidenum">
              <a:rPr lang="en-GB"/>
              <a:pPr>
                <a:defRPr/>
              </a:pPr>
              <a:t>‹#›</a:t>
            </a:fld>
            <a:endParaRPr lang="en-GB"/>
          </a:p>
        </p:txBody>
      </p:sp>
    </p:spTree>
    <p:extLst>
      <p:ext uri="{BB962C8B-B14F-4D97-AF65-F5344CB8AC3E}">
        <p14:creationId xmlns:p14="http://schemas.microsoft.com/office/powerpoint/2010/main" val="2311036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p>
        </p:txBody>
      </p:sp>
      <p:sp>
        <p:nvSpPr>
          <p:cNvPr id="5" name="Rectangle 6"/>
          <p:cNvSpPr>
            <a:spLocks noGrp="1" noChangeArrowheads="1"/>
          </p:cNvSpPr>
          <p:nvPr>
            <p:ph type="ftr" sz="quarter" idx="11"/>
          </p:nvPr>
        </p:nvSpPr>
        <p:spPr>
          <a:ln/>
        </p:spPr>
        <p:txBody>
          <a:bodyPr/>
          <a:lstStyle>
            <a:lvl1pPr>
              <a:defRPr/>
            </a:lvl1pPr>
          </a:lstStyle>
          <a:p>
            <a:pPr>
              <a:defRPr/>
            </a:pPr>
            <a:endParaRPr lang="en-GB"/>
          </a:p>
        </p:txBody>
      </p:sp>
      <p:sp>
        <p:nvSpPr>
          <p:cNvPr id="6" name="Rectangle 7"/>
          <p:cNvSpPr>
            <a:spLocks noGrp="1" noChangeArrowheads="1"/>
          </p:cNvSpPr>
          <p:nvPr>
            <p:ph type="sldNum" sz="quarter" idx="12"/>
          </p:nvPr>
        </p:nvSpPr>
        <p:spPr>
          <a:ln/>
        </p:spPr>
        <p:txBody>
          <a:bodyPr/>
          <a:lstStyle>
            <a:lvl1pPr>
              <a:defRPr/>
            </a:lvl1pPr>
          </a:lstStyle>
          <a:p>
            <a:pPr>
              <a:defRPr/>
            </a:pPr>
            <a:fld id="{AC006BFC-38B9-47FD-9BC7-D4C280D1CAC9}" type="slidenum">
              <a:rPr lang="en-GB"/>
              <a:pPr>
                <a:defRPr/>
              </a:pPr>
              <a:t>‹#›</a:t>
            </a:fld>
            <a:endParaRPr lang="en-GB"/>
          </a:p>
        </p:txBody>
      </p:sp>
    </p:spTree>
    <p:extLst>
      <p:ext uri="{BB962C8B-B14F-4D97-AF65-F5344CB8AC3E}">
        <p14:creationId xmlns:p14="http://schemas.microsoft.com/office/powerpoint/2010/main" val="3191293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55600" y="1665288"/>
            <a:ext cx="4138613"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665288"/>
            <a:ext cx="4138612"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p>
        </p:txBody>
      </p:sp>
      <p:sp>
        <p:nvSpPr>
          <p:cNvPr id="6" name="Rectangle 6"/>
          <p:cNvSpPr>
            <a:spLocks noGrp="1" noChangeArrowheads="1"/>
          </p:cNvSpPr>
          <p:nvPr>
            <p:ph type="ftr" sz="quarter" idx="11"/>
          </p:nvPr>
        </p:nvSpPr>
        <p:spPr>
          <a:ln/>
        </p:spPr>
        <p:txBody>
          <a:bodyPr/>
          <a:lstStyle>
            <a:lvl1pPr>
              <a:defRPr/>
            </a:lvl1pPr>
          </a:lstStyle>
          <a:p>
            <a:pPr>
              <a:defRPr/>
            </a:pPr>
            <a:endParaRPr lang="en-GB"/>
          </a:p>
        </p:txBody>
      </p:sp>
      <p:sp>
        <p:nvSpPr>
          <p:cNvPr id="7" name="Rectangle 7"/>
          <p:cNvSpPr>
            <a:spLocks noGrp="1" noChangeArrowheads="1"/>
          </p:cNvSpPr>
          <p:nvPr>
            <p:ph type="sldNum" sz="quarter" idx="12"/>
          </p:nvPr>
        </p:nvSpPr>
        <p:spPr>
          <a:ln/>
        </p:spPr>
        <p:txBody>
          <a:bodyPr/>
          <a:lstStyle>
            <a:lvl1pPr>
              <a:defRPr/>
            </a:lvl1pPr>
          </a:lstStyle>
          <a:p>
            <a:pPr>
              <a:defRPr/>
            </a:pPr>
            <a:fld id="{92A03EA4-3195-44ED-B2D4-D47CD93FA881}" type="slidenum">
              <a:rPr lang="en-GB"/>
              <a:pPr>
                <a:defRPr/>
              </a:pPr>
              <a:t>‹#›</a:t>
            </a:fld>
            <a:endParaRPr lang="en-GB"/>
          </a:p>
        </p:txBody>
      </p:sp>
    </p:spTree>
    <p:extLst>
      <p:ext uri="{BB962C8B-B14F-4D97-AF65-F5344CB8AC3E}">
        <p14:creationId xmlns:p14="http://schemas.microsoft.com/office/powerpoint/2010/main" val="3697887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p>
        </p:txBody>
      </p:sp>
      <p:sp>
        <p:nvSpPr>
          <p:cNvPr id="8" name="Rectangle 6"/>
          <p:cNvSpPr>
            <a:spLocks noGrp="1" noChangeArrowheads="1"/>
          </p:cNvSpPr>
          <p:nvPr>
            <p:ph type="ftr" sz="quarter" idx="11"/>
          </p:nvPr>
        </p:nvSpPr>
        <p:spPr>
          <a:ln/>
        </p:spPr>
        <p:txBody>
          <a:bodyPr/>
          <a:lstStyle>
            <a:lvl1pPr>
              <a:defRPr/>
            </a:lvl1pPr>
          </a:lstStyle>
          <a:p>
            <a:pPr>
              <a:defRPr/>
            </a:pPr>
            <a:endParaRPr lang="en-GB"/>
          </a:p>
        </p:txBody>
      </p:sp>
      <p:sp>
        <p:nvSpPr>
          <p:cNvPr id="9" name="Rectangle 7"/>
          <p:cNvSpPr>
            <a:spLocks noGrp="1" noChangeArrowheads="1"/>
          </p:cNvSpPr>
          <p:nvPr>
            <p:ph type="sldNum" sz="quarter" idx="12"/>
          </p:nvPr>
        </p:nvSpPr>
        <p:spPr>
          <a:ln/>
        </p:spPr>
        <p:txBody>
          <a:bodyPr/>
          <a:lstStyle>
            <a:lvl1pPr>
              <a:defRPr/>
            </a:lvl1pPr>
          </a:lstStyle>
          <a:p>
            <a:pPr>
              <a:defRPr/>
            </a:pPr>
            <a:fld id="{02F497CF-BE2A-45C9-B105-CDA40E1DCDBB}" type="slidenum">
              <a:rPr lang="en-GB"/>
              <a:pPr>
                <a:defRPr/>
              </a:pPr>
              <a:t>‹#›</a:t>
            </a:fld>
            <a:endParaRPr lang="en-GB"/>
          </a:p>
        </p:txBody>
      </p:sp>
    </p:spTree>
    <p:extLst>
      <p:ext uri="{BB962C8B-B14F-4D97-AF65-F5344CB8AC3E}">
        <p14:creationId xmlns:p14="http://schemas.microsoft.com/office/powerpoint/2010/main" val="2012052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p>
        </p:txBody>
      </p:sp>
      <p:sp>
        <p:nvSpPr>
          <p:cNvPr id="4" name="Rectangle 6"/>
          <p:cNvSpPr>
            <a:spLocks noGrp="1" noChangeArrowheads="1"/>
          </p:cNvSpPr>
          <p:nvPr>
            <p:ph type="ftr" sz="quarter" idx="11"/>
          </p:nvPr>
        </p:nvSpPr>
        <p:spPr>
          <a:ln/>
        </p:spPr>
        <p:txBody>
          <a:bodyPr/>
          <a:lstStyle>
            <a:lvl1pPr>
              <a:defRPr/>
            </a:lvl1pPr>
          </a:lstStyle>
          <a:p>
            <a:pPr>
              <a:defRPr/>
            </a:pPr>
            <a:endParaRPr lang="en-GB"/>
          </a:p>
        </p:txBody>
      </p:sp>
      <p:sp>
        <p:nvSpPr>
          <p:cNvPr id="5" name="Rectangle 7"/>
          <p:cNvSpPr>
            <a:spLocks noGrp="1" noChangeArrowheads="1"/>
          </p:cNvSpPr>
          <p:nvPr>
            <p:ph type="sldNum" sz="quarter" idx="12"/>
          </p:nvPr>
        </p:nvSpPr>
        <p:spPr>
          <a:ln/>
        </p:spPr>
        <p:txBody>
          <a:bodyPr/>
          <a:lstStyle>
            <a:lvl1pPr>
              <a:defRPr/>
            </a:lvl1pPr>
          </a:lstStyle>
          <a:p>
            <a:pPr>
              <a:defRPr/>
            </a:pPr>
            <a:fld id="{4EAD66C2-7050-4D99-8873-5E3CB03A27F6}" type="slidenum">
              <a:rPr lang="en-GB"/>
              <a:pPr>
                <a:defRPr/>
              </a:pPr>
              <a:t>‹#›</a:t>
            </a:fld>
            <a:endParaRPr lang="en-GB"/>
          </a:p>
        </p:txBody>
      </p:sp>
    </p:spTree>
    <p:extLst>
      <p:ext uri="{BB962C8B-B14F-4D97-AF65-F5344CB8AC3E}">
        <p14:creationId xmlns:p14="http://schemas.microsoft.com/office/powerpoint/2010/main" val="2030705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p>
        </p:txBody>
      </p:sp>
      <p:sp>
        <p:nvSpPr>
          <p:cNvPr id="3" name="Rectangle 6"/>
          <p:cNvSpPr>
            <a:spLocks noGrp="1" noChangeArrowheads="1"/>
          </p:cNvSpPr>
          <p:nvPr>
            <p:ph type="ftr" sz="quarter" idx="11"/>
          </p:nvPr>
        </p:nvSpPr>
        <p:spPr>
          <a:ln/>
        </p:spPr>
        <p:txBody>
          <a:bodyPr/>
          <a:lstStyle>
            <a:lvl1pPr>
              <a:defRPr/>
            </a:lvl1pPr>
          </a:lstStyle>
          <a:p>
            <a:pPr>
              <a:defRPr/>
            </a:pPr>
            <a:endParaRPr lang="en-GB"/>
          </a:p>
        </p:txBody>
      </p:sp>
      <p:sp>
        <p:nvSpPr>
          <p:cNvPr id="4" name="Rectangle 7"/>
          <p:cNvSpPr>
            <a:spLocks noGrp="1" noChangeArrowheads="1"/>
          </p:cNvSpPr>
          <p:nvPr>
            <p:ph type="sldNum" sz="quarter" idx="12"/>
          </p:nvPr>
        </p:nvSpPr>
        <p:spPr>
          <a:ln/>
        </p:spPr>
        <p:txBody>
          <a:bodyPr/>
          <a:lstStyle>
            <a:lvl1pPr>
              <a:defRPr/>
            </a:lvl1pPr>
          </a:lstStyle>
          <a:p>
            <a:pPr>
              <a:defRPr/>
            </a:pPr>
            <a:fld id="{43CFBA26-700E-41D5-8ACA-7A405C84E2DA}" type="slidenum">
              <a:rPr lang="en-GB"/>
              <a:pPr>
                <a:defRPr/>
              </a:pPr>
              <a:t>‹#›</a:t>
            </a:fld>
            <a:endParaRPr lang="en-GB"/>
          </a:p>
        </p:txBody>
      </p:sp>
    </p:spTree>
    <p:extLst>
      <p:ext uri="{BB962C8B-B14F-4D97-AF65-F5344CB8AC3E}">
        <p14:creationId xmlns:p14="http://schemas.microsoft.com/office/powerpoint/2010/main" val="1378833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p>
        </p:txBody>
      </p:sp>
      <p:sp>
        <p:nvSpPr>
          <p:cNvPr id="6" name="Rectangle 6"/>
          <p:cNvSpPr>
            <a:spLocks noGrp="1" noChangeArrowheads="1"/>
          </p:cNvSpPr>
          <p:nvPr>
            <p:ph type="ftr" sz="quarter" idx="11"/>
          </p:nvPr>
        </p:nvSpPr>
        <p:spPr>
          <a:ln/>
        </p:spPr>
        <p:txBody>
          <a:bodyPr/>
          <a:lstStyle>
            <a:lvl1pPr>
              <a:defRPr/>
            </a:lvl1pPr>
          </a:lstStyle>
          <a:p>
            <a:pPr>
              <a:defRPr/>
            </a:pPr>
            <a:endParaRPr lang="en-GB"/>
          </a:p>
        </p:txBody>
      </p:sp>
      <p:sp>
        <p:nvSpPr>
          <p:cNvPr id="7" name="Rectangle 7"/>
          <p:cNvSpPr>
            <a:spLocks noGrp="1" noChangeArrowheads="1"/>
          </p:cNvSpPr>
          <p:nvPr>
            <p:ph type="sldNum" sz="quarter" idx="12"/>
          </p:nvPr>
        </p:nvSpPr>
        <p:spPr>
          <a:ln/>
        </p:spPr>
        <p:txBody>
          <a:bodyPr/>
          <a:lstStyle>
            <a:lvl1pPr>
              <a:defRPr/>
            </a:lvl1pPr>
          </a:lstStyle>
          <a:p>
            <a:pPr>
              <a:defRPr/>
            </a:pPr>
            <a:fld id="{FD331F4F-D3DB-4BF6-870F-126CED9858E5}" type="slidenum">
              <a:rPr lang="en-GB"/>
              <a:pPr>
                <a:defRPr/>
              </a:pPr>
              <a:t>‹#›</a:t>
            </a:fld>
            <a:endParaRPr lang="en-GB"/>
          </a:p>
        </p:txBody>
      </p:sp>
    </p:spTree>
    <p:extLst>
      <p:ext uri="{BB962C8B-B14F-4D97-AF65-F5344CB8AC3E}">
        <p14:creationId xmlns:p14="http://schemas.microsoft.com/office/powerpoint/2010/main" val="733956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p>
        </p:txBody>
      </p:sp>
      <p:sp>
        <p:nvSpPr>
          <p:cNvPr id="6" name="Rectangle 6"/>
          <p:cNvSpPr>
            <a:spLocks noGrp="1" noChangeArrowheads="1"/>
          </p:cNvSpPr>
          <p:nvPr>
            <p:ph type="ftr" sz="quarter" idx="11"/>
          </p:nvPr>
        </p:nvSpPr>
        <p:spPr>
          <a:ln/>
        </p:spPr>
        <p:txBody>
          <a:bodyPr/>
          <a:lstStyle>
            <a:lvl1pPr>
              <a:defRPr/>
            </a:lvl1pPr>
          </a:lstStyle>
          <a:p>
            <a:pPr>
              <a:defRPr/>
            </a:pPr>
            <a:endParaRPr lang="en-GB"/>
          </a:p>
        </p:txBody>
      </p:sp>
      <p:sp>
        <p:nvSpPr>
          <p:cNvPr id="7" name="Rectangle 7"/>
          <p:cNvSpPr>
            <a:spLocks noGrp="1" noChangeArrowheads="1"/>
          </p:cNvSpPr>
          <p:nvPr>
            <p:ph type="sldNum" sz="quarter" idx="12"/>
          </p:nvPr>
        </p:nvSpPr>
        <p:spPr>
          <a:ln/>
        </p:spPr>
        <p:txBody>
          <a:bodyPr/>
          <a:lstStyle>
            <a:lvl1pPr>
              <a:defRPr/>
            </a:lvl1pPr>
          </a:lstStyle>
          <a:p>
            <a:pPr>
              <a:defRPr/>
            </a:pPr>
            <a:fld id="{70ACED6F-6882-4DE6-AC7B-42F8DA6D3478}" type="slidenum">
              <a:rPr lang="en-GB"/>
              <a:pPr>
                <a:defRPr/>
              </a:pPr>
              <a:t>‹#›</a:t>
            </a:fld>
            <a:endParaRPr lang="en-GB"/>
          </a:p>
        </p:txBody>
      </p:sp>
    </p:spTree>
    <p:extLst>
      <p:ext uri="{BB962C8B-B14F-4D97-AF65-F5344CB8AC3E}">
        <p14:creationId xmlns:p14="http://schemas.microsoft.com/office/powerpoint/2010/main" val="1445430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ChangeArrowheads="1"/>
          </p:cNvSpPr>
          <p:nvPr/>
        </p:nvSpPr>
        <p:spPr bwMode="ltGray">
          <a:xfrm>
            <a:off x="76200" y="76200"/>
            <a:ext cx="8991600" cy="1258888"/>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20000"/>
              </a:spcBef>
              <a:spcAft>
                <a:spcPct val="0"/>
              </a:spcAft>
              <a:defRPr sz="2000">
                <a:solidFill>
                  <a:schemeClr val="tx1"/>
                </a:solidFill>
                <a:latin typeface="Arial" charset="0"/>
              </a:defRPr>
            </a:lvl6pPr>
            <a:lvl7pPr marL="2971800" indent="-228600" eaLnBrk="0" fontAlgn="base" hangingPunct="0">
              <a:spcBef>
                <a:spcPct val="20000"/>
              </a:spcBef>
              <a:spcAft>
                <a:spcPct val="0"/>
              </a:spcAft>
              <a:defRPr sz="2000">
                <a:solidFill>
                  <a:schemeClr val="tx1"/>
                </a:solidFill>
                <a:latin typeface="Arial" charset="0"/>
              </a:defRPr>
            </a:lvl7pPr>
            <a:lvl8pPr marL="3429000" indent="-228600" eaLnBrk="0" fontAlgn="base" hangingPunct="0">
              <a:spcBef>
                <a:spcPct val="20000"/>
              </a:spcBef>
              <a:spcAft>
                <a:spcPct val="0"/>
              </a:spcAft>
              <a:defRPr sz="2000">
                <a:solidFill>
                  <a:schemeClr val="tx1"/>
                </a:solidFill>
                <a:latin typeface="Arial" charset="0"/>
              </a:defRPr>
            </a:lvl8pPr>
            <a:lvl9pPr marL="3886200" indent="-228600" eaLnBrk="0" fontAlgn="base" hangingPunct="0">
              <a:spcBef>
                <a:spcPct val="20000"/>
              </a:spcBef>
              <a:spcAft>
                <a:spcPct val="0"/>
              </a:spcAft>
              <a:defRPr sz="2000">
                <a:solidFill>
                  <a:schemeClr val="tx1"/>
                </a:solidFill>
                <a:latin typeface="Arial" charset="0"/>
              </a:defRPr>
            </a:lvl9pPr>
          </a:lstStyle>
          <a:p>
            <a:pPr algn="ctr">
              <a:spcBef>
                <a:spcPct val="0"/>
              </a:spcBef>
              <a:defRPr/>
            </a:pPr>
            <a:endParaRPr lang="en-US" altLang="en-US" sz="2400">
              <a:solidFill>
                <a:srgbClr val="8D010F"/>
              </a:solidFill>
              <a:latin typeface="Times" pitchFamily="18" charset="0"/>
            </a:endParaRPr>
          </a:p>
        </p:txBody>
      </p:sp>
      <p:pic>
        <p:nvPicPr>
          <p:cNvPr id="1027" name="Picture 11" descr="LeedsUniWhite"/>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6511925" y="441325"/>
            <a:ext cx="2274888"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body" idx="1"/>
          </p:nvPr>
        </p:nvSpPr>
        <p:spPr bwMode="auto">
          <a:xfrm>
            <a:off x="355600" y="1665288"/>
            <a:ext cx="8429625" cy="4349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9" name="Rectangle 4"/>
          <p:cNvSpPr>
            <a:spLocks noGrp="1" noChangeArrowheads="1"/>
          </p:cNvSpPr>
          <p:nvPr>
            <p:ph type="title"/>
          </p:nvPr>
        </p:nvSpPr>
        <p:spPr bwMode="ltGray">
          <a:xfrm>
            <a:off x="355600" y="422275"/>
            <a:ext cx="4876800" cy="738188"/>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p>
            <a:pPr lvl="0"/>
            <a:r>
              <a:rPr lang="en-US" altLang="en-US"/>
              <a:t>Click to edit Master title style</a:t>
            </a:r>
            <a:endParaRPr lang="en-GB" altLang="en-US"/>
          </a:p>
        </p:txBody>
      </p:sp>
      <p:sp>
        <p:nvSpPr>
          <p:cNvPr id="41989" name="Rectangle 5"/>
          <p:cNvSpPr>
            <a:spLocks noGrp="1" noChangeArrowheads="1"/>
          </p:cNvSpPr>
          <p:nvPr>
            <p:ph type="dt" sz="half" idx="2"/>
          </p:nvPr>
        </p:nvSpPr>
        <p:spPr bwMode="auto">
          <a:xfrm>
            <a:off x="685800" y="694848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spcBef>
                <a:spcPct val="0"/>
              </a:spcBef>
              <a:defRPr sz="1400">
                <a:latin typeface="Times" pitchFamily="18" charset="0"/>
              </a:defRPr>
            </a:lvl1pPr>
          </a:lstStyle>
          <a:p>
            <a:pPr>
              <a:defRPr/>
            </a:pPr>
            <a:endParaRPr lang="en-GB"/>
          </a:p>
        </p:txBody>
      </p:sp>
      <p:sp>
        <p:nvSpPr>
          <p:cNvPr id="41990" name="Rectangle 6"/>
          <p:cNvSpPr>
            <a:spLocks noGrp="1" noChangeArrowheads="1"/>
          </p:cNvSpPr>
          <p:nvPr>
            <p:ph type="ftr" sz="quarter" idx="3"/>
          </p:nvPr>
        </p:nvSpPr>
        <p:spPr bwMode="auto">
          <a:xfrm>
            <a:off x="3124200" y="6948488"/>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0" hangingPunct="0">
              <a:spcBef>
                <a:spcPct val="0"/>
              </a:spcBef>
              <a:defRPr sz="1400">
                <a:latin typeface="Times" pitchFamily="18" charset="0"/>
              </a:defRPr>
            </a:lvl1pPr>
          </a:lstStyle>
          <a:p>
            <a:pPr>
              <a:defRPr/>
            </a:pPr>
            <a:endParaRPr lang="en-GB"/>
          </a:p>
        </p:txBody>
      </p:sp>
      <p:sp>
        <p:nvSpPr>
          <p:cNvPr id="41991" name="Rectangle 7"/>
          <p:cNvSpPr>
            <a:spLocks noGrp="1" noChangeArrowheads="1"/>
          </p:cNvSpPr>
          <p:nvPr>
            <p:ph type="sldNum" sz="quarter" idx="4"/>
          </p:nvPr>
        </p:nvSpPr>
        <p:spPr bwMode="auto">
          <a:xfrm>
            <a:off x="6553200" y="6948488"/>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spcBef>
                <a:spcPct val="0"/>
              </a:spcBef>
              <a:defRPr sz="1400">
                <a:latin typeface="Times" pitchFamily="18" charset="0"/>
              </a:defRPr>
            </a:lvl1pPr>
          </a:lstStyle>
          <a:p>
            <a:pPr>
              <a:defRPr/>
            </a:pPr>
            <a:fld id="{564CC555-721B-4042-A972-2B3B8B523DDC}" type="slidenum">
              <a:rPr lang="en-GB"/>
              <a:pPr>
                <a:defRPr/>
              </a:pPr>
              <a:t>‹#›</a:t>
            </a:fld>
            <a:endParaRPr lang="en-GB"/>
          </a:p>
        </p:txBody>
      </p:sp>
      <p:sp>
        <p:nvSpPr>
          <p:cNvPr id="1033" name="Line 10"/>
          <p:cNvSpPr>
            <a:spLocks noChangeShapeType="1"/>
          </p:cNvSpPr>
          <p:nvPr/>
        </p:nvSpPr>
        <p:spPr bwMode="white">
          <a:xfrm>
            <a:off x="201613" y="1600200"/>
            <a:ext cx="8713787" cy="0"/>
          </a:xfrm>
          <a:prstGeom prst="line">
            <a:avLst/>
          </a:prstGeom>
          <a:noFill/>
          <a:ln w="9525">
            <a:solidFill>
              <a:schemeClr val="bg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784"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 id="2147483781" r:id="rId12"/>
    <p:sldLayoutId id="2147483782" r:id="rId13"/>
    <p:sldLayoutId id="2147483783" r:id="rId14"/>
  </p:sldLayoutIdLst>
  <p:txStyles>
    <p:titleStyle>
      <a:lvl1pPr algn="l" rtl="0" eaLnBrk="1" fontAlgn="base" hangingPunct="1">
        <a:spcBef>
          <a:spcPct val="0"/>
        </a:spcBef>
        <a:spcAft>
          <a:spcPct val="0"/>
        </a:spcAft>
        <a:defRPr sz="2800">
          <a:solidFill>
            <a:schemeClr val="tx2"/>
          </a:solidFill>
          <a:latin typeface="+mj-lt"/>
          <a:ea typeface="+mj-ea"/>
          <a:cs typeface="+mj-cs"/>
        </a:defRPr>
      </a:lvl1pPr>
      <a:lvl2pPr algn="l" rtl="0" eaLnBrk="1" fontAlgn="base" hangingPunct="1">
        <a:spcBef>
          <a:spcPct val="0"/>
        </a:spcBef>
        <a:spcAft>
          <a:spcPct val="0"/>
        </a:spcAft>
        <a:defRPr sz="2800">
          <a:solidFill>
            <a:schemeClr val="tx2"/>
          </a:solidFill>
          <a:latin typeface="Arial" charset="0"/>
        </a:defRPr>
      </a:lvl2pPr>
      <a:lvl3pPr algn="l" rtl="0" eaLnBrk="1" fontAlgn="base" hangingPunct="1">
        <a:spcBef>
          <a:spcPct val="0"/>
        </a:spcBef>
        <a:spcAft>
          <a:spcPct val="0"/>
        </a:spcAft>
        <a:defRPr sz="2800">
          <a:solidFill>
            <a:schemeClr val="tx2"/>
          </a:solidFill>
          <a:latin typeface="Arial" charset="0"/>
        </a:defRPr>
      </a:lvl3pPr>
      <a:lvl4pPr algn="l" rtl="0" eaLnBrk="1" fontAlgn="base" hangingPunct="1">
        <a:spcBef>
          <a:spcPct val="0"/>
        </a:spcBef>
        <a:spcAft>
          <a:spcPct val="0"/>
        </a:spcAft>
        <a:defRPr sz="2800">
          <a:solidFill>
            <a:schemeClr val="tx2"/>
          </a:solidFill>
          <a:latin typeface="Arial" charset="0"/>
        </a:defRPr>
      </a:lvl4pPr>
      <a:lvl5pPr algn="l" rtl="0" eaLnBrk="1" fontAlgn="base" hangingPunct="1">
        <a:spcBef>
          <a:spcPct val="0"/>
        </a:spcBef>
        <a:spcAft>
          <a:spcPct val="0"/>
        </a:spcAft>
        <a:defRPr sz="2800">
          <a:solidFill>
            <a:schemeClr val="tx2"/>
          </a:solidFill>
          <a:latin typeface="Arial" charset="0"/>
        </a:defRPr>
      </a:lvl5pPr>
      <a:lvl6pPr marL="457200" algn="l" rtl="0" eaLnBrk="1" fontAlgn="base" hangingPunct="1">
        <a:spcBef>
          <a:spcPct val="0"/>
        </a:spcBef>
        <a:spcAft>
          <a:spcPct val="0"/>
        </a:spcAft>
        <a:defRPr sz="2800">
          <a:solidFill>
            <a:schemeClr val="tx2"/>
          </a:solidFill>
          <a:latin typeface="Arial" charset="0"/>
        </a:defRPr>
      </a:lvl6pPr>
      <a:lvl7pPr marL="914400" algn="l" rtl="0" eaLnBrk="1" fontAlgn="base" hangingPunct="1">
        <a:spcBef>
          <a:spcPct val="0"/>
        </a:spcBef>
        <a:spcAft>
          <a:spcPct val="0"/>
        </a:spcAft>
        <a:defRPr sz="2800">
          <a:solidFill>
            <a:schemeClr val="tx2"/>
          </a:solidFill>
          <a:latin typeface="Arial" charset="0"/>
        </a:defRPr>
      </a:lvl7pPr>
      <a:lvl8pPr marL="1371600" algn="l" rtl="0" eaLnBrk="1" fontAlgn="base" hangingPunct="1">
        <a:spcBef>
          <a:spcPct val="0"/>
        </a:spcBef>
        <a:spcAft>
          <a:spcPct val="0"/>
        </a:spcAft>
        <a:defRPr sz="2800">
          <a:solidFill>
            <a:schemeClr val="tx2"/>
          </a:solidFill>
          <a:latin typeface="Arial" charset="0"/>
        </a:defRPr>
      </a:lvl8pPr>
      <a:lvl9pPr marL="1828800" algn="l" rtl="0" eaLnBrk="1" fontAlgn="base" hangingPunct="1">
        <a:spcBef>
          <a:spcPct val="0"/>
        </a:spcBef>
        <a:spcAft>
          <a:spcPct val="0"/>
        </a:spcAft>
        <a:defRPr sz="2800">
          <a:solidFill>
            <a:schemeClr val="tx2"/>
          </a:solidFill>
          <a:latin typeface="Arial" charset="0"/>
        </a:defRPr>
      </a:lvl9pPr>
    </p:titleStyle>
    <p:bodyStyle>
      <a:lvl1pPr algn="l" rtl="0" eaLnBrk="1" fontAlgn="base" hangingPunct="1">
        <a:spcBef>
          <a:spcPct val="0"/>
        </a:spcBef>
        <a:spcAft>
          <a:spcPct val="40000"/>
        </a:spcAft>
        <a:defRPr sz="2400">
          <a:solidFill>
            <a:schemeClr val="tx1"/>
          </a:solidFill>
          <a:latin typeface="+mn-lt"/>
          <a:ea typeface="+mn-ea"/>
          <a:cs typeface="+mn-cs"/>
        </a:defRPr>
      </a:lvl1pPr>
      <a:lvl2pPr marL="271463" indent="-269875" algn="l" rtl="0" eaLnBrk="1" fontAlgn="base" hangingPunct="1">
        <a:spcBef>
          <a:spcPct val="0"/>
        </a:spcBef>
        <a:spcAft>
          <a:spcPct val="40000"/>
        </a:spcAft>
        <a:buChar char="•"/>
        <a:defRPr sz="2000">
          <a:solidFill>
            <a:schemeClr val="tx1"/>
          </a:solidFill>
          <a:latin typeface="+mn-lt"/>
        </a:defRPr>
      </a:lvl2pPr>
      <a:lvl3pPr marL="542925" indent="-269875" algn="l" rtl="0" eaLnBrk="1" fontAlgn="base" hangingPunct="1">
        <a:spcBef>
          <a:spcPct val="0"/>
        </a:spcBef>
        <a:spcAft>
          <a:spcPct val="40000"/>
        </a:spcAft>
        <a:buChar char="•"/>
        <a:defRPr sz="2000">
          <a:solidFill>
            <a:schemeClr val="tx1"/>
          </a:solidFill>
          <a:latin typeface="+mn-lt"/>
        </a:defRPr>
      </a:lvl3pPr>
      <a:lvl4pPr marL="809625" indent="-265113" algn="l" rtl="0" eaLnBrk="1" fontAlgn="base" hangingPunct="1">
        <a:spcBef>
          <a:spcPct val="0"/>
        </a:spcBef>
        <a:spcAft>
          <a:spcPct val="40000"/>
        </a:spcAft>
        <a:buChar char="•"/>
        <a:defRPr sz="2000">
          <a:solidFill>
            <a:schemeClr val="tx1"/>
          </a:solidFill>
          <a:latin typeface="+mn-lt"/>
        </a:defRPr>
      </a:lvl4pPr>
      <a:lvl5pPr marL="1081088" indent="-269875" algn="l" rtl="0" eaLnBrk="1" fontAlgn="base" hangingPunct="1">
        <a:spcBef>
          <a:spcPct val="0"/>
        </a:spcBef>
        <a:spcAft>
          <a:spcPct val="40000"/>
        </a:spcAft>
        <a:buChar char="•"/>
        <a:defRPr sz="2000">
          <a:solidFill>
            <a:schemeClr val="tx1"/>
          </a:solidFill>
          <a:latin typeface="+mn-lt"/>
        </a:defRPr>
      </a:lvl5pPr>
      <a:lvl6pPr marL="1538288" indent="-269875" algn="l" rtl="0" eaLnBrk="1" fontAlgn="base" hangingPunct="1">
        <a:spcBef>
          <a:spcPct val="0"/>
        </a:spcBef>
        <a:spcAft>
          <a:spcPct val="40000"/>
        </a:spcAft>
        <a:buChar char="•"/>
        <a:defRPr sz="2000">
          <a:solidFill>
            <a:schemeClr val="tx1"/>
          </a:solidFill>
          <a:latin typeface="+mn-lt"/>
        </a:defRPr>
      </a:lvl6pPr>
      <a:lvl7pPr marL="1995488" indent="-269875" algn="l" rtl="0" eaLnBrk="1" fontAlgn="base" hangingPunct="1">
        <a:spcBef>
          <a:spcPct val="0"/>
        </a:spcBef>
        <a:spcAft>
          <a:spcPct val="40000"/>
        </a:spcAft>
        <a:buChar char="•"/>
        <a:defRPr sz="2000">
          <a:solidFill>
            <a:schemeClr val="tx1"/>
          </a:solidFill>
          <a:latin typeface="+mn-lt"/>
        </a:defRPr>
      </a:lvl7pPr>
      <a:lvl8pPr marL="2452688" indent="-269875" algn="l" rtl="0" eaLnBrk="1" fontAlgn="base" hangingPunct="1">
        <a:spcBef>
          <a:spcPct val="0"/>
        </a:spcBef>
        <a:spcAft>
          <a:spcPct val="40000"/>
        </a:spcAft>
        <a:buChar char="•"/>
        <a:defRPr sz="2000">
          <a:solidFill>
            <a:schemeClr val="tx1"/>
          </a:solidFill>
          <a:latin typeface="+mn-lt"/>
        </a:defRPr>
      </a:lvl8pPr>
      <a:lvl9pPr marL="2909888" indent="-269875" algn="l" rtl="0" eaLnBrk="1" fontAlgn="base" hangingPunct="1">
        <a:spcBef>
          <a:spcPct val="0"/>
        </a:spcBef>
        <a:spcAft>
          <a:spcPct val="4000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9.xml"/><Relationship Id="rId5" Type="http://schemas.openxmlformats.org/officeDocument/2006/relationships/image" Target="../media/image2.png"/><Relationship Id="rId4" Type="http://schemas.openxmlformats.org/officeDocument/2006/relationships/hyperlink" Target="http://translatemydoc.co.uk/" TargetMode="Externa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1.xml"/><Relationship Id="rId5" Type="http://schemas.openxmlformats.org/officeDocument/2006/relationships/image" Target="../media/image2.png"/><Relationship Id="rId4" Type="http://schemas.openxmlformats.org/officeDocument/2006/relationships/hyperlink" Target="https://www.immigration-health-surcharge.service.gov.uk/checker/type" TargetMode="Externa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4.xml"/><Relationship Id="rId5" Type="http://schemas.openxmlformats.org/officeDocument/2006/relationships/image" Target="../media/image2.png"/><Relationship Id="rId4" Type="http://schemas.openxmlformats.org/officeDocument/2006/relationships/hyperlink" Target="http://www.fco.gov.uk/en/about-us/what-we-do/services-we-deliver/atas/apply-online" TargetMode="Externa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5.xml"/><Relationship Id="rId5" Type="http://schemas.openxmlformats.org/officeDocument/2006/relationships/image" Target="../media/image5.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19.xml"/><Relationship Id="rId6" Type="http://schemas.openxmlformats.org/officeDocument/2006/relationships/image" Target="../media/image2.png"/><Relationship Id="rId5" Type="http://schemas.openxmlformats.org/officeDocument/2006/relationships/hyperlink" Target="http://students.leeds.ac.uk/info/21506/your_visa/998/language_centre_visa_extensions_in_september" TargetMode="External"/><Relationship Id="rId4" Type="http://schemas.openxmlformats.org/officeDocument/2006/relationships/hyperlink" Target="https://www.gov.uk/student-visa/extend-your-visa" TargetMode="Externa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0.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1.xml"/><Relationship Id="rId5" Type="http://schemas.openxmlformats.org/officeDocument/2006/relationships/image" Target="../media/image2.png"/><Relationship Id="rId4" Type="http://schemas.openxmlformats.org/officeDocument/2006/relationships/hyperlink" Target="https://eforms.homeoffice.gov.uk/outreach/AddressUpdate.ofml" TargetMode="Externa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2.xml"/><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3.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4.xml"/><Relationship Id="rId5" Type="http://schemas.openxmlformats.org/officeDocument/2006/relationships/image" Target="../media/image2.png"/><Relationship Id="rId4" Type="http://schemas.openxmlformats.org/officeDocument/2006/relationships/hyperlink" Target="mailto:brp@leeds.ac.uk" TargetMode="Externa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25.xml"/><Relationship Id="rId4" Type="http://schemas.openxmlformats.org/officeDocument/2006/relationships/image" Target="../media/image2.pn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26.xml"/><Relationship Id="rId5" Type="http://schemas.openxmlformats.org/officeDocument/2006/relationships/image" Target="../media/image2.png"/><Relationship Id="rId4" Type="http://schemas.openxmlformats.org/officeDocument/2006/relationships/hyperlink" Target="mailto:studentvisaadvice@leeds.ac.uk" TargetMode="Externa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7.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27.xml"/><Relationship Id="rId6" Type="http://schemas.openxmlformats.org/officeDocument/2006/relationships/hyperlink" Target="https://students.leeds.ac.uk/visacorrections" TargetMode="External"/><Relationship Id="rId5" Type="http://schemas.openxmlformats.org/officeDocument/2006/relationships/hyperlink" Target="mailto:studentvisaadviceteam@leeds.ac.uk" TargetMode="External"/><Relationship Id="rId4" Type="http://schemas.openxmlformats.org/officeDocument/2006/relationships/hyperlink" Target="https://www.ukvcas.co.uk/home-internal" TargetMode="Externa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8.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28.xml"/><Relationship Id="rId6" Type="http://schemas.openxmlformats.org/officeDocument/2006/relationships/hyperlink" Target="http://www.ukcisa.org.uk/" TargetMode="External"/><Relationship Id="rId5" Type="http://schemas.openxmlformats.org/officeDocument/2006/relationships/hyperlink" Target="mailto:studentvisaadvice@leeds.ac.uk" TargetMode="External"/><Relationship Id="rId4" Type="http://schemas.openxmlformats.org/officeDocument/2006/relationships/hyperlink" Target="http://students.leeds.ac.uk/info/21506/your_visa/998/language_centre_visa_extensions_in_september"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6.xml"/><Relationship Id="rId5" Type="http://schemas.openxmlformats.org/officeDocument/2006/relationships/image" Target="../media/image2.png"/><Relationship Id="rId4" Type="http://schemas.openxmlformats.org/officeDocument/2006/relationships/hyperlink" Target="http://www.oanda.com/currency/converter" TargetMode="Externa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8.xml"/><Relationship Id="rId5" Type="http://schemas.openxmlformats.org/officeDocument/2006/relationships/image" Target="../media/image2.png"/><Relationship Id="rId4" Type="http://schemas.openxmlformats.org/officeDocument/2006/relationships/hyperlink" Target="https://www.gov.uk/guidance/immigration-rules/appendix-studen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ltGray">
          <a:xfrm>
            <a:off x="76200" y="8772"/>
            <a:ext cx="8991600" cy="670560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lgn="ctr">
              <a:spcAft>
                <a:spcPct val="0"/>
              </a:spcAft>
            </a:pPr>
            <a:endParaRPr lang="en-US" altLang="en-US">
              <a:solidFill>
                <a:srgbClr val="8D010F"/>
              </a:solidFill>
              <a:latin typeface="Times" pitchFamily="18" charset="0"/>
            </a:endParaRPr>
          </a:p>
        </p:txBody>
      </p:sp>
      <p:pic>
        <p:nvPicPr>
          <p:cNvPr id="3075" name="Picture 3" descr="LeedsUniWhit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511925" y="441325"/>
            <a:ext cx="2274888"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Line 4"/>
          <p:cNvSpPr>
            <a:spLocks noChangeShapeType="1"/>
          </p:cNvSpPr>
          <p:nvPr/>
        </p:nvSpPr>
        <p:spPr bwMode="white">
          <a:xfrm>
            <a:off x="201613" y="1341438"/>
            <a:ext cx="8713787"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3077" name="Text Box 5"/>
          <p:cNvSpPr txBox="1">
            <a:spLocks noChangeArrowheads="1"/>
          </p:cNvSpPr>
          <p:nvPr/>
        </p:nvSpPr>
        <p:spPr bwMode="ltGray">
          <a:xfrm>
            <a:off x="214313" y="422275"/>
            <a:ext cx="4876800" cy="7381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spcAft>
                <a:spcPct val="0"/>
              </a:spcAft>
            </a:pPr>
            <a:r>
              <a:rPr lang="en-GB" altLang="en-US" sz="2800">
                <a:solidFill>
                  <a:schemeClr val="bg1"/>
                </a:solidFill>
              </a:rPr>
              <a:t>Student Visa Advice Team</a:t>
            </a:r>
            <a:endParaRPr lang="en-GB" altLang="en-US" sz="1400">
              <a:solidFill>
                <a:schemeClr val="bg1"/>
              </a:solidFill>
            </a:endParaRPr>
          </a:p>
        </p:txBody>
      </p:sp>
      <p:sp>
        <p:nvSpPr>
          <p:cNvPr id="3078" name="Rectangle 6"/>
          <p:cNvSpPr>
            <a:spLocks noGrp="1" noChangeArrowheads="1"/>
          </p:cNvSpPr>
          <p:nvPr>
            <p:ph type="ctrTitle"/>
          </p:nvPr>
        </p:nvSpPr>
        <p:spPr>
          <a:xfrm>
            <a:off x="349250" y="2565400"/>
            <a:ext cx="7772400" cy="553998"/>
          </a:xfrm>
        </p:spPr>
        <p:txBody>
          <a:bodyPr/>
          <a:lstStyle/>
          <a:p>
            <a:r>
              <a:rPr lang="en-GB" altLang="en-US"/>
              <a:t>Student Visa Extension Session</a:t>
            </a:r>
          </a:p>
        </p:txBody>
      </p:sp>
      <p:sp>
        <p:nvSpPr>
          <p:cNvPr id="3079" name="Rectangle 7"/>
          <p:cNvSpPr>
            <a:spLocks noGrp="1" noChangeArrowheads="1"/>
          </p:cNvSpPr>
          <p:nvPr>
            <p:ph type="subTitle" idx="1"/>
          </p:nvPr>
        </p:nvSpPr>
        <p:spPr/>
        <p:txBody>
          <a:bodyPr/>
          <a:lstStyle/>
          <a:p>
            <a:r>
              <a:rPr lang="en-GB" altLang="en-US" sz="2800"/>
              <a:t>August 2023</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a:xfrm>
            <a:off x="355600" y="1665288"/>
            <a:ext cx="8431213" cy="4349750"/>
          </a:xfrm>
        </p:spPr>
        <p:txBody>
          <a:bodyPr/>
          <a:lstStyle/>
          <a:p>
            <a:pPr>
              <a:defRPr/>
            </a:pPr>
            <a:r>
              <a:rPr lang="en-GB" b="1">
                <a:latin typeface="Arial" pitchFamily="34" charset="0"/>
                <a:cs typeface="Arial" pitchFamily="34" charset="0"/>
              </a:rPr>
              <a:t>Translations</a:t>
            </a:r>
          </a:p>
          <a:p>
            <a:pPr marL="342900" indent="-342900">
              <a:buFont typeface="Arial" panose="020B0604020202020204" pitchFamily="34" charset="0"/>
              <a:buChar char="•"/>
            </a:pPr>
            <a:r>
              <a:rPr lang="en-GB" sz="2000">
                <a:latin typeface="Arial" pitchFamily="34" charset="0"/>
                <a:cs typeface="Arial" pitchFamily="34" charset="0"/>
              </a:rPr>
              <a:t>The official translation must include:</a:t>
            </a:r>
          </a:p>
          <a:p>
            <a:pPr marL="342900" indent="-342900">
              <a:buFont typeface="Arial" panose="020B0604020202020204" pitchFamily="34" charset="0"/>
              <a:buChar char="•"/>
            </a:pPr>
            <a:r>
              <a:rPr lang="en-GB" sz="2000">
                <a:latin typeface="Arial" pitchFamily="34" charset="0"/>
                <a:cs typeface="Arial" pitchFamily="34" charset="0"/>
              </a:rPr>
              <a:t>The translators qualifications</a:t>
            </a:r>
          </a:p>
          <a:p>
            <a:pPr marL="342900" indent="-342900">
              <a:buFont typeface="Arial" panose="020B0604020202020204" pitchFamily="34" charset="0"/>
              <a:buChar char="•"/>
            </a:pPr>
            <a:r>
              <a:rPr lang="en-GB" sz="2000">
                <a:latin typeface="Arial" pitchFamily="34" charset="0"/>
                <a:cs typeface="Arial" pitchFamily="34" charset="0"/>
              </a:rPr>
              <a:t>The translator/translation company's contact details</a:t>
            </a:r>
          </a:p>
          <a:p>
            <a:pPr marL="342900" indent="-342900">
              <a:buFont typeface="Arial" panose="020B0604020202020204" pitchFamily="34" charset="0"/>
              <a:buChar char="•"/>
            </a:pPr>
            <a:r>
              <a:rPr lang="en-GB" sz="2000">
                <a:latin typeface="Arial" pitchFamily="34" charset="0"/>
                <a:cs typeface="Arial" pitchFamily="34" charset="0"/>
              </a:rPr>
              <a:t>Confirmation from the translator that it is an accurate translation of the original document with a signature</a:t>
            </a:r>
          </a:p>
          <a:p>
            <a:pPr marL="342900" indent="-342900">
              <a:buFont typeface="Arial" panose="020B0604020202020204" pitchFamily="34" charset="0"/>
              <a:buChar char="•"/>
            </a:pPr>
            <a:r>
              <a:rPr lang="en-GB" sz="2000">
                <a:latin typeface="Arial" pitchFamily="34" charset="0"/>
                <a:cs typeface="Arial" pitchFamily="34" charset="0"/>
              </a:rPr>
              <a:t>The date of the translation</a:t>
            </a:r>
          </a:p>
          <a:p>
            <a:pPr marL="342900" indent="-342900">
              <a:buFont typeface="Arial" panose="020B0604020202020204" pitchFamily="34" charset="0"/>
              <a:buChar char="•"/>
            </a:pPr>
            <a:r>
              <a:rPr lang="en-GB" sz="2000">
                <a:latin typeface="Arial" pitchFamily="34" charset="0"/>
                <a:cs typeface="Arial" pitchFamily="34" charset="0"/>
              </a:rPr>
              <a:t>If your translation does not tick all the boxes, you must obtain a new translation from a translating company in the UK:</a:t>
            </a:r>
          </a:p>
          <a:p>
            <a:pPr marL="342900" indent="-342900">
              <a:buFont typeface="Arial" panose="020B0604020202020204" pitchFamily="34" charset="0"/>
              <a:buChar char="•"/>
            </a:pPr>
            <a:r>
              <a:rPr lang="en-GB" altLang="en-US" sz="2000">
                <a:hlinkClick r:id="rId4"/>
              </a:rPr>
              <a:t>http://translatemydoc.co.uk/</a:t>
            </a:r>
            <a:endParaRPr lang="en-GB" altLang="en-US" sz="2000"/>
          </a:p>
          <a:p>
            <a:pPr marL="342900" indent="-342900">
              <a:buFont typeface="Arial" panose="020B0604020202020204" pitchFamily="34" charset="0"/>
              <a:buChar char="•"/>
            </a:pPr>
            <a:endParaRPr lang="en-GB" altLang="en-US" sz="2000"/>
          </a:p>
        </p:txBody>
      </p:sp>
      <p:grpSp>
        <p:nvGrpSpPr>
          <p:cNvPr id="9219" name="Group 3"/>
          <p:cNvGrpSpPr>
            <a:grpSpLocks/>
          </p:cNvGrpSpPr>
          <p:nvPr/>
        </p:nvGrpSpPr>
        <p:grpSpPr bwMode="auto">
          <a:xfrm>
            <a:off x="76200" y="76200"/>
            <a:ext cx="8991600" cy="1258888"/>
            <a:chOff x="48" y="48"/>
            <a:chExt cx="5664" cy="793"/>
          </a:xfrm>
        </p:grpSpPr>
        <p:sp>
          <p:nvSpPr>
            <p:cNvPr id="9221" name="Rectangle 4"/>
            <p:cNvSpPr>
              <a:spLocks noChangeArrowheads="1"/>
            </p:cNvSpPr>
            <p:nvPr/>
          </p:nvSpPr>
          <p:spPr bwMode="ltGray">
            <a:xfrm>
              <a:off x="48" y="48"/>
              <a:ext cx="5664" cy="79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lgn="ctr">
                <a:spcAft>
                  <a:spcPct val="0"/>
                </a:spcAft>
              </a:pPr>
              <a:endParaRPr lang="en-US" altLang="en-US">
                <a:solidFill>
                  <a:srgbClr val="8D010F"/>
                </a:solidFill>
                <a:latin typeface="Times" pitchFamily="18" charset="0"/>
              </a:endParaRPr>
            </a:p>
          </p:txBody>
        </p:sp>
        <p:pic>
          <p:nvPicPr>
            <p:cNvPr id="9222" name="Picture 5" descr="LeedsUniWhit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ltGray">
            <a:xfrm>
              <a:off x="4102" y="278"/>
              <a:ext cx="1433" cy="40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7" name="Text Box 5"/>
          <p:cNvSpPr txBox="1">
            <a:spLocks noChangeArrowheads="1"/>
          </p:cNvSpPr>
          <p:nvPr/>
        </p:nvSpPr>
        <p:spPr bwMode="ltGray">
          <a:xfrm>
            <a:off x="214313" y="422275"/>
            <a:ext cx="4876800" cy="7381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spcAft>
                <a:spcPct val="0"/>
              </a:spcAft>
            </a:pPr>
            <a:r>
              <a:rPr lang="en-GB" altLang="en-US" sz="2800">
                <a:solidFill>
                  <a:schemeClr val="bg1"/>
                </a:solidFill>
              </a:rPr>
              <a:t>Student Visa Advice Team</a:t>
            </a:r>
            <a:endParaRPr lang="en-GB" altLang="en-US" sz="1400">
              <a:solidFill>
                <a:schemeClr val="bg1"/>
              </a:solidFill>
            </a:endParaRPr>
          </a:p>
        </p:txBody>
      </p:sp>
    </p:spTree>
    <p:custDataLst>
      <p:tags r:id="rId1"/>
    </p:custDataLst>
    <p:extLst>
      <p:ext uri="{BB962C8B-B14F-4D97-AF65-F5344CB8AC3E}">
        <p14:creationId xmlns:p14="http://schemas.microsoft.com/office/powerpoint/2010/main" val="3305268165"/>
      </p:ext>
    </p:extLst>
  </p:cSld>
  <p:clrMapOvr>
    <a:masterClrMapping/>
  </p:clrMapOvr>
  <p:transition advTm="50295"/>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a:xfrm>
            <a:off x="356400" y="1665288"/>
            <a:ext cx="8431213" cy="4349750"/>
          </a:xfrm>
        </p:spPr>
        <p:txBody>
          <a:bodyPr/>
          <a:lstStyle/>
          <a:p>
            <a:pPr algn="ctr">
              <a:defRPr/>
            </a:pPr>
            <a:r>
              <a:rPr lang="en-GB" b="1">
                <a:cs typeface="Arial" pitchFamily="34" charset="0"/>
              </a:rPr>
              <a:t>Ways to apply</a:t>
            </a:r>
          </a:p>
          <a:p>
            <a:pPr>
              <a:defRPr/>
            </a:pPr>
            <a:r>
              <a:rPr lang="en-GB">
                <a:cs typeface="Arial" pitchFamily="34" charset="0"/>
              </a:rPr>
              <a:t>There are 3 options to choose from:</a:t>
            </a:r>
            <a:endParaRPr lang="en-GB" sz="2000" b="1">
              <a:cs typeface="Arial" pitchFamily="34" charset="0"/>
            </a:endParaRPr>
          </a:p>
          <a:p>
            <a:pPr marL="342900" indent="-342900">
              <a:buFont typeface="Arial" panose="020B0604020202020204" pitchFamily="34" charset="0"/>
              <a:buChar char="•"/>
              <a:defRPr/>
            </a:pPr>
            <a:r>
              <a:rPr lang="en-GB" sz="2000" b="1">
                <a:cs typeface="Arial" pitchFamily="34" charset="0"/>
              </a:rPr>
              <a:t>Standard 			8 weeks	£490</a:t>
            </a:r>
          </a:p>
          <a:p>
            <a:pPr marL="342900" indent="-342900">
              <a:buFont typeface="Arial" panose="020B0604020202020204" pitchFamily="34" charset="0"/>
              <a:buChar char="•"/>
              <a:defRPr/>
            </a:pPr>
            <a:r>
              <a:rPr lang="en-GB" sz="2000" b="1">
                <a:cs typeface="Arial" pitchFamily="34" charset="0"/>
              </a:rPr>
              <a:t>Priority 			5 days		£990</a:t>
            </a:r>
          </a:p>
          <a:p>
            <a:pPr marL="342900" indent="-342900">
              <a:buFont typeface="Arial" panose="020B0604020202020204" pitchFamily="34" charset="0"/>
              <a:buChar char="•"/>
              <a:defRPr/>
            </a:pPr>
            <a:r>
              <a:rPr lang="en-GB" sz="2000" b="1">
                <a:cs typeface="Arial" pitchFamily="34" charset="0"/>
              </a:rPr>
              <a:t>Super priority		24 hours	£1290</a:t>
            </a:r>
          </a:p>
          <a:p>
            <a:pPr marL="342900" indent="-342900">
              <a:buFont typeface="Arial" panose="020B0604020202020204" pitchFamily="34" charset="0"/>
              <a:buChar char="•"/>
              <a:defRPr/>
            </a:pPr>
            <a:r>
              <a:rPr lang="en-GB" altLang="en-US" sz="2000"/>
              <a:t>Please note the above time durations are the decision making times, and start on the date you provide your biometrics. Your BRP is delivered within 2 weeks of the date the decision is made.</a:t>
            </a:r>
          </a:p>
          <a:p>
            <a:pPr eaLnBrk="1" hangingPunct="1">
              <a:defRPr/>
            </a:pPr>
            <a:r>
              <a:rPr lang="en-GB" altLang="en-US" sz="2000"/>
              <a:t>If you require your documents back before 8 weeks we recommend you use the Priority service</a:t>
            </a:r>
          </a:p>
          <a:p>
            <a:pPr eaLnBrk="1" hangingPunct="1">
              <a:defRPr/>
            </a:pPr>
            <a:r>
              <a:rPr lang="en-GB" altLang="en-US" sz="2000"/>
              <a:t>No international travel is possible until UKVI make a decision and you receive your new BRP card. </a:t>
            </a:r>
          </a:p>
          <a:p>
            <a:pPr eaLnBrk="1" hangingPunct="1">
              <a:defRPr/>
            </a:pPr>
            <a:endParaRPr lang="en-GB" altLang="en-US" sz="2000"/>
          </a:p>
        </p:txBody>
      </p:sp>
      <p:grpSp>
        <p:nvGrpSpPr>
          <p:cNvPr id="9219" name="Group 3"/>
          <p:cNvGrpSpPr>
            <a:grpSpLocks/>
          </p:cNvGrpSpPr>
          <p:nvPr/>
        </p:nvGrpSpPr>
        <p:grpSpPr bwMode="auto">
          <a:xfrm>
            <a:off x="76200" y="76200"/>
            <a:ext cx="8991600" cy="1258888"/>
            <a:chOff x="48" y="48"/>
            <a:chExt cx="5664" cy="793"/>
          </a:xfrm>
        </p:grpSpPr>
        <p:sp>
          <p:nvSpPr>
            <p:cNvPr id="9221" name="Rectangle 4"/>
            <p:cNvSpPr>
              <a:spLocks noChangeArrowheads="1"/>
            </p:cNvSpPr>
            <p:nvPr/>
          </p:nvSpPr>
          <p:spPr bwMode="ltGray">
            <a:xfrm>
              <a:off x="48" y="48"/>
              <a:ext cx="5664" cy="79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lgn="ctr">
                <a:spcAft>
                  <a:spcPct val="0"/>
                </a:spcAft>
              </a:pPr>
              <a:endParaRPr lang="en-US" altLang="en-US">
                <a:solidFill>
                  <a:srgbClr val="8D010F"/>
                </a:solidFill>
                <a:latin typeface="Times" pitchFamily="18" charset="0"/>
              </a:endParaRPr>
            </a:p>
          </p:txBody>
        </p:sp>
        <p:pic>
          <p:nvPicPr>
            <p:cNvPr id="9222" name="Picture 5" descr="LeedsUniWhit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ltGray">
            <a:xfrm>
              <a:off x="4102" y="278"/>
              <a:ext cx="1433" cy="40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7" name="Text Box 5"/>
          <p:cNvSpPr txBox="1">
            <a:spLocks noChangeArrowheads="1"/>
          </p:cNvSpPr>
          <p:nvPr/>
        </p:nvSpPr>
        <p:spPr bwMode="ltGray">
          <a:xfrm>
            <a:off x="214313" y="422275"/>
            <a:ext cx="4876800" cy="7381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spcAft>
                <a:spcPct val="0"/>
              </a:spcAft>
            </a:pPr>
            <a:r>
              <a:rPr lang="en-GB" altLang="en-US" sz="2800">
                <a:solidFill>
                  <a:schemeClr val="bg1"/>
                </a:solidFill>
              </a:rPr>
              <a:t>Student Visa Advice Team</a:t>
            </a:r>
            <a:endParaRPr lang="en-GB" altLang="en-US" sz="1400">
              <a:solidFill>
                <a:schemeClr val="bg1"/>
              </a:solidFill>
            </a:endParaRPr>
          </a:p>
        </p:txBody>
      </p:sp>
    </p:spTree>
    <p:custDataLst>
      <p:tags r:id="rId1"/>
    </p:custDataLst>
  </p:cSld>
  <p:clrMapOvr>
    <a:masterClrMapping/>
  </p:clrMapOvr>
  <p:transition advTm="50295"/>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a:xfrm>
            <a:off x="355600" y="1665288"/>
            <a:ext cx="8431213" cy="4349750"/>
          </a:xfrm>
        </p:spPr>
        <p:txBody>
          <a:bodyPr/>
          <a:lstStyle/>
          <a:p>
            <a:pPr>
              <a:defRPr/>
            </a:pPr>
            <a:r>
              <a:rPr lang="en-GB" sz="2000" b="1">
                <a:latin typeface="Arial" pitchFamily="34" charset="0"/>
                <a:cs typeface="Arial" pitchFamily="34" charset="0"/>
              </a:rPr>
              <a:t>Immigration Health Surcharge (IHS) Fee</a:t>
            </a:r>
          </a:p>
          <a:p>
            <a:pPr marL="342900" indent="-342900">
              <a:buFont typeface="Arial" panose="020B0604020202020204" pitchFamily="34" charset="0"/>
              <a:buChar char="•"/>
            </a:pPr>
            <a:r>
              <a:rPr lang="en-GB" sz="2000">
                <a:latin typeface="Arial" pitchFamily="34" charset="0"/>
                <a:cs typeface="Arial" pitchFamily="34" charset="0"/>
              </a:rPr>
              <a:t>You will be required to pay a Immigration Health Surcharge Fee at the point of submitting your visa application.  </a:t>
            </a:r>
          </a:p>
          <a:p>
            <a:pPr marL="342900" indent="-342900">
              <a:buFont typeface="Arial" panose="020B0604020202020204" pitchFamily="34" charset="0"/>
              <a:buChar char="•"/>
            </a:pPr>
            <a:r>
              <a:rPr lang="en-GB" sz="2000">
                <a:latin typeface="Arial" pitchFamily="34" charset="0"/>
                <a:cs typeface="Arial" pitchFamily="34" charset="0"/>
              </a:rPr>
              <a:t>This is a mandatory fee and applies to you and any dependants applying with you.  </a:t>
            </a:r>
          </a:p>
          <a:p>
            <a:pPr marL="342900" indent="-342900">
              <a:buFont typeface="Arial" panose="020B0604020202020204" pitchFamily="34" charset="0"/>
              <a:buChar char="•"/>
            </a:pPr>
            <a:r>
              <a:rPr lang="en-GB" sz="2000">
                <a:latin typeface="Arial" pitchFamily="34" charset="0"/>
                <a:cs typeface="Arial" pitchFamily="34" charset="0"/>
              </a:rPr>
              <a:t>The fee is £470 per year per person.  You have to pay the fee for the total length of the visa, not the length of the course.  </a:t>
            </a:r>
          </a:p>
          <a:p>
            <a:pPr marL="342900" indent="-342900">
              <a:buFont typeface="Arial" panose="020B0604020202020204" pitchFamily="34" charset="0"/>
              <a:buChar char="•"/>
            </a:pPr>
            <a:r>
              <a:rPr lang="en-GB" sz="2000">
                <a:latin typeface="Arial" pitchFamily="34" charset="0"/>
                <a:cs typeface="Arial" pitchFamily="34" charset="0"/>
              </a:rPr>
              <a:t>If your course is 12 months you will pay £705 as your visa will be issued for 16 months.</a:t>
            </a:r>
          </a:p>
          <a:p>
            <a:pPr marL="342900" indent="-342900">
              <a:buFont typeface="Arial" panose="020B0604020202020204" pitchFamily="34" charset="0"/>
              <a:buChar char="•"/>
            </a:pPr>
            <a:r>
              <a:rPr lang="en-GB" altLang="en-US" sz="2000">
                <a:latin typeface="Arial" pitchFamily="34" charset="0"/>
                <a:cs typeface="Arial" pitchFamily="34" charset="0"/>
              </a:rPr>
              <a:t>You can calculate your IHS payment here: </a:t>
            </a:r>
          </a:p>
          <a:p>
            <a:r>
              <a:rPr lang="en-GB" altLang="en-US" sz="2000">
                <a:latin typeface="Arial" pitchFamily="34" charset="0"/>
                <a:cs typeface="Arial" pitchFamily="34" charset="0"/>
                <a:hlinkClick r:id="rId4"/>
              </a:rPr>
              <a:t>https://www.immigration-health-surcharge.service.gov.uk/checker/type</a:t>
            </a:r>
            <a:r>
              <a:rPr lang="en-GB" altLang="en-US" sz="2000">
                <a:latin typeface="Arial" pitchFamily="34" charset="0"/>
                <a:cs typeface="Arial" pitchFamily="34" charset="0"/>
              </a:rPr>
              <a:t> </a:t>
            </a:r>
            <a:endParaRPr lang="en-GB" altLang="en-US" sz="2000"/>
          </a:p>
          <a:p>
            <a:pPr marL="342900" indent="-342900" eaLnBrk="1" hangingPunct="1">
              <a:buFont typeface="Arial" panose="020B0604020202020204" pitchFamily="34" charset="0"/>
              <a:buChar char="•"/>
              <a:defRPr/>
            </a:pPr>
            <a:endParaRPr lang="en-GB" altLang="en-US"/>
          </a:p>
        </p:txBody>
      </p:sp>
      <p:grpSp>
        <p:nvGrpSpPr>
          <p:cNvPr id="9219" name="Group 3"/>
          <p:cNvGrpSpPr>
            <a:grpSpLocks/>
          </p:cNvGrpSpPr>
          <p:nvPr/>
        </p:nvGrpSpPr>
        <p:grpSpPr bwMode="auto">
          <a:xfrm>
            <a:off x="76200" y="76200"/>
            <a:ext cx="8991600" cy="1258888"/>
            <a:chOff x="48" y="48"/>
            <a:chExt cx="5664" cy="793"/>
          </a:xfrm>
        </p:grpSpPr>
        <p:sp>
          <p:nvSpPr>
            <p:cNvPr id="9221" name="Rectangle 4"/>
            <p:cNvSpPr>
              <a:spLocks noChangeArrowheads="1"/>
            </p:cNvSpPr>
            <p:nvPr/>
          </p:nvSpPr>
          <p:spPr bwMode="ltGray">
            <a:xfrm>
              <a:off x="48" y="48"/>
              <a:ext cx="5664" cy="79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lgn="ctr">
                <a:spcAft>
                  <a:spcPct val="0"/>
                </a:spcAft>
              </a:pPr>
              <a:endParaRPr lang="en-US" altLang="en-US">
                <a:solidFill>
                  <a:srgbClr val="8D010F"/>
                </a:solidFill>
                <a:latin typeface="Times" pitchFamily="18" charset="0"/>
              </a:endParaRPr>
            </a:p>
          </p:txBody>
        </p:sp>
        <p:pic>
          <p:nvPicPr>
            <p:cNvPr id="9222" name="Picture 5" descr="LeedsUniWhit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ltGray">
            <a:xfrm>
              <a:off x="4102" y="278"/>
              <a:ext cx="1433" cy="40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7" name="Text Box 5"/>
          <p:cNvSpPr txBox="1">
            <a:spLocks noChangeArrowheads="1"/>
          </p:cNvSpPr>
          <p:nvPr/>
        </p:nvSpPr>
        <p:spPr bwMode="ltGray">
          <a:xfrm>
            <a:off x="214313" y="422275"/>
            <a:ext cx="4876800" cy="7381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spcAft>
                <a:spcPct val="0"/>
              </a:spcAft>
            </a:pPr>
            <a:r>
              <a:rPr lang="en-GB" altLang="en-US" sz="2800">
                <a:solidFill>
                  <a:schemeClr val="bg1"/>
                </a:solidFill>
              </a:rPr>
              <a:t>Student Visa Advice Team</a:t>
            </a:r>
            <a:endParaRPr lang="en-GB" altLang="en-US" sz="1400">
              <a:solidFill>
                <a:schemeClr val="bg1"/>
              </a:solidFill>
            </a:endParaRPr>
          </a:p>
        </p:txBody>
      </p:sp>
    </p:spTree>
    <p:custDataLst>
      <p:tags r:id="rId1"/>
    </p:custDataLst>
    <p:extLst>
      <p:ext uri="{BB962C8B-B14F-4D97-AF65-F5344CB8AC3E}">
        <p14:creationId xmlns:p14="http://schemas.microsoft.com/office/powerpoint/2010/main" val="1237091534"/>
      </p:ext>
    </p:extLst>
  </p:cSld>
  <p:clrMapOvr>
    <a:masterClrMapping/>
  </p:clrMapOvr>
  <p:transition advTm="50295"/>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a:xfrm>
            <a:off x="355600" y="1665288"/>
            <a:ext cx="8431213" cy="4349750"/>
          </a:xfrm>
        </p:spPr>
        <p:txBody>
          <a:bodyPr/>
          <a:lstStyle/>
          <a:p>
            <a:pPr>
              <a:defRPr/>
            </a:pPr>
            <a:r>
              <a:rPr lang="en-GB" b="1"/>
              <a:t>Payment Options</a:t>
            </a:r>
          </a:p>
          <a:p>
            <a:pPr marL="342900" indent="-342900">
              <a:buFont typeface="Arial" panose="020B0604020202020204" pitchFamily="34" charset="0"/>
              <a:buChar char="•"/>
            </a:pPr>
            <a:r>
              <a:rPr lang="en-GB">
                <a:latin typeface="Arial" pitchFamily="34" charset="0"/>
                <a:cs typeface="Arial" pitchFamily="34" charset="0"/>
              </a:rPr>
              <a:t>Pay online using credit or debit card.  </a:t>
            </a:r>
          </a:p>
          <a:p>
            <a:pPr marL="342900" indent="-342900">
              <a:buFont typeface="Arial" panose="020B0604020202020204" pitchFamily="34" charset="0"/>
              <a:buChar char="•"/>
            </a:pPr>
            <a:r>
              <a:rPr lang="en-GB">
                <a:latin typeface="Arial" pitchFamily="34" charset="0"/>
                <a:cs typeface="Arial" pitchFamily="34" charset="0"/>
              </a:rPr>
              <a:t>No other form of payment is acceptable.</a:t>
            </a:r>
          </a:p>
          <a:p>
            <a:pPr marL="342900" indent="-342900">
              <a:buFont typeface="Arial" panose="020B0604020202020204" pitchFamily="34" charset="0"/>
              <a:buChar char="•"/>
            </a:pPr>
            <a:r>
              <a:rPr lang="en-GB" altLang="en-US">
                <a:latin typeface="Arial" pitchFamily="34" charset="0"/>
                <a:cs typeface="Arial" pitchFamily="34" charset="0"/>
              </a:rPr>
              <a:t>DO NOT PAY UNTIL YOU ARE SURE YOUR APPLICATION FORM IS COMPLETE AND ALL YOUR SUPPORTING EVIDENCE MEETS THE REQUIREMENTS</a:t>
            </a:r>
            <a:endParaRPr lang="en-GB" altLang="en-US"/>
          </a:p>
        </p:txBody>
      </p:sp>
      <p:grpSp>
        <p:nvGrpSpPr>
          <p:cNvPr id="9219" name="Group 3"/>
          <p:cNvGrpSpPr>
            <a:grpSpLocks/>
          </p:cNvGrpSpPr>
          <p:nvPr/>
        </p:nvGrpSpPr>
        <p:grpSpPr bwMode="auto">
          <a:xfrm>
            <a:off x="76200" y="76200"/>
            <a:ext cx="8991600" cy="1258888"/>
            <a:chOff x="48" y="48"/>
            <a:chExt cx="5664" cy="793"/>
          </a:xfrm>
        </p:grpSpPr>
        <p:sp>
          <p:nvSpPr>
            <p:cNvPr id="9221" name="Rectangle 4"/>
            <p:cNvSpPr>
              <a:spLocks noChangeArrowheads="1"/>
            </p:cNvSpPr>
            <p:nvPr/>
          </p:nvSpPr>
          <p:spPr bwMode="ltGray">
            <a:xfrm>
              <a:off x="48" y="48"/>
              <a:ext cx="5664" cy="79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lgn="ctr">
                <a:spcAft>
                  <a:spcPct val="0"/>
                </a:spcAft>
              </a:pPr>
              <a:endParaRPr lang="en-US" altLang="en-US">
                <a:solidFill>
                  <a:srgbClr val="8D010F"/>
                </a:solidFill>
                <a:latin typeface="Times" pitchFamily="18" charset="0"/>
              </a:endParaRPr>
            </a:p>
          </p:txBody>
        </p:sp>
        <p:pic>
          <p:nvPicPr>
            <p:cNvPr id="9222" name="Picture 5" descr="LeedsUniWhit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ltGray">
            <a:xfrm>
              <a:off x="4102" y="278"/>
              <a:ext cx="1433" cy="40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7" name="Text Box 5"/>
          <p:cNvSpPr txBox="1">
            <a:spLocks noChangeArrowheads="1"/>
          </p:cNvSpPr>
          <p:nvPr/>
        </p:nvSpPr>
        <p:spPr bwMode="ltGray">
          <a:xfrm>
            <a:off x="214313" y="422275"/>
            <a:ext cx="4876800" cy="7381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spcAft>
                <a:spcPct val="0"/>
              </a:spcAft>
            </a:pPr>
            <a:r>
              <a:rPr lang="en-GB" altLang="en-US" sz="2800">
                <a:solidFill>
                  <a:schemeClr val="bg1"/>
                </a:solidFill>
              </a:rPr>
              <a:t>Student Visa Advice Team</a:t>
            </a:r>
            <a:endParaRPr lang="en-GB" altLang="en-US" sz="1400">
              <a:solidFill>
                <a:schemeClr val="bg1"/>
              </a:solidFill>
            </a:endParaRPr>
          </a:p>
        </p:txBody>
      </p:sp>
    </p:spTree>
    <p:custDataLst>
      <p:tags r:id="rId1"/>
    </p:custDataLst>
    <p:extLst>
      <p:ext uri="{BB962C8B-B14F-4D97-AF65-F5344CB8AC3E}">
        <p14:creationId xmlns:p14="http://schemas.microsoft.com/office/powerpoint/2010/main" val="2125017302"/>
      </p:ext>
    </p:extLst>
  </p:cSld>
  <p:clrMapOvr>
    <a:masterClrMapping/>
  </p:clrMapOvr>
  <p:transition advTm="50295"/>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a:xfrm>
            <a:off x="355600" y="1665288"/>
            <a:ext cx="8431213" cy="4349750"/>
          </a:xfrm>
        </p:spPr>
        <p:txBody>
          <a:bodyPr/>
          <a:lstStyle/>
          <a:p>
            <a:pPr>
              <a:defRPr/>
            </a:pPr>
            <a:r>
              <a:rPr lang="en-GB" b="1">
                <a:latin typeface="Arial" pitchFamily="34" charset="0"/>
                <a:cs typeface="Arial" pitchFamily="34" charset="0"/>
              </a:rPr>
              <a:t>Biometric Residence Permit (BRP)</a:t>
            </a:r>
          </a:p>
          <a:p>
            <a:pPr marL="342900" indent="-342900">
              <a:buFont typeface="Arial" panose="020B0604020202020204" pitchFamily="34" charset="0"/>
              <a:buChar char="•"/>
            </a:pPr>
            <a:r>
              <a:rPr lang="en-GB" sz="2200">
                <a:latin typeface="Arial" pitchFamily="34" charset="0"/>
                <a:cs typeface="Arial" pitchFamily="34" charset="0"/>
              </a:rPr>
              <a:t>Your new visa will be granted as a Biometric Residence Permit, also known as a BRP</a:t>
            </a:r>
          </a:p>
          <a:p>
            <a:pPr marL="342900" indent="-342900">
              <a:buFont typeface="Arial" panose="020B0604020202020204" pitchFamily="34" charset="0"/>
              <a:buChar char="•"/>
            </a:pPr>
            <a:r>
              <a:rPr lang="en-GB" sz="2200">
                <a:latin typeface="Arial" pitchFamily="34" charset="0"/>
                <a:cs typeface="Arial" pitchFamily="34" charset="0"/>
              </a:rPr>
              <a:t>Your new visa will not be a vignette (sticker) in your passport</a:t>
            </a:r>
          </a:p>
          <a:p>
            <a:pPr marL="342900" indent="-342900">
              <a:buFont typeface="Arial" panose="020B0604020202020204" pitchFamily="34" charset="0"/>
              <a:buChar char="•"/>
            </a:pPr>
            <a:r>
              <a:rPr lang="en-GB" sz="2200">
                <a:latin typeface="Arial" pitchFamily="34" charset="0"/>
                <a:cs typeface="Arial" pitchFamily="34" charset="0"/>
              </a:rPr>
              <a:t>If you have a BRP from a previous grant of leave in the UK, you will need to upload it with your application</a:t>
            </a:r>
          </a:p>
          <a:p>
            <a:pPr marL="342900" indent="-342900">
              <a:buFont typeface="Arial" panose="020B0604020202020204" pitchFamily="34" charset="0"/>
              <a:buChar char="•"/>
            </a:pPr>
            <a:r>
              <a:rPr lang="en-GB" sz="2200">
                <a:latin typeface="Arial" pitchFamily="34" charset="0"/>
                <a:cs typeface="Arial" pitchFamily="34" charset="0"/>
              </a:rPr>
              <a:t>You </a:t>
            </a:r>
            <a:r>
              <a:rPr lang="en-GB" sz="2200" b="1">
                <a:latin typeface="Arial" pitchFamily="34" charset="0"/>
                <a:cs typeface="Arial" pitchFamily="34" charset="0"/>
              </a:rPr>
              <a:t>MUST</a:t>
            </a:r>
            <a:r>
              <a:rPr lang="en-GB" sz="2200">
                <a:latin typeface="Arial" pitchFamily="34" charset="0"/>
                <a:cs typeface="Arial" pitchFamily="34" charset="0"/>
              </a:rPr>
              <a:t> keep your BRP safe as it is costly, time consuming and inconvenient to apply for a replacement.</a:t>
            </a:r>
          </a:p>
          <a:p>
            <a:pPr marL="342900" indent="-342900">
              <a:buFont typeface="Arial" panose="020B0604020202020204" pitchFamily="34" charset="0"/>
              <a:buChar char="•"/>
            </a:pPr>
            <a:r>
              <a:rPr lang="en-GB" sz="2200">
                <a:latin typeface="Arial" pitchFamily="34" charset="0"/>
                <a:cs typeface="Arial" pitchFamily="34" charset="0"/>
              </a:rPr>
              <a:t>If you leave the UK you must take your BRP with you as you will require your BRP to re-enter the UK</a:t>
            </a:r>
          </a:p>
          <a:p>
            <a:endParaRPr lang="en-GB" sz="2200">
              <a:latin typeface="Arial" pitchFamily="34" charset="0"/>
              <a:cs typeface="Arial" pitchFamily="34" charset="0"/>
            </a:endParaRPr>
          </a:p>
          <a:p>
            <a:pPr marL="342900" indent="-342900" eaLnBrk="1" hangingPunct="1">
              <a:buFont typeface="Arial" panose="020B0604020202020204" pitchFamily="34" charset="0"/>
              <a:buChar char="•"/>
              <a:defRPr/>
            </a:pPr>
            <a:endParaRPr lang="en-GB" altLang="en-US"/>
          </a:p>
          <a:p>
            <a:pPr marL="342900" indent="-342900" eaLnBrk="1" hangingPunct="1">
              <a:buFont typeface="Arial" panose="020B0604020202020204" pitchFamily="34" charset="0"/>
              <a:buChar char="•"/>
              <a:defRPr/>
            </a:pPr>
            <a:endParaRPr lang="en-GB" altLang="en-US"/>
          </a:p>
        </p:txBody>
      </p:sp>
      <p:grpSp>
        <p:nvGrpSpPr>
          <p:cNvPr id="9219" name="Group 3"/>
          <p:cNvGrpSpPr>
            <a:grpSpLocks/>
          </p:cNvGrpSpPr>
          <p:nvPr/>
        </p:nvGrpSpPr>
        <p:grpSpPr bwMode="auto">
          <a:xfrm>
            <a:off x="76200" y="76200"/>
            <a:ext cx="8991600" cy="1258888"/>
            <a:chOff x="48" y="48"/>
            <a:chExt cx="5664" cy="793"/>
          </a:xfrm>
        </p:grpSpPr>
        <p:sp>
          <p:nvSpPr>
            <p:cNvPr id="9221" name="Rectangle 4"/>
            <p:cNvSpPr>
              <a:spLocks noChangeArrowheads="1"/>
            </p:cNvSpPr>
            <p:nvPr/>
          </p:nvSpPr>
          <p:spPr bwMode="ltGray">
            <a:xfrm>
              <a:off x="48" y="48"/>
              <a:ext cx="5664" cy="79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lgn="ctr">
                <a:spcAft>
                  <a:spcPct val="0"/>
                </a:spcAft>
              </a:pPr>
              <a:endParaRPr lang="en-US" altLang="en-US">
                <a:solidFill>
                  <a:srgbClr val="8D010F"/>
                </a:solidFill>
                <a:latin typeface="Times" pitchFamily="18" charset="0"/>
              </a:endParaRPr>
            </a:p>
          </p:txBody>
        </p:sp>
        <p:pic>
          <p:nvPicPr>
            <p:cNvPr id="9222" name="Picture 5" descr="LeedsUniWhit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ltGray">
            <a:xfrm>
              <a:off x="4102" y="278"/>
              <a:ext cx="1433" cy="40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7" name="Text Box 5"/>
          <p:cNvSpPr txBox="1">
            <a:spLocks noChangeArrowheads="1"/>
          </p:cNvSpPr>
          <p:nvPr/>
        </p:nvSpPr>
        <p:spPr bwMode="ltGray">
          <a:xfrm>
            <a:off x="214313" y="422275"/>
            <a:ext cx="4876800" cy="7381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spcAft>
                <a:spcPct val="0"/>
              </a:spcAft>
            </a:pPr>
            <a:r>
              <a:rPr lang="en-GB" altLang="en-US" sz="2800">
                <a:solidFill>
                  <a:schemeClr val="bg1"/>
                </a:solidFill>
              </a:rPr>
              <a:t>Student Visa Advice Team</a:t>
            </a:r>
            <a:endParaRPr lang="en-GB" altLang="en-US" sz="1400">
              <a:solidFill>
                <a:schemeClr val="bg1"/>
              </a:solidFill>
            </a:endParaRPr>
          </a:p>
        </p:txBody>
      </p:sp>
    </p:spTree>
    <p:custDataLst>
      <p:tags r:id="rId1"/>
    </p:custDataLst>
    <p:extLst>
      <p:ext uri="{BB962C8B-B14F-4D97-AF65-F5344CB8AC3E}">
        <p14:creationId xmlns:p14="http://schemas.microsoft.com/office/powerpoint/2010/main" val="3189175817"/>
      </p:ext>
    </p:extLst>
  </p:cSld>
  <p:clrMapOvr>
    <a:masterClrMapping/>
  </p:clrMapOvr>
  <p:transition advTm="50295"/>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a:xfrm>
            <a:off x="355600" y="1665288"/>
            <a:ext cx="8431213" cy="4349750"/>
          </a:xfrm>
        </p:spPr>
        <p:txBody>
          <a:bodyPr/>
          <a:lstStyle/>
          <a:p>
            <a:pPr>
              <a:defRPr/>
            </a:pPr>
            <a:r>
              <a:rPr lang="en-GB" b="1">
                <a:latin typeface="Arial" pitchFamily="34" charset="0"/>
                <a:cs typeface="Arial" pitchFamily="34" charset="0"/>
              </a:rPr>
              <a:t>ATAS</a:t>
            </a:r>
          </a:p>
          <a:p>
            <a:pPr marL="342900" indent="-342900">
              <a:buFont typeface="Arial" panose="020B0604020202020204" pitchFamily="34" charset="0"/>
              <a:buChar char="•"/>
            </a:pPr>
            <a:r>
              <a:rPr lang="en-GB" sz="1800">
                <a:latin typeface="Arial" pitchFamily="34" charset="0"/>
                <a:cs typeface="Arial" pitchFamily="34" charset="0"/>
              </a:rPr>
              <a:t>Security clearance certificate issued by the FCDO to study certain subjects (science, engineering courses)</a:t>
            </a:r>
          </a:p>
          <a:p>
            <a:pPr marL="342900" indent="-342900">
              <a:buFont typeface="Arial" panose="020B0604020202020204" pitchFamily="34" charset="0"/>
              <a:buChar char="•"/>
            </a:pPr>
            <a:r>
              <a:rPr lang="en-GB" sz="1800">
                <a:latin typeface="Arial" pitchFamily="34" charset="0"/>
                <a:cs typeface="Arial" pitchFamily="34" charset="0"/>
              </a:rPr>
              <a:t>Check on your offer letter if your course requires ATAS clearance, </a:t>
            </a:r>
            <a:r>
              <a:rPr lang="en-GB" sz="1800" b="1">
                <a:latin typeface="Arial" pitchFamily="34" charset="0"/>
                <a:cs typeface="Arial" pitchFamily="34" charset="0"/>
              </a:rPr>
              <a:t>if you will study a LUBS course you DO NOT require ATAS clearance</a:t>
            </a:r>
            <a:r>
              <a:rPr lang="en-GB" sz="1800">
                <a:latin typeface="Arial" pitchFamily="34" charset="0"/>
                <a:cs typeface="Arial" pitchFamily="34" charset="0"/>
              </a:rPr>
              <a:t>.</a:t>
            </a:r>
          </a:p>
          <a:p>
            <a:pPr marL="342900" indent="-342900">
              <a:buFont typeface="Arial" panose="020B0604020202020204" pitchFamily="34" charset="0"/>
              <a:buChar char="•"/>
            </a:pPr>
            <a:r>
              <a:rPr lang="en-GB" sz="1800">
                <a:latin typeface="Arial" pitchFamily="34" charset="0"/>
                <a:cs typeface="Arial" pitchFamily="34" charset="0"/>
              </a:rPr>
              <a:t>If your course requires ATAS, you must apply for ATAS clearance immediately to avoid any delays.  It can take up to 20 working days for an ATAS certificate to be issued (currently taking 30 working days)</a:t>
            </a:r>
          </a:p>
          <a:p>
            <a:pPr marL="342900" indent="-342900">
              <a:buFont typeface="Arial" panose="020B0604020202020204" pitchFamily="34" charset="0"/>
              <a:buChar char="•"/>
            </a:pPr>
            <a:r>
              <a:rPr lang="en-GB" sz="1800">
                <a:latin typeface="Arial" pitchFamily="34" charset="0"/>
                <a:cs typeface="Arial" pitchFamily="34" charset="0"/>
                <a:hlinkClick r:id="rId4"/>
              </a:rPr>
              <a:t>http://www.fco.gov.uk/en/about-us/what-we-do/services-we-deliver/atas/apply-online</a:t>
            </a:r>
            <a:endParaRPr lang="en-GB" sz="1800">
              <a:latin typeface="Arial" pitchFamily="34" charset="0"/>
              <a:cs typeface="Arial" pitchFamily="34" charset="0"/>
            </a:endParaRPr>
          </a:p>
          <a:p>
            <a:pPr marL="342900" indent="-342900">
              <a:buFont typeface="Arial" panose="020B0604020202020204" pitchFamily="34" charset="0"/>
              <a:buChar char="•"/>
            </a:pPr>
            <a:r>
              <a:rPr lang="en-GB" sz="1800">
                <a:latin typeface="Arial" pitchFamily="34" charset="0"/>
                <a:cs typeface="Arial" pitchFamily="34" charset="0"/>
              </a:rPr>
              <a:t>Once you receive the ATAS clearance certificate you must print it and include it with your student visa application.</a:t>
            </a:r>
          </a:p>
          <a:p>
            <a:pPr marL="342900" indent="-342900">
              <a:buFont typeface="Arial" panose="020B0604020202020204" pitchFamily="34" charset="0"/>
              <a:buChar char="•"/>
            </a:pPr>
            <a:r>
              <a:rPr lang="en-GB" sz="1800">
                <a:latin typeface="Arial" pitchFamily="34" charset="0"/>
                <a:cs typeface="Arial" pitchFamily="34" charset="0"/>
              </a:rPr>
              <a:t>If you have not received your ATAS certificate after 30 working days please inform the Student Visa Advice Team and we can chase this up for you.</a:t>
            </a:r>
          </a:p>
          <a:p>
            <a:pPr eaLnBrk="1" hangingPunct="1">
              <a:defRPr/>
            </a:pPr>
            <a:endParaRPr lang="en-GB" altLang="en-US"/>
          </a:p>
          <a:p>
            <a:pPr marL="342900" indent="-342900" eaLnBrk="1" hangingPunct="1">
              <a:buFont typeface="Arial" panose="020B0604020202020204" pitchFamily="34" charset="0"/>
              <a:buChar char="•"/>
              <a:defRPr/>
            </a:pPr>
            <a:endParaRPr lang="en-GB" altLang="en-US"/>
          </a:p>
        </p:txBody>
      </p:sp>
      <p:grpSp>
        <p:nvGrpSpPr>
          <p:cNvPr id="9219" name="Group 3"/>
          <p:cNvGrpSpPr>
            <a:grpSpLocks/>
          </p:cNvGrpSpPr>
          <p:nvPr/>
        </p:nvGrpSpPr>
        <p:grpSpPr bwMode="auto">
          <a:xfrm>
            <a:off x="76200" y="76200"/>
            <a:ext cx="8991600" cy="1258888"/>
            <a:chOff x="48" y="48"/>
            <a:chExt cx="5664" cy="793"/>
          </a:xfrm>
        </p:grpSpPr>
        <p:sp>
          <p:nvSpPr>
            <p:cNvPr id="9221" name="Rectangle 4"/>
            <p:cNvSpPr>
              <a:spLocks noChangeArrowheads="1"/>
            </p:cNvSpPr>
            <p:nvPr/>
          </p:nvSpPr>
          <p:spPr bwMode="ltGray">
            <a:xfrm>
              <a:off x="48" y="48"/>
              <a:ext cx="5664" cy="79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lgn="ctr">
                <a:spcAft>
                  <a:spcPct val="0"/>
                </a:spcAft>
              </a:pPr>
              <a:endParaRPr lang="en-US" altLang="en-US">
                <a:solidFill>
                  <a:srgbClr val="8D010F"/>
                </a:solidFill>
                <a:latin typeface="Times" pitchFamily="18" charset="0"/>
              </a:endParaRPr>
            </a:p>
          </p:txBody>
        </p:sp>
        <p:pic>
          <p:nvPicPr>
            <p:cNvPr id="9222" name="Picture 5" descr="LeedsUniWhit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ltGray">
            <a:xfrm>
              <a:off x="4102" y="278"/>
              <a:ext cx="1433" cy="40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7" name="Text Box 5"/>
          <p:cNvSpPr txBox="1">
            <a:spLocks noChangeArrowheads="1"/>
          </p:cNvSpPr>
          <p:nvPr/>
        </p:nvSpPr>
        <p:spPr bwMode="ltGray">
          <a:xfrm>
            <a:off x="214313" y="422275"/>
            <a:ext cx="4876800" cy="7381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spcAft>
                <a:spcPct val="0"/>
              </a:spcAft>
            </a:pPr>
            <a:r>
              <a:rPr lang="en-GB" altLang="en-US" sz="2800">
                <a:solidFill>
                  <a:schemeClr val="bg1"/>
                </a:solidFill>
              </a:rPr>
              <a:t>Student Visa Advice Team</a:t>
            </a:r>
            <a:endParaRPr lang="en-GB" altLang="en-US" sz="1400">
              <a:solidFill>
                <a:schemeClr val="bg1"/>
              </a:solidFill>
            </a:endParaRPr>
          </a:p>
        </p:txBody>
      </p:sp>
    </p:spTree>
    <p:custDataLst>
      <p:tags r:id="rId1"/>
    </p:custDataLst>
    <p:extLst>
      <p:ext uri="{BB962C8B-B14F-4D97-AF65-F5344CB8AC3E}">
        <p14:creationId xmlns:p14="http://schemas.microsoft.com/office/powerpoint/2010/main" val="3999742421"/>
      </p:ext>
    </p:extLst>
  </p:cSld>
  <p:clrMapOvr>
    <a:masterClrMapping/>
  </p:clrMapOvr>
  <p:transition advTm="50295"/>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a:xfrm>
            <a:off x="355600" y="1665288"/>
            <a:ext cx="8431213" cy="4349750"/>
          </a:xfrm>
        </p:spPr>
        <p:txBody>
          <a:bodyPr/>
          <a:lstStyle/>
          <a:p>
            <a:pPr>
              <a:defRPr/>
            </a:pPr>
            <a:r>
              <a:rPr lang="en-GB" b="1">
                <a:latin typeface="Arial" pitchFamily="34" charset="0"/>
                <a:cs typeface="Arial" pitchFamily="34" charset="0"/>
              </a:rPr>
              <a:t>Police Registration Certificate</a:t>
            </a:r>
          </a:p>
          <a:p>
            <a:pPr>
              <a:defRPr/>
            </a:pPr>
            <a:endParaRPr lang="en-GB" b="1">
              <a:latin typeface="Arial" pitchFamily="34" charset="0"/>
              <a:cs typeface="Arial" pitchFamily="34" charset="0"/>
            </a:endParaRPr>
          </a:p>
          <a:p>
            <a:pPr marL="342900" indent="-342900">
              <a:buFont typeface="Arial" panose="020B0604020202020204" pitchFamily="34" charset="0"/>
              <a:buChar char="•"/>
            </a:pPr>
            <a:r>
              <a:rPr lang="en-GB" sz="2000">
                <a:latin typeface="Arial" pitchFamily="34" charset="0"/>
                <a:cs typeface="Arial" pitchFamily="34" charset="0"/>
              </a:rPr>
              <a:t>UKVI have suspended this requirement so students do not need to register with the police anymore.</a:t>
            </a:r>
          </a:p>
          <a:p>
            <a:pPr marL="342900" indent="-342900">
              <a:buFont typeface="Arial" panose="020B0604020202020204" pitchFamily="34" charset="0"/>
              <a:buChar char="•"/>
            </a:pPr>
            <a:endParaRPr lang="en-GB" sz="2000">
              <a:latin typeface="Arial" pitchFamily="34" charset="0"/>
              <a:cs typeface="Arial" pitchFamily="34" charset="0"/>
            </a:endParaRPr>
          </a:p>
          <a:p>
            <a:pPr marL="342900" indent="-342900">
              <a:buFont typeface="Arial" panose="020B0604020202020204" pitchFamily="34" charset="0"/>
              <a:buChar char="•"/>
            </a:pPr>
            <a:r>
              <a:rPr lang="en-GB" altLang="en-US" sz="2000">
                <a:latin typeface="Arial" pitchFamily="34" charset="0"/>
                <a:cs typeface="Arial" pitchFamily="34" charset="0"/>
              </a:rPr>
              <a:t>Police Registration Certificates are no longer a required document to extend a Student Visa </a:t>
            </a:r>
            <a:endParaRPr lang="en-GB" altLang="en-US"/>
          </a:p>
          <a:p>
            <a:pPr eaLnBrk="1" hangingPunct="1">
              <a:defRPr/>
            </a:pPr>
            <a:endParaRPr lang="en-GB" altLang="en-US"/>
          </a:p>
        </p:txBody>
      </p:sp>
      <p:grpSp>
        <p:nvGrpSpPr>
          <p:cNvPr id="9219" name="Group 3"/>
          <p:cNvGrpSpPr>
            <a:grpSpLocks/>
          </p:cNvGrpSpPr>
          <p:nvPr/>
        </p:nvGrpSpPr>
        <p:grpSpPr bwMode="auto">
          <a:xfrm>
            <a:off x="76200" y="76200"/>
            <a:ext cx="8991600" cy="1258888"/>
            <a:chOff x="48" y="48"/>
            <a:chExt cx="5664" cy="793"/>
          </a:xfrm>
        </p:grpSpPr>
        <p:sp>
          <p:nvSpPr>
            <p:cNvPr id="9221" name="Rectangle 4"/>
            <p:cNvSpPr>
              <a:spLocks noChangeArrowheads="1"/>
            </p:cNvSpPr>
            <p:nvPr/>
          </p:nvSpPr>
          <p:spPr bwMode="ltGray">
            <a:xfrm>
              <a:off x="48" y="48"/>
              <a:ext cx="5664" cy="79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lgn="ctr">
                <a:spcAft>
                  <a:spcPct val="0"/>
                </a:spcAft>
              </a:pPr>
              <a:endParaRPr lang="en-US" altLang="en-US">
                <a:solidFill>
                  <a:srgbClr val="8D010F"/>
                </a:solidFill>
                <a:latin typeface="Times" pitchFamily="18" charset="0"/>
              </a:endParaRPr>
            </a:p>
          </p:txBody>
        </p:sp>
        <p:pic>
          <p:nvPicPr>
            <p:cNvPr id="9222" name="Picture 5" descr="LeedsUniWhit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ltGray">
            <a:xfrm>
              <a:off x="4102" y="278"/>
              <a:ext cx="1433" cy="40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7" name="Text Box 5"/>
          <p:cNvSpPr txBox="1">
            <a:spLocks noChangeArrowheads="1"/>
          </p:cNvSpPr>
          <p:nvPr/>
        </p:nvSpPr>
        <p:spPr bwMode="ltGray">
          <a:xfrm>
            <a:off x="214313" y="422275"/>
            <a:ext cx="4876800" cy="7381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spcAft>
                <a:spcPct val="0"/>
              </a:spcAft>
            </a:pPr>
            <a:r>
              <a:rPr lang="en-GB" altLang="en-US" sz="2800">
                <a:solidFill>
                  <a:schemeClr val="bg1"/>
                </a:solidFill>
              </a:rPr>
              <a:t>Student Visa Advice Team</a:t>
            </a:r>
            <a:endParaRPr lang="en-GB" altLang="en-US" sz="1400">
              <a:solidFill>
                <a:schemeClr val="bg1"/>
              </a:solidFill>
            </a:endParaRPr>
          </a:p>
        </p:txBody>
      </p:sp>
      <p:pic>
        <p:nvPicPr>
          <p:cNvPr id="2" name="Picture 1"/>
          <p:cNvPicPr>
            <a:picLocks noChangeAspect="1"/>
          </p:cNvPicPr>
          <p:nvPr/>
        </p:nvPicPr>
        <p:blipFill>
          <a:blip r:embed="rId5"/>
          <a:stretch>
            <a:fillRect/>
          </a:stretch>
        </p:blipFill>
        <p:spPr>
          <a:xfrm>
            <a:off x="755576" y="5132519"/>
            <a:ext cx="7478801" cy="1377223"/>
          </a:xfrm>
          <a:prstGeom prst="rect">
            <a:avLst/>
          </a:prstGeom>
        </p:spPr>
      </p:pic>
    </p:spTree>
    <p:custDataLst>
      <p:tags r:id="rId1"/>
    </p:custDataLst>
    <p:extLst>
      <p:ext uri="{BB962C8B-B14F-4D97-AF65-F5344CB8AC3E}">
        <p14:creationId xmlns:p14="http://schemas.microsoft.com/office/powerpoint/2010/main" val="1238838497"/>
      </p:ext>
    </p:extLst>
  </p:cSld>
  <p:clrMapOvr>
    <a:masterClrMapping/>
  </p:clrMapOvr>
  <p:transition advTm="50295"/>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a:xfrm>
            <a:off x="355600" y="1665288"/>
            <a:ext cx="8431213" cy="4349750"/>
          </a:xfrm>
        </p:spPr>
        <p:txBody>
          <a:bodyPr/>
          <a:lstStyle/>
          <a:p>
            <a:pPr>
              <a:defRPr/>
            </a:pPr>
            <a:r>
              <a:rPr lang="en-GB" b="1">
                <a:latin typeface="Arial" pitchFamily="34" charset="0"/>
                <a:cs typeface="Arial" pitchFamily="34" charset="0"/>
              </a:rPr>
              <a:t>Your CAS</a:t>
            </a:r>
          </a:p>
          <a:p>
            <a:pPr marL="342900" indent="-342900">
              <a:buFont typeface="Arial" panose="020B0604020202020204" pitchFamily="34" charset="0"/>
              <a:buChar char="•"/>
            </a:pPr>
            <a:r>
              <a:rPr lang="en-GB">
                <a:latin typeface="Arial" pitchFamily="34" charset="0"/>
                <a:cs typeface="Arial" pitchFamily="34" charset="0"/>
              </a:rPr>
              <a:t>The central Admissions team will e-mail your CAS to you after you have successfully completed your pre-sessional course.</a:t>
            </a:r>
          </a:p>
          <a:p>
            <a:pPr marL="342900" indent="-342900">
              <a:buFont typeface="Arial" panose="020B0604020202020204" pitchFamily="34" charset="0"/>
              <a:buChar char="•"/>
            </a:pPr>
            <a:r>
              <a:rPr lang="en-GB">
                <a:latin typeface="Arial" pitchFamily="34" charset="0"/>
                <a:cs typeface="Arial" pitchFamily="34" charset="0"/>
              </a:rPr>
              <a:t>The CAS will not be on University letter headed paper and it does not need to be on letter headed paper.</a:t>
            </a:r>
          </a:p>
          <a:p>
            <a:pPr marL="342900" indent="-342900">
              <a:buFont typeface="Arial" panose="020B0604020202020204" pitchFamily="34" charset="0"/>
              <a:buChar char="•"/>
            </a:pPr>
            <a:r>
              <a:rPr lang="en-GB">
                <a:latin typeface="Arial" pitchFamily="34" charset="0"/>
                <a:cs typeface="Arial" pitchFamily="34" charset="0"/>
              </a:rPr>
              <a:t>Please upload this as a supporting document with your visa application. </a:t>
            </a:r>
            <a:endParaRPr lang="en-GB" altLang="en-US"/>
          </a:p>
          <a:p>
            <a:pPr marL="342900" indent="-342900" eaLnBrk="1" hangingPunct="1">
              <a:buFont typeface="Arial" panose="020B0604020202020204" pitchFamily="34" charset="0"/>
              <a:buChar char="•"/>
              <a:defRPr/>
            </a:pPr>
            <a:endParaRPr lang="en-GB" altLang="en-US"/>
          </a:p>
        </p:txBody>
      </p:sp>
      <p:grpSp>
        <p:nvGrpSpPr>
          <p:cNvPr id="9219" name="Group 3"/>
          <p:cNvGrpSpPr>
            <a:grpSpLocks/>
          </p:cNvGrpSpPr>
          <p:nvPr/>
        </p:nvGrpSpPr>
        <p:grpSpPr bwMode="auto">
          <a:xfrm>
            <a:off x="76200" y="76200"/>
            <a:ext cx="8991600" cy="1258888"/>
            <a:chOff x="48" y="48"/>
            <a:chExt cx="5664" cy="793"/>
          </a:xfrm>
        </p:grpSpPr>
        <p:sp>
          <p:nvSpPr>
            <p:cNvPr id="9221" name="Rectangle 4"/>
            <p:cNvSpPr>
              <a:spLocks noChangeArrowheads="1"/>
            </p:cNvSpPr>
            <p:nvPr/>
          </p:nvSpPr>
          <p:spPr bwMode="ltGray">
            <a:xfrm>
              <a:off x="48" y="48"/>
              <a:ext cx="5664" cy="79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lgn="ctr">
                <a:spcAft>
                  <a:spcPct val="0"/>
                </a:spcAft>
              </a:pPr>
              <a:endParaRPr lang="en-US" altLang="en-US">
                <a:solidFill>
                  <a:srgbClr val="8D010F"/>
                </a:solidFill>
                <a:latin typeface="Times" pitchFamily="18" charset="0"/>
              </a:endParaRPr>
            </a:p>
          </p:txBody>
        </p:sp>
        <p:pic>
          <p:nvPicPr>
            <p:cNvPr id="9222" name="Picture 5" descr="LeedsUniWhit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ltGray">
            <a:xfrm>
              <a:off x="4102" y="278"/>
              <a:ext cx="1433" cy="40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7" name="Text Box 5"/>
          <p:cNvSpPr txBox="1">
            <a:spLocks noChangeArrowheads="1"/>
          </p:cNvSpPr>
          <p:nvPr/>
        </p:nvSpPr>
        <p:spPr bwMode="ltGray">
          <a:xfrm>
            <a:off x="214313" y="422275"/>
            <a:ext cx="4876800" cy="7381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spcAft>
                <a:spcPct val="0"/>
              </a:spcAft>
            </a:pPr>
            <a:r>
              <a:rPr lang="en-GB" altLang="en-US" sz="2800">
                <a:solidFill>
                  <a:schemeClr val="bg1"/>
                </a:solidFill>
              </a:rPr>
              <a:t>Student Visa Advice Team</a:t>
            </a:r>
            <a:endParaRPr lang="en-GB" altLang="en-US" sz="1400">
              <a:solidFill>
                <a:schemeClr val="bg1"/>
              </a:solidFill>
            </a:endParaRPr>
          </a:p>
        </p:txBody>
      </p:sp>
    </p:spTree>
    <p:custDataLst>
      <p:tags r:id="rId1"/>
    </p:custDataLst>
    <p:extLst>
      <p:ext uri="{BB962C8B-B14F-4D97-AF65-F5344CB8AC3E}">
        <p14:creationId xmlns:p14="http://schemas.microsoft.com/office/powerpoint/2010/main" val="4258551125"/>
      </p:ext>
    </p:extLst>
  </p:cSld>
  <p:clrMapOvr>
    <a:masterClrMapping/>
  </p:clrMapOvr>
  <p:transition advTm="50295"/>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a:xfrm>
            <a:off x="355600" y="1665288"/>
            <a:ext cx="8431213" cy="4349750"/>
          </a:xfrm>
        </p:spPr>
        <p:txBody>
          <a:bodyPr/>
          <a:lstStyle/>
          <a:p>
            <a:pPr>
              <a:defRPr/>
            </a:pPr>
            <a:r>
              <a:rPr lang="en-GB" sz="2000" b="1">
                <a:latin typeface="Arial" pitchFamily="34" charset="0"/>
                <a:cs typeface="Arial" pitchFamily="34" charset="0"/>
              </a:rPr>
              <a:t>Details on your CAS</a:t>
            </a:r>
          </a:p>
          <a:p>
            <a:pPr marL="342900" lvl="0" indent="-342900">
              <a:buFont typeface="Arial" panose="020B0604020202020204" pitchFamily="34" charset="0"/>
              <a:buChar char="•"/>
            </a:pPr>
            <a:r>
              <a:rPr lang="en-GB" sz="2000"/>
              <a:t>Details you need from your CAS statement to complete the visa application form:</a:t>
            </a:r>
          </a:p>
          <a:p>
            <a:pPr marL="342900" indent="-342900">
              <a:buFont typeface="Arial" panose="020B0604020202020204" pitchFamily="34" charset="0"/>
              <a:buChar char="•"/>
            </a:pPr>
            <a:r>
              <a:rPr lang="en-GB" sz="2000"/>
              <a:t>The Sponsor License Number: HG3NCOA4</a:t>
            </a:r>
          </a:p>
          <a:p>
            <a:pPr marL="342900" indent="-342900">
              <a:buFont typeface="Arial" panose="020B0604020202020204" pitchFamily="34" charset="0"/>
              <a:buChar char="•"/>
            </a:pPr>
            <a:r>
              <a:rPr lang="en-GB" sz="2000"/>
              <a:t>Your CAS number</a:t>
            </a:r>
          </a:p>
          <a:p>
            <a:pPr marL="342900" indent="-342900">
              <a:buFont typeface="Arial" panose="020B0604020202020204" pitchFamily="34" charset="0"/>
              <a:buChar char="•"/>
            </a:pPr>
            <a:r>
              <a:rPr lang="en-GB" sz="2000"/>
              <a:t>The course title</a:t>
            </a:r>
          </a:p>
          <a:p>
            <a:pPr marL="342900" indent="-342900">
              <a:buFont typeface="Arial" panose="020B0604020202020204" pitchFamily="34" charset="0"/>
              <a:buChar char="•"/>
            </a:pPr>
            <a:r>
              <a:rPr lang="en-GB" sz="2000"/>
              <a:t>The start and end dates of your course</a:t>
            </a:r>
          </a:p>
          <a:p>
            <a:pPr marL="342900" indent="-342900">
              <a:buFont typeface="Arial" panose="020B0604020202020204" pitchFamily="34" charset="0"/>
              <a:buChar char="•"/>
            </a:pPr>
            <a:r>
              <a:rPr lang="en-GB" sz="2000"/>
              <a:t>If your course requires ATAS clearance or not</a:t>
            </a:r>
          </a:p>
          <a:p>
            <a:pPr marL="342900" indent="-342900">
              <a:buFont typeface="Arial" panose="020B0604020202020204" pitchFamily="34" charset="0"/>
              <a:buChar char="•"/>
            </a:pPr>
            <a:r>
              <a:rPr lang="en-GB" sz="2000"/>
              <a:t>Fees charged for the first academic year</a:t>
            </a:r>
          </a:p>
          <a:p>
            <a:pPr marL="342900" indent="-342900">
              <a:buFont typeface="Arial" panose="020B0604020202020204" pitchFamily="34" charset="0"/>
              <a:buChar char="•"/>
            </a:pPr>
            <a:r>
              <a:rPr lang="en-GB" sz="2000"/>
              <a:t>Fees paid to date</a:t>
            </a:r>
          </a:p>
          <a:p>
            <a:pPr marL="342900" indent="-342900" eaLnBrk="1" hangingPunct="1">
              <a:buFont typeface="Arial" panose="020B0604020202020204" pitchFamily="34" charset="0"/>
              <a:buChar char="•"/>
              <a:defRPr/>
            </a:pPr>
            <a:endParaRPr lang="en-GB" altLang="en-US"/>
          </a:p>
        </p:txBody>
      </p:sp>
      <p:grpSp>
        <p:nvGrpSpPr>
          <p:cNvPr id="9219" name="Group 3"/>
          <p:cNvGrpSpPr>
            <a:grpSpLocks/>
          </p:cNvGrpSpPr>
          <p:nvPr/>
        </p:nvGrpSpPr>
        <p:grpSpPr bwMode="auto">
          <a:xfrm>
            <a:off x="76200" y="76200"/>
            <a:ext cx="8991600" cy="1258888"/>
            <a:chOff x="48" y="48"/>
            <a:chExt cx="5664" cy="793"/>
          </a:xfrm>
        </p:grpSpPr>
        <p:sp>
          <p:nvSpPr>
            <p:cNvPr id="9221" name="Rectangle 4"/>
            <p:cNvSpPr>
              <a:spLocks noChangeArrowheads="1"/>
            </p:cNvSpPr>
            <p:nvPr/>
          </p:nvSpPr>
          <p:spPr bwMode="ltGray">
            <a:xfrm>
              <a:off x="48" y="48"/>
              <a:ext cx="5664" cy="79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lgn="ctr">
                <a:spcAft>
                  <a:spcPct val="0"/>
                </a:spcAft>
              </a:pPr>
              <a:endParaRPr lang="en-US" altLang="en-US">
                <a:solidFill>
                  <a:srgbClr val="8D010F"/>
                </a:solidFill>
                <a:latin typeface="Times" pitchFamily="18" charset="0"/>
              </a:endParaRPr>
            </a:p>
          </p:txBody>
        </p:sp>
        <p:pic>
          <p:nvPicPr>
            <p:cNvPr id="9222" name="Picture 5" descr="LeedsUniWhit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ltGray">
            <a:xfrm>
              <a:off x="4102" y="278"/>
              <a:ext cx="1433" cy="40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7" name="Text Box 5"/>
          <p:cNvSpPr txBox="1">
            <a:spLocks noChangeArrowheads="1"/>
          </p:cNvSpPr>
          <p:nvPr/>
        </p:nvSpPr>
        <p:spPr bwMode="ltGray">
          <a:xfrm>
            <a:off x="214313" y="422275"/>
            <a:ext cx="4876800" cy="7381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spcAft>
                <a:spcPct val="0"/>
              </a:spcAft>
            </a:pPr>
            <a:r>
              <a:rPr lang="en-GB" altLang="en-US" sz="2800">
                <a:solidFill>
                  <a:schemeClr val="bg1"/>
                </a:solidFill>
              </a:rPr>
              <a:t>Student Visa Advice Team</a:t>
            </a:r>
            <a:endParaRPr lang="en-GB" altLang="en-US" sz="1400">
              <a:solidFill>
                <a:schemeClr val="bg1"/>
              </a:solidFill>
            </a:endParaRPr>
          </a:p>
        </p:txBody>
      </p:sp>
    </p:spTree>
    <p:custDataLst>
      <p:tags r:id="rId1"/>
    </p:custDataLst>
    <p:extLst>
      <p:ext uri="{BB962C8B-B14F-4D97-AF65-F5344CB8AC3E}">
        <p14:creationId xmlns:p14="http://schemas.microsoft.com/office/powerpoint/2010/main" val="274184814"/>
      </p:ext>
    </p:extLst>
  </p:cSld>
  <p:clrMapOvr>
    <a:masterClrMapping/>
  </p:clrMapOvr>
  <p:transition advTm="50295"/>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a:xfrm>
            <a:off x="355600" y="1665288"/>
            <a:ext cx="8431213" cy="4349750"/>
          </a:xfrm>
        </p:spPr>
        <p:txBody>
          <a:bodyPr/>
          <a:lstStyle/>
          <a:p>
            <a:pPr>
              <a:defRPr/>
            </a:pPr>
            <a:r>
              <a:rPr lang="en-GB" b="1">
                <a:latin typeface="Arial" pitchFamily="34" charset="0"/>
                <a:cs typeface="Arial" pitchFamily="34" charset="0"/>
              </a:rPr>
              <a:t>Your CAS number</a:t>
            </a:r>
          </a:p>
          <a:p>
            <a:pPr marL="342900" indent="-342900">
              <a:buFont typeface="Arial" panose="020B0604020202020204" pitchFamily="34" charset="0"/>
              <a:buChar char="•"/>
            </a:pPr>
            <a:r>
              <a:rPr lang="en-GB">
                <a:latin typeface="Arial" pitchFamily="34" charset="0"/>
                <a:cs typeface="Arial" pitchFamily="34" charset="0"/>
              </a:rPr>
              <a:t>The CAS number on your CAS statement is your unique number</a:t>
            </a:r>
          </a:p>
          <a:p>
            <a:pPr marL="342900" indent="-342900">
              <a:buFont typeface="Arial" panose="020B0604020202020204" pitchFamily="34" charset="0"/>
              <a:buChar char="•"/>
            </a:pPr>
            <a:r>
              <a:rPr lang="en-GB">
                <a:latin typeface="Arial" pitchFamily="34" charset="0"/>
                <a:cs typeface="Arial" pitchFamily="34" charset="0"/>
              </a:rPr>
              <a:t>UKVI can access your electronic CAS record online using this number</a:t>
            </a:r>
          </a:p>
          <a:p>
            <a:pPr marL="342900" indent="-342900">
              <a:buFont typeface="Arial" panose="020B0604020202020204" pitchFamily="34" charset="0"/>
              <a:buChar char="•"/>
            </a:pPr>
            <a:r>
              <a:rPr lang="en-GB">
                <a:latin typeface="Arial" pitchFamily="34" charset="0"/>
                <a:cs typeface="Arial" pitchFamily="34" charset="0"/>
              </a:rPr>
              <a:t>Any tuition fee payments will be updated and shown on the electronic CAS record (not the paper version you received) so UKVI will see those online. If you make any subsequent payments, please include receipts with your visa application. </a:t>
            </a:r>
          </a:p>
          <a:p>
            <a:pPr marL="342900" indent="-342900" eaLnBrk="1" hangingPunct="1">
              <a:buFont typeface="Arial" panose="020B0604020202020204" pitchFamily="34" charset="0"/>
              <a:buChar char="•"/>
              <a:defRPr/>
            </a:pPr>
            <a:endParaRPr lang="en-GB" altLang="en-US"/>
          </a:p>
          <a:p>
            <a:pPr marL="342900" indent="-342900" eaLnBrk="1" hangingPunct="1">
              <a:buFont typeface="Arial" panose="020B0604020202020204" pitchFamily="34" charset="0"/>
              <a:buChar char="•"/>
              <a:defRPr/>
            </a:pPr>
            <a:endParaRPr lang="en-GB" altLang="en-US"/>
          </a:p>
        </p:txBody>
      </p:sp>
      <p:grpSp>
        <p:nvGrpSpPr>
          <p:cNvPr id="9219" name="Group 3"/>
          <p:cNvGrpSpPr>
            <a:grpSpLocks/>
          </p:cNvGrpSpPr>
          <p:nvPr/>
        </p:nvGrpSpPr>
        <p:grpSpPr bwMode="auto">
          <a:xfrm>
            <a:off x="76200" y="76200"/>
            <a:ext cx="8991600" cy="1258888"/>
            <a:chOff x="48" y="48"/>
            <a:chExt cx="5664" cy="793"/>
          </a:xfrm>
        </p:grpSpPr>
        <p:sp>
          <p:nvSpPr>
            <p:cNvPr id="9221" name="Rectangle 4"/>
            <p:cNvSpPr>
              <a:spLocks noChangeArrowheads="1"/>
            </p:cNvSpPr>
            <p:nvPr/>
          </p:nvSpPr>
          <p:spPr bwMode="ltGray">
            <a:xfrm>
              <a:off x="48" y="48"/>
              <a:ext cx="5664" cy="79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lgn="ctr">
                <a:spcAft>
                  <a:spcPct val="0"/>
                </a:spcAft>
              </a:pPr>
              <a:endParaRPr lang="en-US" altLang="en-US">
                <a:solidFill>
                  <a:srgbClr val="8D010F"/>
                </a:solidFill>
                <a:latin typeface="Times" pitchFamily="18" charset="0"/>
              </a:endParaRPr>
            </a:p>
          </p:txBody>
        </p:sp>
        <p:pic>
          <p:nvPicPr>
            <p:cNvPr id="9222" name="Picture 5" descr="LeedsUniWhit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ltGray">
            <a:xfrm>
              <a:off x="4102" y="278"/>
              <a:ext cx="1433" cy="40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7" name="Text Box 5"/>
          <p:cNvSpPr txBox="1">
            <a:spLocks noChangeArrowheads="1"/>
          </p:cNvSpPr>
          <p:nvPr/>
        </p:nvSpPr>
        <p:spPr bwMode="ltGray">
          <a:xfrm>
            <a:off x="214313" y="422275"/>
            <a:ext cx="4876800" cy="7381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spcAft>
                <a:spcPct val="0"/>
              </a:spcAft>
            </a:pPr>
            <a:r>
              <a:rPr lang="en-GB" altLang="en-US" sz="2800">
                <a:solidFill>
                  <a:schemeClr val="bg1"/>
                </a:solidFill>
              </a:rPr>
              <a:t>Student Visa Advice Team</a:t>
            </a:r>
            <a:endParaRPr lang="en-GB" altLang="en-US" sz="1400">
              <a:solidFill>
                <a:schemeClr val="bg1"/>
              </a:solidFill>
            </a:endParaRPr>
          </a:p>
        </p:txBody>
      </p:sp>
    </p:spTree>
    <p:custDataLst>
      <p:tags r:id="rId1"/>
    </p:custDataLst>
    <p:extLst>
      <p:ext uri="{BB962C8B-B14F-4D97-AF65-F5344CB8AC3E}">
        <p14:creationId xmlns:p14="http://schemas.microsoft.com/office/powerpoint/2010/main" val="2612693086"/>
      </p:ext>
    </p:extLst>
  </p:cSld>
  <p:clrMapOvr>
    <a:masterClrMapping/>
  </p:clrMapOvr>
  <p:transition advTm="50295"/>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355600" y="1665288"/>
            <a:ext cx="8177213" cy="4349750"/>
          </a:xfrm>
        </p:spPr>
        <p:txBody>
          <a:bodyPr/>
          <a:lstStyle/>
          <a:p>
            <a:r>
              <a:rPr lang="en-GB" b="1"/>
              <a:t>Fraud warning from the Student Visa Advice Team</a:t>
            </a:r>
            <a:endParaRPr lang="en-GB"/>
          </a:p>
          <a:p>
            <a:r>
              <a:rPr lang="en-GB" sz="1800"/>
              <a:t>We are aware that a number of international students at universities in the UK have been targeted by fraudsters, pretending to work for the UKVI, the police or another official authority in their home country. </a:t>
            </a:r>
            <a:br>
              <a:rPr lang="en-GB" sz="1800"/>
            </a:br>
            <a:br>
              <a:rPr lang="en-GB" sz="1800"/>
            </a:br>
            <a:r>
              <a:rPr lang="en-GB" sz="1800"/>
              <a:t>These fraudsters say there is a problem with their visa or tell them they are suspected of a crime such as money laundering. The fraudsters usually ask for payment and personal details. This criminal activity has focussed on certain nationalities, including Indian and Chinese students.</a:t>
            </a:r>
          </a:p>
          <a:p>
            <a:r>
              <a:rPr lang="en-GB" sz="1800"/>
              <a:t>If a student receives a call asking for money or personal details, it is really important they end the call immediately.</a:t>
            </a:r>
          </a:p>
          <a:p>
            <a:endParaRPr lang="en-GB" sz="1800"/>
          </a:p>
          <a:p>
            <a:pPr marL="342900" indent="-342900" algn="just">
              <a:buFont typeface="Arial" panose="020B0604020202020204" pitchFamily="34" charset="0"/>
              <a:buChar char="•"/>
              <a:defRPr/>
            </a:pPr>
            <a:endParaRPr lang="en-GB" altLang="en-US"/>
          </a:p>
          <a:p>
            <a:pPr marL="342900" indent="-342900" algn="just" eaLnBrk="1" hangingPunct="1">
              <a:buFont typeface="Arial" panose="020B0604020202020204" pitchFamily="34" charset="0"/>
              <a:buChar char="•"/>
              <a:defRPr/>
            </a:pPr>
            <a:endParaRPr lang="en-GB" altLang="en-US"/>
          </a:p>
          <a:p>
            <a:pPr eaLnBrk="1" hangingPunct="1">
              <a:defRPr/>
            </a:pPr>
            <a:endParaRPr lang="en-GB" altLang="en-US"/>
          </a:p>
        </p:txBody>
      </p:sp>
      <p:grpSp>
        <p:nvGrpSpPr>
          <p:cNvPr id="4099" name="Group 3"/>
          <p:cNvGrpSpPr>
            <a:grpSpLocks/>
          </p:cNvGrpSpPr>
          <p:nvPr/>
        </p:nvGrpSpPr>
        <p:grpSpPr bwMode="auto">
          <a:xfrm>
            <a:off x="76200" y="76200"/>
            <a:ext cx="8991600" cy="1258888"/>
            <a:chOff x="48" y="48"/>
            <a:chExt cx="5664" cy="793"/>
          </a:xfrm>
        </p:grpSpPr>
        <p:sp>
          <p:nvSpPr>
            <p:cNvPr id="4101" name="Rectangle 4"/>
            <p:cNvSpPr>
              <a:spLocks noChangeArrowheads="1"/>
            </p:cNvSpPr>
            <p:nvPr/>
          </p:nvSpPr>
          <p:spPr bwMode="ltGray">
            <a:xfrm>
              <a:off x="48" y="48"/>
              <a:ext cx="5664" cy="79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lgn="ctr">
                <a:spcAft>
                  <a:spcPct val="0"/>
                </a:spcAft>
              </a:pPr>
              <a:endParaRPr lang="en-US" altLang="en-US">
                <a:solidFill>
                  <a:srgbClr val="8D010F"/>
                </a:solidFill>
                <a:latin typeface="Times" pitchFamily="18" charset="0"/>
              </a:endParaRPr>
            </a:p>
          </p:txBody>
        </p:sp>
        <p:pic>
          <p:nvPicPr>
            <p:cNvPr id="4102" name="Picture 5" descr="LeedsUniWhit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ltGray">
            <a:xfrm>
              <a:off x="4102" y="278"/>
              <a:ext cx="1433" cy="40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7" name="Text Box 5"/>
          <p:cNvSpPr txBox="1">
            <a:spLocks noChangeArrowheads="1"/>
          </p:cNvSpPr>
          <p:nvPr/>
        </p:nvSpPr>
        <p:spPr bwMode="ltGray">
          <a:xfrm>
            <a:off x="393546" y="441325"/>
            <a:ext cx="4876800" cy="7381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spcAft>
                <a:spcPct val="0"/>
              </a:spcAft>
            </a:pPr>
            <a:r>
              <a:rPr lang="en-GB" altLang="en-US" sz="2800">
                <a:solidFill>
                  <a:schemeClr val="bg1"/>
                </a:solidFill>
              </a:rPr>
              <a:t>Student Visa Advice Team</a:t>
            </a:r>
            <a:endParaRPr lang="en-GB" altLang="en-US" sz="1400">
              <a:solidFill>
                <a:schemeClr val="bg1"/>
              </a:solidFill>
            </a:endParaRPr>
          </a:p>
        </p:txBody>
      </p:sp>
      <p:pic>
        <p:nvPicPr>
          <p:cNvPr id="2" name="Picture 1"/>
          <p:cNvPicPr>
            <a:picLocks noChangeAspect="1"/>
          </p:cNvPicPr>
          <p:nvPr/>
        </p:nvPicPr>
        <p:blipFill>
          <a:blip r:embed="rId5"/>
          <a:stretch>
            <a:fillRect/>
          </a:stretch>
        </p:blipFill>
        <p:spPr>
          <a:xfrm>
            <a:off x="393546" y="5474329"/>
            <a:ext cx="2633454" cy="1168406"/>
          </a:xfrm>
          <a:prstGeom prst="rect">
            <a:avLst/>
          </a:prstGeom>
        </p:spPr>
      </p:pic>
      <p:pic>
        <p:nvPicPr>
          <p:cNvPr id="3" name="Picture 2"/>
          <p:cNvPicPr>
            <a:picLocks noChangeAspect="1"/>
          </p:cNvPicPr>
          <p:nvPr/>
        </p:nvPicPr>
        <p:blipFill rotWithShape="1">
          <a:blip r:embed="rId6"/>
          <a:srcRect r="2767"/>
          <a:stretch/>
        </p:blipFill>
        <p:spPr>
          <a:xfrm>
            <a:off x="5477771" y="5272646"/>
            <a:ext cx="3098605" cy="1484784"/>
          </a:xfrm>
          <a:prstGeom prst="rect">
            <a:avLst/>
          </a:prstGeom>
        </p:spPr>
      </p:pic>
    </p:spTree>
    <p:custDataLst>
      <p:tags r:id="rId1"/>
    </p:custDataLst>
  </p:cSld>
  <p:clrMapOvr>
    <a:masterClrMapping/>
  </p:clrMapOvr>
  <p:transition advTm="56877"/>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a:xfrm>
            <a:off x="355600" y="1665288"/>
            <a:ext cx="8431213" cy="4349750"/>
          </a:xfrm>
        </p:spPr>
        <p:txBody>
          <a:bodyPr/>
          <a:lstStyle/>
          <a:p>
            <a:pPr>
              <a:defRPr/>
            </a:pPr>
            <a:r>
              <a:rPr lang="en-GB" b="1">
                <a:latin typeface="Arial" pitchFamily="34" charset="0"/>
                <a:cs typeface="Arial" pitchFamily="34" charset="0"/>
              </a:rPr>
              <a:t>The application form</a:t>
            </a:r>
          </a:p>
          <a:p>
            <a:pPr marL="342900" indent="-342900">
              <a:buFont typeface="Arial" panose="020B0604020202020204" pitchFamily="34" charset="0"/>
              <a:buChar char="•"/>
            </a:pPr>
            <a:r>
              <a:rPr lang="en-US" sz="2000">
                <a:latin typeface="Arial" pitchFamily="34" charset="0"/>
                <a:cs typeface="Arial" pitchFamily="34" charset="0"/>
              </a:rPr>
              <a:t>Create an online account and complete the Student Visa online application form here:</a:t>
            </a:r>
          </a:p>
          <a:p>
            <a:r>
              <a:rPr lang="en-US" sz="2000">
                <a:latin typeface="Arial" pitchFamily="34" charset="0"/>
                <a:cs typeface="Arial" pitchFamily="34" charset="0"/>
              </a:rPr>
              <a:t>	</a:t>
            </a:r>
            <a:r>
              <a:rPr lang="en-US" sz="2000">
                <a:latin typeface="Arial" pitchFamily="34" charset="0"/>
                <a:cs typeface="Arial" pitchFamily="34" charset="0"/>
                <a:hlinkClick r:id="rId4"/>
              </a:rPr>
              <a:t>https://www.gov.uk/student-visa/extend-your-visa</a:t>
            </a:r>
            <a:r>
              <a:rPr lang="en-US" sz="2000">
                <a:latin typeface="Arial" pitchFamily="34" charset="0"/>
                <a:cs typeface="Arial" pitchFamily="34" charset="0"/>
              </a:rPr>
              <a:t> </a:t>
            </a:r>
          </a:p>
          <a:p>
            <a:pPr marL="342900" indent="-342900">
              <a:buFont typeface="Arial" panose="020B0604020202020204" pitchFamily="34" charset="0"/>
              <a:buChar char="•"/>
            </a:pPr>
            <a:r>
              <a:rPr lang="en-US" sz="2000">
                <a:latin typeface="Arial" pitchFamily="34" charset="0"/>
                <a:cs typeface="Arial" pitchFamily="34" charset="0"/>
              </a:rPr>
              <a:t>You should create your account using an email address you can access in the UK. </a:t>
            </a:r>
          </a:p>
          <a:p>
            <a:pPr marL="342900" indent="-342900">
              <a:buFont typeface="Arial" panose="020B0604020202020204" pitchFamily="34" charset="0"/>
              <a:buChar char="•"/>
            </a:pPr>
            <a:r>
              <a:rPr lang="en-US" sz="2000">
                <a:latin typeface="Arial" pitchFamily="34" charset="0"/>
                <a:cs typeface="Arial" pitchFamily="34" charset="0"/>
              </a:rPr>
              <a:t>There is some useful guidance to completing the online form on our website:</a:t>
            </a:r>
          </a:p>
          <a:p>
            <a:pPr marL="342900" indent="-342900">
              <a:buFont typeface="Arial" panose="020B0604020202020204" pitchFamily="34" charset="0"/>
              <a:buChar char="•"/>
            </a:pPr>
            <a:r>
              <a:rPr lang="en-US" sz="2000">
                <a:latin typeface="Arial" pitchFamily="34" charset="0"/>
                <a:cs typeface="Arial" pitchFamily="34" charset="0"/>
                <a:hlinkClick r:id="rId5"/>
              </a:rPr>
              <a:t>http://students.leeds.ac.uk/info/21506/your_visa/998/language_centre_visa_extensions_in_september</a:t>
            </a:r>
            <a:r>
              <a:rPr lang="en-US" sz="2000">
                <a:latin typeface="Arial" pitchFamily="34" charset="0"/>
                <a:cs typeface="Arial" pitchFamily="34" charset="0"/>
              </a:rPr>
              <a:t> </a:t>
            </a:r>
          </a:p>
          <a:p>
            <a:pPr marL="342900" indent="-342900" eaLnBrk="1" hangingPunct="1">
              <a:buFont typeface="Arial" panose="020B0604020202020204" pitchFamily="34" charset="0"/>
              <a:buChar char="•"/>
              <a:defRPr/>
            </a:pPr>
            <a:endParaRPr lang="en-GB" altLang="en-US"/>
          </a:p>
        </p:txBody>
      </p:sp>
      <p:grpSp>
        <p:nvGrpSpPr>
          <p:cNvPr id="9219" name="Group 3"/>
          <p:cNvGrpSpPr>
            <a:grpSpLocks/>
          </p:cNvGrpSpPr>
          <p:nvPr/>
        </p:nvGrpSpPr>
        <p:grpSpPr bwMode="auto">
          <a:xfrm>
            <a:off x="76200" y="76200"/>
            <a:ext cx="8991600" cy="1258888"/>
            <a:chOff x="48" y="48"/>
            <a:chExt cx="5664" cy="793"/>
          </a:xfrm>
        </p:grpSpPr>
        <p:sp>
          <p:nvSpPr>
            <p:cNvPr id="9221" name="Rectangle 4"/>
            <p:cNvSpPr>
              <a:spLocks noChangeArrowheads="1"/>
            </p:cNvSpPr>
            <p:nvPr/>
          </p:nvSpPr>
          <p:spPr bwMode="ltGray">
            <a:xfrm>
              <a:off x="48" y="48"/>
              <a:ext cx="5664" cy="79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lgn="ctr">
                <a:spcAft>
                  <a:spcPct val="0"/>
                </a:spcAft>
              </a:pPr>
              <a:endParaRPr lang="en-US" altLang="en-US">
                <a:solidFill>
                  <a:srgbClr val="8D010F"/>
                </a:solidFill>
                <a:latin typeface="Times" pitchFamily="18" charset="0"/>
              </a:endParaRPr>
            </a:p>
          </p:txBody>
        </p:sp>
        <p:pic>
          <p:nvPicPr>
            <p:cNvPr id="9222" name="Picture 5" descr="LeedsUniWhit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ltGray">
            <a:xfrm>
              <a:off x="4102" y="278"/>
              <a:ext cx="1433" cy="40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7" name="Text Box 5"/>
          <p:cNvSpPr txBox="1">
            <a:spLocks noChangeArrowheads="1"/>
          </p:cNvSpPr>
          <p:nvPr/>
        </p:nvSpPr>
        <p:spPr bwMode="ltGray">
          <a:xfrm>
            <a:off x="214313" y="422275"/>
            <a:ext cx="4876800" cy="7381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spcAft>
                <a:spcPct val="0"/>
              </a:spcAft>
            </a:pPr>
            <a:r>
              <a:rPr lang="en-GB" altLang="en-US" sz="2800">
                <a:solidFill>
                  <a:schemeClr val="bg1"/>
                </a:solidFill>
              </a:rPr>
              <a:t>Student Visa Advice Team</a:t>
            </a:r>
            <a:endParaRPr lang="en-GB" altLang="en-US" sz="1400">
              <a:solidFill>
                <a:schemeClr val="bg1"/>
              </a:solidFill>
            </a:endParaRPr>
          </a:p>
        </p:txBody>
      </p:sp>
    </p:spTree>
    <p:custDataLst>
      <p:tags r:id="rId1"/>
    </p:custDataLst>
    <p:extLst>
      <p:ext uri="{BB962C8B-B14F-4D97-AF65-F5344CB8AC3E}">
        <p14:creationId xmlns:p14="http://schemas.microsoft.com/office/powerpoint/2010/main" val="2745725276"/>
      </p:ext>
    </p:extLst>
  </p:cSld>
  <p:clrMapOvr>
    <a:masterClrMapping/>
  </p:clrMapOvr>
  <p:transition advTm="50295"/>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a:xfrm>
            <a:off x="355600" y="1665288"/>
            <a:ext cx="8449468" cy="4860056"/>
          </a:xfrm>
        </p:spPr>
        <p:txBody>
          <a:bodyPr/>
          <a:lstStyle/>
          <a:p>
            <a:pPr>
              <a:defRPr/>
            </a:pPr>
            <a:r>
              <a:rPr lang="en-GB" sz="2000" b="1">
                <a:latin typeface="Arial" pitchFamily="34" charset="0"/>
                <a:cs typeface="Arial" pitchFamily="34" charset="0"/>
              </a:rPr>
              <a:t>FAQ’s</a:t>
            </a:r>
          </a:p>
          <a:p>
            <a:pPr algn="just">
              <a:buFontTx/>
              <a:buNone/>
            </a:pPr>
            <a:r>
              <a:rPr lang="en-GB" sz="1800" u="sng">
                <a:latin typeface="Arial" pitchFamily="34" charset="0"/>
                <a:cs typeface="Arial" pitchFamily="34" charset="0"/>
              </a:rPr>
              <a:t>I live in private accommodation. Can I deduct the accommodation payments from the maintenance requirement?  </a:t>
            </a:r>
          </a:p>
          <a:p>
            <a:pPr algn="just">
              <a:buFontTx/>
              <a:buNone/>
            </a:pPr>
            <a:r>
              <a:rPr lang="en-GB" sz="1600">
                <a:latin typeface="Arial" pitchFamily="34" charset="0"/>
                <a:cs typeface="Arial" pitchFamily="34" charset="0"/>
              </a:rPr>
              <a:t>No, only University of Leeds accommodation payments of up to £1,334 can be deducted.</a:t>
            </a:r>
          </a:p>
          <a:p>
            <a:pPr algn="just">
              <a:buFontTx/>
              <a:buNone/>
            </a:pPr>
            <a:endParaRPr lang="en-GB" sz="2000" u="sng">
              <a:latin typeface="Arial" pitchFamily="34" charset="0"/>
              <a:cs typeface="Arial" pitchFamily="34" charset="0"/>
            </a:endParaRPr>
          </a:p>
          <a:p>
            <a:pPr algn="just">
              <a:buFontTx/>
              <a:buNone/>
            </a:pPr>
            <a:r>
              <a:rPr lang="en-GB" sz="1800" u="sng">
                <a:latin typeface="Arial" pitchFamily="34" charset="0"/>
                <a:cs typeface="Arial" pitchFamily="34" charset="0"/>
              </a:rPr>
              <a:t>I want to use my parents bank statements/my bank statements from abroad. Is this possible? </a:t>
            </a:r>
          </a:p>
          <a:p>
            <a:pPr algn="just">
              <a:buFontTx/>
              <a:buNone/>
            </a:pPr>
            <a:r>
              <a:rPr lang="en-GB" sz="1600">
                <a:latin typeface="Arial" pitchFamily="34" charset="0"/>
                <a:cs typeface="Arial" pitchFamily="34" charset="0"/>
              </a:rPr>
              <a:t>You can use bank statements from abroad, but if using your parents bank statements you will need to provide your birth certificate and a letter from your parents, if they are not in English you will also need a translation. </a:t>
            </a:r>
          </a:p>
          <a:p>
            <a:pPr algn="just">
              <a:buFontTx/>
              <a:buNone/>
            </a:pPr>
            <a:endParaRPr lang="en-GB" sz="1600">
              <a:latin typeface="Arial" pitchFamily="34" charset="0"/>
              <a:cs typeface="Arial" pitchFamily="34" charset="0"/>
            </a:endParaRPr>
          </a:p>
          <a:p>
            <a:pPr>
              <a:defRPr/>
            </a:pPr>
            <a:r>
              <a:rPr lang="en-GB" altLang="en-US" sz="1800" u="sng"/>
              <a:t>What if my old visa expires before my new visa is issued?</a:t>
            </a:r>
          </a:p>
          <a:p>
            <a:pPr>
              <a:defRPr/>
            </a:pPr>
            <a:r>
              <a:rPr lang="en-GB" sz="1600"/>
              <a:t>As long as you submit your visa application before your current visa expires, you're entitled to remain in the UK, on the same conditions, until UKVI make a decision</a:t>
            </a:r>
            <a:endParaRPr lang="en-GB" sz="1600">
              <a:latin typeface="Arial" pitchFamily="34" charset="0"/>
              <a:cs typeface="Arial" pitchFamily="34" charset="0"/>
            </a:endParaRPr>
          </a:p>
          <a:p>
            <a:pPr marL="342900" indent="-342900" eaLnBrk="1" hangingPunct="1">
              <a:buFont typeface="Arial" panose="020B0604020202020204" pitchFamily="34" charset="0"/>
              <a:buChar char="•"/>
              <a:defRPr/>
            </a:pPr>
            <a:endParaRPr lang="en-GB" altLang="en-US"/>
          </a:p>
          <a:p>
            <a:pPr marL="342900" indent="-342900" eaLnBrk="1" hangingPunct="1">
              <a:buFont typeface="Arial" panose="020B0604020202020204" pitchFamily="34" charset="0"/>
              <a:buChar char="•"/>
              <a:defRPr/>
            </a:pPr>
            <a:endParaRPr lang="en-GB" altLang="en-US"/>
          </a:p>
        </p:txBody>
      </p:sp>
      <p:grpSp>
        <p:nvGrpSpPr>
          <p:cNvPr id="9219" name="Group 3"/>
          <p:cNvGrpSpPr>
            <a:grpSpLocks/>
          </p:cNvGrpSpPr>
          <p:nvPr/>
        </p:nvGrpSpPr>
        <p:grpSpPr bwMode="auto">
          <a:xfrm>
            <a:off x="94455" y="76200"/>
            <a:ext cx="8991600" cy="1258888"/>
            <a:chOff x="48" y="48"/>
            <a:chExt cx="5664" cy="793"/>
          </a:xfrm>
        </p:grpSpPr>
        <p:sp>
          <p:nvSpPr>
            <p:cNvPr id="9221" name="Rectangle 4"/>
            <p:cNvSpPr>
              <a:spLocks noChangeArrowheads="1"/>
            </p:cNvSpPr>
            <p:nvPr/>
          </p:nvSpPr>
          <p:spPr bwMode="ltGray">
            <a:xfrm>
              <a:off x="48" y="48"/>
              <a:ext cx="5664" cy="79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lgn="ctr">
                <a:spcAft>
                  <a:spcPct val="0"/>
                </a:spcAft>
              </a:pPr>
              <a:endParaRPr lang="en-US" altLang="en-US">
                <a:solidFill>
                  <a:srgbClr val="8D010F"/>
                </a:solidFill>
                <a:latin typeface="Times" pitchFamily="18" charset="0"/>
              </a:endParaRPr>
            </a:p>
          </p:txBody>
        </p:sp>
        <p:pic>
          <p:nvPicPr>
            <p:cNvPr id="9222" name="Picture 5" descr="LeedsUniWhit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ltGray">
            <a:xfrm>
              <a:off x="4102" y="278"/>
              <a:ext cx="1433" cy="40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9220" name="Text Box 6"/>
          <p:cNvSpPr txBox="1">
            <a:spLocks noChangeArrowheads="1"/>
          </p:cNvSpPr>
          <p:nvPr/>
        </p:nvSpPr>
        <p:spPr bwMode="ltGray">
          <a:xfrm>
            <a:off x="356400" y="421200"/>
            <a:ext cx="4876800" cy="7381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spcAft>
                <a:spcPct val="0"/>
              </a:spcAft>
            </a:pPr>
            <a:r>
              <a:rPr lang="en-GB" altLang="en-US">
                <a:solidFill>
                  <a:schemeClr val="bg1"/>
                </a:solidFill>
              </a:rPr>
              <a:t>International Student Office</a:t>
            </a:r>
          </a:p>
        </p:txBody>
      </p:sp>
      <p:grpSp>
        <p:nvGrpSpPr>
          <p:cNvPr id="7" name="Group 3"/>
          <p:cNvGrpSpPr>
            <a:grpSpLocks/>
          </p:cNvGrpSpPr>
          <p:nvPr/>
        </p:nvGrpSpPr>
        <p:grpSpPr bwMode="auto">
          <a:xfrm>
            <a:off x="75406" y="114930"/>
            <a:ext cx="8991600" cy="1258888"/>
            <a:chOff x="48" y="48"/>
            <a:chExt cx="5664" cy="793"/>
          </a:xfrm>
        </p:grpSpPr>
        <p:sp>
          <p:nvSpPr>
            <p:cNvPr id="8" name="Rectangle 4"/>
            <p:cNvSpPr>
              <a:spLocks noChangeArrowheads="1"/>
            </p:cNvSpPr>
            <p:nvPr/>
          </p:nvSpPr>
          <p:spPr bwMode="ltGray">
            <a:xfrm>
              <a:off x="48" y="48"/>
              <a:ext cx="5664" cy="79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lgn="ctr">
                <a:spcAft>
                  <a:spcPct val="0"/>
                </a:spcAft>
              </a:pPr>
              <a:endParaRPr lang="en-US" altLang="en-US">
                <a:solidFill>
                  <a:srgbClr val="8D010F"/>
                </a:solidFill>
                <a:latin typeface="Times" pitchFamily="18" charset="0"/>
              </a:endParaRPr>
            </a:p>
          </p:txBody>
        </p:sp>
        <p:pic>
          <p:nvPicPr>
            <p:cNvPr id="9" name="Picture 5" descr="LeedsUniWhit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ltGray">
            <a:xfrm>
              <a:off x="4102" y="278"/>
              <a:ext cx="1433" cy="40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10" name="Text Box 5"/>
          <p:cNvSpPr txBox="1">
            <a:spLocks noChangeArrowheads="1"/>
          </p:cNvSpPr>
          <p:nvPr/>
        </p:nvSpPr>
        <p:spPr bwMode="ltGray">
          <a:xfrm>
            <a:off x="214313" y="422275"/>
            <a:ext cx="4876800" cy="7381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spcAft>
                <a:spcPct val="0"/>
              </a:spcAft>
            </a:pPr>
            <a:r>
              <a:rPr lang="en-GB" altLang="en-US" sz="2800">
                <a:solidFill>
                  <a:schemeClr val="bg1"/>
                </a:solidFill>
              </a:rPr>
              <a:t>Student Visa Advice Team</a:t>
            </a:r>
            <a:endParaRPr lang="en-GB" altLang="en-US" sz="1400">
              <a:solidFill>
                <a:schemeClr val="bg1"/>
              </a:solidFill>
            </a:endParaRPr>
          </a:p>
        </p:txBody>
      </p:sp>
    </p:spTree>
    <p:custDataLst>
      <p:tags r:id="rId1"/>
    </p:custDataLst>
    <p:extLst>
      <p:ext uri="{BB962C8B-B14F-4D97-AF65-F5344CB8AC3E}">
        <p14:creationId xmlns:p14="http://schemas.microsoft.com/office/powerpoint/2010/main" val="2803794316"/>
      </p:ext>
    </p:extLst>
  </p:cSld>
  <p:clrMapOvr>
    <a:masterClrMapping/>
  </p:clrMapOvr>
  <p:transition advTm="50295"/>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a:xfrm>
            <a:off x="355600" y="1665288"/>
            <a:ext cx="8431213" cy="4349750"/>
          </a:xfrm>
        </p:spPr>
        <p:txBody>
          <a:bodyPr/>
          <a:lstStyle/>
          <a:p>
            <a:pPr>
              <a:defRPr/>
            </a:pPr>
            <a:r>
              <a:rPr lang="en-GB" b="1">
                <a:latin typeface="Arial" pitchFamily="34" charset="0"/>
                <a:cs typeface="Arial" pitchFamily="34" charset="0"/>
              </a:rPr>
              <a:t>FAQ’s</a:t>
            </a:r>
          </a:p>
          <a:p>
            <a:pPr>
              <a:buFontTx/>
              <a:buNone/>
            </a:pPr>
            <a:r>
              <a:rPr lang="en-GB" sz="1800" u="sng">
                <a:latin typeface="Arial" pitchFamily="34" charset="0"/>
                <a:cs typeface="Arial" pitchFamily="34" charset="0"/>
              </a:rPr>
              <a:t>How long does it take until I receive my decision and new BRP?</a:t>
            </a:r>
          </a:p>
          <a:p>
            <a:pPr>
              <a:buFontTx/>
              <a:buNone/>
            </a:pPr>
            <a:r>
              <a:rPr lang="en-GB" sz="1600">
                <a:latin typeface="Arial" pitchFamily="34" charset="0"/>
                <a:cs typeface="Arial" pitchFamily="34" charset="0"/>
              </a:rPr>
              <a:t>It can take up to 8-10 weeks. This is a very busy time for UKVI and it might take longer than usual. We advise you not to book any flights until you have your passport back.  Do not leave the UK while visa application is pending.</a:t>
            </a:r>
          </a:p>
          <a:p>
            <a:pPr>
              <a:buFontTx/>
              <a:buNone/>
            </a:pPr>
            <a:endParaRPr lang="en-GB" sz="2000" i="1">
              <a:latin typeface="Arial" pitchFamily="34" charset="0"/>
              <a:cs typeface="Arial" pitchFamily="34" charset="0"/>
            </a:endParaRPr>
          </a:p>
          <a:p>
            <a:pPr>
              <a:buFontTx/>
              <a:buNone/>
            </a:pPr>
            <a:r>
              <a:rPr lang="en-GB" sz="1800" u="sng">
                <a:latin typeface="Arial" pitchFamily="34" charset="0"/>
                <a:cs typeface="Arial" pitchFamily="34" charset="0"/>
              </a:rPr>
              <a:t>What if I change address after making my application?</a:t>
            </a:r>
          </a:p>
          <a:p>
            <a:pPr>
              <a:buFontTx/>
              <a:buNone/>
            </a:pPr>
            <a:r>
              <a:rPr lang="en-GB" sz="1600">
                <a:latin typeface="Arial" pitchFamily="34" charset="0"/>
                <a:cs typeface="Arial" pitchFamily="34" charset="0"/>
              </a:rPr>
              <a:t>Documents will be returned to University if you put our address as the postal address. Update UKVI via their website </a:t>
            </a:r>
            <a:r>
              <a:rPr lang="en-GB" sz="1600">
                <a:latin typeface="Arial" pitchFamily="34" charset="0"/>
                <a:cs typeface="Arial" pitchFamily="34" charset="0"/>
                <a:hlinkClick r:id="rId4"/>
              </a:rPr>
              <a:t>https://eforms.homeoffice.gov.uk/outreach/AddressUpdate.ofml</a:t>
            </a:r>
            <a:endParaRPr lang="en-GB" sz="1600">
              <a:latin typeface="Arial" pitchFamily="34" charset="0"/>
              <a:cs typeface="Arial" pitchFamily="34" charset="0"/>
            </a:endParaRPr>
          </a:p>
          <a:p>
            <a:pPr>
              <a:buFontTx/>
              <a:buNone/>
            </a:pPr>
            <a:endParaRPr lang="en-GB" sz="2000" i="1">
              <a:latin typeface="Arial" pitchFamily="34" charset="0"/>
              <a:cs typeface="Arial" pitchFamily="34" charset="0"/>
            </a:endParaRPr>
          </a:p>
          <a:p>
            <a:pPr eaLnBrk="1" hangingPunct="1">
              <a:defRPr/>
            </a:pPr>
            <a:r>
              <a:rPr lang="en-GB" altLang="en-US" sz="1800" u="sng"/>
              <a:t>When can I spend the money in my bank account?</a:t>
            </a:r>
          </a:p>
          <a:p>
            <a:pPr eaLnBrk="1" hangingPunct="1">
              <a:defRPr/>
            </a:pPr>
            <a:r>
              <a:rPr lang="en-GB" altLang="en-US" sz="1600"/>
              <a:t>We advise that you leave £9207 in your account until you receive your visa</a:t>
            </a:r>
          </a:p>
          <a:p>
            <a:pPr marL="342900" indent="-342900" eaLnBrk="1" hangingPunct="1">
              <a:buFont typeface="Arial" panose="020B0604020202020204" pitchFamily="34" charset="0"/>
              <a:buChar char="•"/>
              <a:defRPr/>
            </a:pPr>
            <a:endParaRPr lang="en-GB" altLang="en-US"/>
          </a:p>
        </p:txBody>
      </p:sp>
      <p:grpSp>
        <p:nvGrpSpPr>
          <p:cNvPr id="9219" name="Group 3"/>
          <p:cNvGrpSpPr>
            <a:grpSpLocks/>
          </p:cNvGrpSpPr>
          <p:nvPr/>
        </p:nvGrpSpPr>
        <p:grpSpPr bwMode="auto">
          <a:xfrm>
            <a:off x="76200" y="76200"/>
            <a:ext cx="8991600" cy="1258888"/>
            <a:chOff x="48" y="48"/>
            <a:chExt cx="5664" cy="793"/>
          </a:xfrm>
        </p:grpSpPr>
        <p:sp>
          <p:nvSpPr>
            <p:cNvPr id="9221" name="Rectangle 4"/>
            <p:cNvSpPr>
              <a:spLocks noChangeArrowheads="1"/>
            </p:cNvSpPr>
            <p:nvPr/>
          </p:nvSpPr>
          <p:spPr bwMode="ltGray">
            <a:xfrm>
              <a:off x="48" y="48"/>
              <a:ext cx="5664" cy="79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lgn="ctr">
                <a:spcAft>
                  <a:spcPct val="0"/>
                </a:spcAft>
              </a:pPr>
              <a:endParaRPr lang="en-US" altLang="en-US">
                <a:solidFill>
                  <a:srgbClr val="8D010F"/>
                </a:solidFill>
                <a:latin typeface="Times" pitchFamily="18" charset="0"/>
              </a:endParaRPr>
            </a:p>
          </p:txBody>
        </p:sp>
        <p:pic>
          <p:nvPicPr>
            <p:cNvPr id="9222" name="Picture 5" descr="LeedsUniWhit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ltGray">
            <a:xfrm>
              <a:off x="4102" y="278"/>
              <a:ext cx="1433" cy="40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7" name="Text Box 5"/>
          <p:cNvSpPr txBox="1">
            <a:spLocks noChangeArrowheads="1"/>
          </p:cNvSpPr>
          <p:nvPr/>
        </p:nvSpPr>
        <p:spPr bwMode="ltGray">
          <a:xfrm>
            <a:off x="214313" y="422275"/>
            <a:ext cx="4876800" cy="7381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spcAft>
                <a:spcPct val="0"/>
              </a:spcAft>
            </a:pPr>
            <a:r>
              <a:rPr lang="en-GB" altLang="en-US" sz="2800">
                <a:solidFill>
                  <a:schemeClr val="bg1"/>
                </a:solidFill>
              </a:rPr>
              <a:t>Student Visa Advice Team</a:t>
            </a:r>
            <a:endParaRPr lang="en-GB" altLang="en-US" sz="1400">
              <a:solidFill>
                <a:schemeClr val="bg1"/>
              </a:solidFill>
            </a:endParaRPr>
          </a:p>
        </p:txBody>
      </p:sp>
    </p:spTree>
    <p:custDataLst>
      <p:tags r:id="rId1"/>
    </p:custDataLst>
    <p:extLst>
      <p:ext uri="{BB962C8B-B14F-4D97-AF65-F5344CB8AC3E}">
        <p14:creationId xmlns:p14="http://schemas.microsoft.com/office/powerpoint/2010/main" val="3636693314"/>
      </p:ext>
    </p:extLst>
  </p:cSld>
  <p:clrMapOvr>
    <a:masterClrMapping/>
  </p:clrMapOvr>
  <p:transition advTm="50295"/>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a:xfrm>
            <a:off x="355600" y="1665288"/>
            <a:ext cx="8431213" cy="5076080"/>
          </a:xfrm>
        </p:spPr>
        <p:txBody>
          <a:bodyPr/>
          <a:lstStyle/>
          <a:p>
            <a:pPr>
              <a:defRPr/>
            </a:pPr>
            <a:r>
              <a:rPr lang="en-GB" b="1">
                <a:latin typeface="Arial" pitchFamily="34" charset="0"/>
                <a:cs typeface="Arial" pitchFamily="34" charset="0"/>
              </a:rPr>
              <a:t>FAQ’s</a:t>
            </a:r>
          </a:p>
          <a:p>
            <a:pPr>
              <a:defRPr/>
            </a:pPr>
            <a:r>
              <a:rPr lang="en-GB" sz="1600" u="sng">
                <a:latin typeface="Arial" pitchFamily="34" charset="0"/>
                <a:cs typeface="Arial" pitchFamily="34" charset="0"/>
              </a:rPr>
              <a:t>What type of sponsor is The University of Leeds?</a:t>
            </a:r>
          </a:p>
          <a:p>
            <a:pPr>
              <a:defRPr/>
            </a:pPr>
            <a:r>
              <a:rPr lang="en-GB" sz="1400">
                <a:latin typeface="Arial" pitchFamily="34" charset="0"/>
                <a:cs typeface="Arial" pitchFamily="34" charset="0"/>
              </a:rPr>
              <a:t>The University of Leeds is a </a:t>
            </a:r>
            <a:r>
              <a:rPr lang="en-GB" sz="1400" b="1">
                <a:latin typeface="Arial" pitchFamily="34" charset="0"/>
                <a:cs typeface="Arial" pitchFamily="34" charset="0"/>
              </a:rPr>
              <a:t>‘Higher Education Provider with a Track Record of Compliance.’ </a:t>
            </a:r>
            <a:r>
              <a:rPr lang="en-GB" sz="1400">
                <a:latin typeface="Arial" pitchFamily="34" charset="0"/>
                <a:cs typeface="Arial" pitchFamily="34" charset="0"/>
              </a:rPr>
              <a:t>It is important that you select this option when completing the online application form.  </a:t>
            </a:r>
          </a:p>
          <a:p>
            <a:pPr>
              <a:defRPr/>
            </a:pPr>
            <a:endParaRPr lang="en-GB" sz="1400">
              <a:latin typeface="Arial" pitchFamily="34" charset="0"/>
              <a:cs typeface="Arial" pitchFamily="34" charset="0"/>
            </a:endParaRPr>
          </a:p>
          <a:p>
            <a:pPr>
              <a:defRPr/>
            </a:pPr>
            <a:r>
              <a:rPr lang="en-GB" sz="1600" u="sng">
                <a:latin typeface="Arial" pitchFamily="34" charset="0"/>
                <a:cs typeface="Arial" pitchFamily="34" charset="0"/>
              </a:rPr>
              <a:t>Can I use the CAS number that was issued for my </a:t>
            </a:r>
            <a:r>
              <a:rPr lang="en-GB" sz="1600" u="sng" err="1">
                <a:latin typeface="Arial" pitchFamily="34" charset="0"/>
                <a:cs typeface="Arial" pitchFamily="34" charset="0"/>
              </a:rPr>
              <a:t>presessional</a:t>
            </a:r>
            <a:r>
              <a:rPr lang="en-GB" sz="1600" u="sng">
                <a:latin typeface="Arial" pitchFamily="34" charset="0"/>
                <a:cs typeface="Arial" pitchFamily="34" charset="0"/>
              </a:rPr>
              <a:t> English course? </a:t>
            </a:r>
          </a:p>
          <a:p>
            <a:pPr>
              <a:defRPr/>
            </a:pPr>
            <a:r>
              <a:rPr lang="en-GB" sz="1400" b="1">
                <a:latin typeface="Arial" pitchFamily="34" charset="0"/>
                <a:cs typeface="Arial" pitchFamily="34" charset="0"/>
              </a:rPr>
              <a:t>No. </a:t>
            </a:r>
            <a:r>
              <a:rPr lang="en-GB" sz="1400">
                <a:latin typeface="Arial" pitchFamily="34" charset="0"/>
                <a:cs typeface="Arial" pitchFamily="34" charset="0"/>
              </a:rPr>
              <a:t>A CAS number is only for a single visa application. A new CAS will be assigned for your main course of study and you should quote your new CAS number when completing the online visa application. </a:t>
            </a:r>
          </a:p>
          <a:p>
            <a:pPr>
              <a:defRPr/>
            </a:pPr>
            <a:endParaRPr lang="en-GB" sz="1600" b="1">
              <a:latin typeface="Arial" pitchFamily="34" charset="0"/>
              <a:cs typeface="Arial" pitchFamily="34" charset="0"/>
            </a:endParaRPr>
          </a:p>
          <a:p>
            <a:pPr eaLnBrk="1" hangingPunct="1">
              <a:defRPr/>
            </a:pPr>
            <a:r>
              <a:rPr lang="en-GB" altLang="en-US" sz="1600" u="sng"/>
              <a:t>Where will my BRP card be delivered?</a:t>
            </a:r>
          </a:p>
          <a:p>
            <a:pPr eaLnBrk="1" hangingPunct="1">
              <a:defRPr/>
            </a:pPr>
            <a:r>
              <a:rPr lang="en-GB" altLang="en-US" sz="1400"/>
              <a:t>We strongly recommend that you list the University of Leeds as your postal address on the application form as this is where your BRP should be delivered. The address should be in the format below: </a:t>
            </a:r>
          </a:p>
          <a:p>
            <a:pPr>
              <a:defRPr/>
            </a:pPr>
            <a:r>
              <a:rPr lang="en-GB" altLang="en-US" sz="1400" b="1"/>
              <a:t>			University of Leeds</a:t>
            </a:r>
          </a:p>
          <a:p>
            <a:pPr>
              <a:defRPr/>
            </a:pPr>
            <a:r>
              <a:rPr lang="en-GB" altLang="en-US" sz="1400" b="1"/>
              <a:t>			Student Services Centre,</a:t>
            </a:r>
          </a:p>
          <a:p>
            <a:pPr>
              <a:defRPr/>
            </a:pPr>
            <a:r>
              <a:rPr lang="en-GB" altLang="en-US" sz="1400" b="1"/>
              <a:t>			Level 9 , Ziff Building</a:t>
            </a:r>
          </a:p>
          <a:p>
            <a:pPr>
              <a:defRPr/>
            </a:pPr>
            <a:r>
              <a:rPr lang="en-GB" altLang="en-US" sz="1400" b="1"/>
              <a:t>			Woodhouse Lane</a:t>
            </a:r>
          </a:p>
          <a:p>
            <a:pPr>
              <a:defRPr/>
            </a:pPr>
            <a:r>
              <a:rPr lang="en-GB" altLang="en-US" sz="1400" b="1"/>
              <a:t>			Leeds, LS2 9JT</a:t>
            </a:r>
          </a:p>
          <a:p>
            <a:pPr algn="ctr" eaLnBrk="1" hangingPunct="1">
              <a:defRPr/>
            </a:pPr>
            <a:r>
              <a:rPr lang="en-GB" altLang="en-US"/>
              <a:t> </a:t>
            </a:r>
          </a:p>
          <a:p>
            <a:pPr eaLnBrk="1" hangingPunct="1">
              <a:defRPr/>
            </a:pPr>
            <a:endParaRPr lang="en-GB" altLang="en-US"/>
          </a:p>
        </p:txBody>
      </p:sp>
      <p:grpSp>
        <p:nvGrpSpPr>
          <p:cNvPr id="9219" name="Group 3"/>
          <p:cNvGrpSpPr>
            <a:grpSpLocks/>
          </p:cNvGrpSpPr>
          <p:nvPr/>
        </p:nvGrpSpPr>
        <p:grpSpPr bwMode="auto">
          <a:xfrm>
            <a:off x="75406" y="44624"/>
            <a:ext cx="8991600" cy="1258888"/>
            <a:chOff x="48" y="48"/>
            <a:chExt cx="5664" cy="793"/>
          </a:xfrm>
        </p:grpSpPr>
        <p:sp>
          <p:nvSpPr>
            <p:cNvPr id="9221" name="Rectangle 4"/>
            <p:cNvSpPr>
              <a:spLocks noChangeArrowheads="1"/>
            </p:cNvSpPr>
            <p:nvPr/>
          </p:nvSpPr>
          <p:spPr bwMode="ltGray">
            <a:xfrm>
              <a:off x="48" y="48"/>
              <a:ext cx="5664" cy="79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lgn="ctr">
                <a:spcAft>
                  <a:spcPct val="0"/>
                </a:spcAft>
              </a:pPr>
              <a:endParaRPr lang="en-US" altLang="en-US">
                <a:solidFill>
                  <a:srgbClr val="8D010F"/>
                </a:solidFill>
                <a:latin typeface="Times" pitchFamily="18" charset="0"/>
              </a:endParaRPr>
            </a:p>
          </p:txBody>
        </p:sp>
        <p:pic>
          <p:nvPicPr>
            <p:cNvPr id="9222" name="Picture 5" descr="LeedsUniWhit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ltGray">
            <a:xfrm>
              <a:off x="4102" y="278"/>
              <a:ext cx="1433" cy="40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8" name="Text Box 5"/>
          <p:cNvSpPr txBox="1">
            <a:spLocks noChangeArrowheads="1"/>
          </p:cNvSpPr>
          <p:nvPr/>
        </p:nvSpPr>
        <p:spPr bwMode="ltGray">
          <a:xfrm>
            <a:off x="214313" y="422275"/>
            <a:ext cx="4876800" cy="7381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spcAft>
                <a:spcPct val="0"/>
              </a:spcAft>
            </a:pPr>
            <a:r>
              <a:rPr lang="en-GB" altLang="en-US" sz="2800">
                <a:solidFill>
                  <a:schemeClr val="bg1"/>
                </a:solidFill>
              </a:rPr>
              <a:t>Student Visa Advice Team</a:t>
            </a:r>
            <a:endParaRPr lang="en-GB" altLang="en-US" sz="1400">
              <a:solidFill>
                <a:schemeClr val="bg1"/>
              </a:solidFill>
            </a:endParaRPr>
          </a:p>
        </p:txBody>
      </p:sp>
    </p:spTree>
    <p:custDataLst>
      <p:tags r:id="rId1"/>
    </p:custDataLst>
    <p:extLst>
      <p:ext uri="{BB962C8B-B14F-4D97-AF65-F5344CB8AC3E}">
        <p14:creationId xmlns:p14="http://schemas.microsoft.com/office/powerpoint/2010/main" val="2473786681"/>
      </p:ext>
    </p:extLst>
  </p:cSld>
  <p:clrMapOvr>
    <a:masterClrMapping/>
  </p:clrMapOvr>
  <p:transition advTm="50295"/>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a:xfrm>
            <a:off x="355600" y="1665288"/>
            <a:ext cx="8431213" cy="4349750"/>
          </a:xfrm>
        </p:spPr>
        <p:txBody>
          <a:bodyPr/>
          <a:lstStyle/>
          <a:p>
            <a:pPr>
              <a:defRPr/>
            </a:pPr>
            <a:r>
              <a:rPr lang="en-GB" b="1">
                <a:latin typeface="Arial" pitchFamily="34" charset="0"/>
                <a:cs typeface="Arial" pitchFamily="34" charset="0"/>
              </a:rPr>
              <a:t>FAQ’s</a:t>
            </a:r>
          </a:p>
          <a:p>
            <a:pPr>
              <a:defRPr/>
            </a:pPr>
            <a:r>
              <a:rPr lang="en-GB" sz="1800" u="sng">
                <a:latin typeface="Arial" pitchFamily="34" charset="0"/>
                <a:cs typeface="Arial" pitchFamily="34" charset="0"/>
              </a:rPr>
              <a:t>Are you receiving money from an official financial sponsor?</a:t>
            </a:r>
          </a:p>
          <a:p>
            <a:pPr>
              <a:defRPr/>
            </a:pPr>
            <a:r>
              <a:rPr lang="en-GB" sz="1400">
                <a:latin typeface="Arial" pitchFamily="34" charset="0"/>
                <a:cs typeface="Arial" pitchFamily="34" charset="0"/>
              </a:rPr>
              <a:t>Parents or other relatives do not count as official financial sponsors. Select ‘No’ to this question if a friend or family member is helping pay your tuition fees or living expenses. </a:t>
            </a:r>
          </a:p>
          <a:p>
            <a:pPr>
              <a:defRPr/>
            </a:pPr>
            <a:endParaRPr lang="en-GB" altLang="en-US" sz="1400" u="sng">
              <a:latin typeface="Arial" pitchFamily="34" charset="0"/>
              <a:cs typeface="Arial" pitchFamily="34" charset="0"/>
            </a:endParaRPr>
          </a:p>
          <a:p>
            <a:pPr>
              <a:defRPr/>
            </a:pPr>
            <a:r>
              <a:rPr lang="en-GB" altLang="en-US" sz="1800" u="sng">
                <a:latin typeface="+mj-lt"/>
                <a:cs typeface="Arial" pitchFamily="34" charset="0"/>
              </a:rPr>
              <a:t>What are my course details? </a:t>
            </a:r>
            <a:endParaRPr lang="en-GB" altLang="en-US" sz="1800" u="sng">
              <a:latin typeface="+mj-lt"/>
            </a:endParaRPr>
          </a:p>
          <a:p>
            <a:pPr eaLnBrk="1" hangingPunct="1">
              <a:defRPr/>
            </a:pPr>
            <a:r>
              <a:rPr lang="en-GB" altLang="en-US" sz="1400"/>
              <a:t>The course details you provide on the online visa application form should match those contained on the CAS letter from the University.  </a:t>
            </a:r>
          </a:p>
          <a:p>
            <a:pPr eaLnBrk="1" hangingPunct="1">
              <a:defRPr/>
            </a:pPr>
            <a:endParaRPr lang="en-GB" altLang="en-US" sz="1400"/>
          </a:p>
          <a:p>
            <a:pPr eaLnBrk="1" hangingPunct="1">
              <a:defRPr/>
            </a:pPr>
            <a:r>
              <a:rPr lang="en-US" altLang="en-US" sz="1800" u="sng"/>
              <a:t>If your BRP expires on 31 December 2024</a:t>
            </a:r>
          </a:p>
          <a:p>
            <a:pPr eaLnBrk="1" hangingPunct="1">
              <a:defRPr/>
            </a:pPr>
            <a:r>
              <a:rPr lang="en-US" altLang="en-US" sz="1400"/>
              <a:t>You do not need to tell UKVI if your BRP expires on 31 December 2024 but your immigration status (for example, your visa) allows you to stay longer. You will not need a BRP from 1 January 2025. You’ll be able to prove your immigration status online, without a BRP.UKVI will update their information on how to prove your immigration status in early 2024. You do not need to do anything, and your immigration status will not be affected</a:t>
            </a:r>
            <a:endParaRPr lang="en-GB" altLang="en-US" sz="1400"/>
          </a:p>
          <a:p>
            <a:pPr eaLnBrk="1" hangingPunct="1">
              <a:defRPr/>
            </a:pPr>
            <a:endParaRPr lang="en-GB" altLang="en-US" sz="1400"/>
          </a:p>
          <a:p>
            <a:pPr eaLnBrk="1" hangingPunct="1">
              <a:defRPr/>
            </a:pPr>
            <a:endParaRPr lang="en-GB" altLang="en-US" sz="1400"/>
          </a:p>
        </p:txBody>
      </p:sp>
      <p:grpSp>
        <p:nvGrpSpPr>
          <p:cNvPr id="9219" name="Group 3"/>
          <p:cNvGrpSpPr>
            <a:grpSpLocks/>
          </p:cNvGrpSpPr>
          <p:nvPr/>
        </p:nvGrpSpPr>
        <p:grpSpPr bwMode="auto">
          <a:xfrm>
            <a:off x="86553" y="44624"/>
            <a:ext cx="8991600" cy="1258888"/>
            <a:chOff x="48" y="48"/>
            <a:chExt cx="5664" cy="793"/>
          </a:xfrm>
        </p:grpSpPr>
        <p:sp>
          <p:nvSpPr>
            <p:cNvPr id="9221" name="Rectangle 4"/>
            <p:cNvSpPr>
              <a:spLocks noChangeArrowheads="1"/>
            </p:cNvSpPr>
            <p:nvPr/>
          </p:nvSpPr>
          <p:spPr bwMode="ltGray">
            <a:xfrm>
              <a:off x="48" y="48"/>
              <a:ext cx="5664" cy="79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lgn="ctr">
                <a:spcAft>
                  <a:spcPct val="0"/>
                </a:spcAft>
              </a:pPr>
              <a:endParaRPr lang="en-US" altLang="en-US">
                <a:solidFill>
                  <a:srgbClr val="8D010F"/>
                </a:solidFill>
                <a:latin typeface="Times" pitchFamily="18" charset="0"/>
              </a:endParaRPr>
            </a:p>
          </p:txBody>
        </p:sp>
        <p:pic>
          <p:nvPicPr>
            <p:cNvPr id="9222" name="Picture 5" descr="LeedsUniWhit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ltGray">
            <a:xfrm>
              <a:off x="4102" y="278"/>
              <a:ext cx="1433" cy="40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7" name="Text Box 5"/>
          <p:cNvSpPr txBox="1">
            <a:spLocks noChangeArrowheads="1"/>
          </p:cNvSpPr>
          <p:nvPr/>
        </p:nvSpPr>
        <p:spPr bwMode="ltGray">
          <a:xfrm>
            <a:off x="214313" y="422275"/>
            <a:ext cx="4876800" cy="7381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spcAft>
                <a:spcPct val="0"/>
              </a:spcAft>
            </a:pPr>
            <a:r>
              <a:rPr lang="en-GB" altLang="en-US" sz="2800">
                <a:solidFill>
                  <a:schemeClr val="bg1"/>
                </a:solidFill>
              </a:rPr>
              <a:t>Student Visa Advice Team</a:t>
            </a:r>
            <a:endParaRPr lang="en-GB" altLang="en-US" sz="1400">
              <a:solidFill>
                <a:schemeClr val="bg1"/>
              </a:solidFill>
            </a:endParaRPr>
          </a:p>
        </p:txBody>
      </p:sp>
    </p:spTree>
    <p:custDataLst>
      <p:tags r:id="rId1"/>
    </p:custDataLst>
    <p:extLst>
      <p:ext uri="{BB962C8B-B14F-4D97-AF65-F5344CB8AC3E}">
        <p14:creationId xmlns:p14="http://schemas.microsoft.com/office/powerpoint/2010/main" val="2845775180"/>
      </p:ext>
    </p:extLst>
  </p:cSld>
  <p:clrMapOvr>
    <a:masterClrMapping/>
  </p:clrMapOvr>
  <p:transition advTm="50295"/>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a:xfrm>
            <a:off x="355600" y="1665288"/>
            <a:ext cx="8431213" cy="4349750"/>
          </a:xfrm>
        </p:spPr>
        <p:txBody>
          <a:bodyPr/>
          <a:lstStyle/>
          <a:p>
            <a:pPr>
              <a:defRPr/>
            </a:pPr>
            <a:r>
              <a:rPr lang="en-GB" b="1">
                <a:latin typeface="Arial" pitchFamily="34" charset="0"/>
                <a:cs typeface="Arial" pitchFamily="34" charset="0"/>
              </a:rPr>
              <a:t>FAQ’s</a:t>
            </a:r>
          </a:p>
          <a:p>
            <a:pPr>
              <a:defRPr/>
            </a:pPr>
            <a:endParaRPr lang="en-US" sz="1400">
              <a:latin typeface="Arial" pitchFamily="34" charset="0"/>
              <a:cs typeface="Arial" pitchFamily="34" charset="0"/>
            </a:endParaRPr>
          </a:p>
          <a:p>
            <a:pPr>
              <a:defRPr/>
            </a:pPr>
            <a:r>
              <a:rPr lang="en-US" sz="1800" u="sng">
                <a:latin typeface="Arial" pitchFamily="34" charset="0"/>
                <a:cs typeface="Arial" pitchFamily="34" charset="0"/>
              </a:rPr>
              <a:t>How do I register on my new course?</a:t>
            </a:r>
          </a:p>
          <a:p>
            <a:pPr>
              <a:defRPr/>
            </a:pPr>
            <a:r>
              <a:rPr lang="en-US" sz="1400">
                <a:latin typeface="Arial" pitchFamily="34" charset="0"/>
                <a:cs typeface="Arial" pitchFamily="34" charset="0"/>
              </a:rPr>
              <a:t>You can upload a copy of your visa extension application as proof of your pending visa application and email a copy of your BRP to </a:t>
            </a:r>
            <a:r>
              <a:rPr lang="en-US" sz="1400">
                <a:latin typeface="Arial" pitchFamily="34" charset="0"/>
                <a:cs typeface="Arial" pitchFamily="34" charset="0"/>
                <a:hlinkClick r:id="rId4"/>
              </a:rPr>
              <a:t>brp@leeds.ac.uk</a:t>
            </a:r>
            <a:r>
              <a:rPr lang="en-US" sz="1400">
                <a:latin typeface="Arial" pitchFamily="34" charset="0"/>
                <a:cs typeface="Arial" pitchFamily="34" charset="0"/>
              </a:rPr>
              <a:t> if your BRP is NOT delivered to the University of Leeds.</a:t>
            </a:r>
            <a:endParaRPr lang="en-GB" sz="1400">
              <a:latin typeface="Arial" pitchFamily="34" charset="0"/>
              <a:cs typeface="Arial" pitchFamily="34" charset="0"/>
            </a:endParaRPr>
          </a:p>
          <a:p>
            <a:pPr>
              <a:defRPr/>
            </a:pPr>
            <a:endParaRPr lang="en-GB" altLang="en-US" sz="1400" u="sng">
              <a:latin typeface="Arial" pitchFamily="34" charset="0"/>
              <a:cs typeface="Arial" pitchFamily="34" charset="0"/>
            </a:endParaRPr>
          </a:p>
          <a:p>
            <a:pPr eaLnBrk="1" hangingPunct="1">
              <a:defRPr/>
            </a:pPr>
            <a:endParaRPr lang="en-GB" altLang="en-US" sz="1400"/>
          </a:p>
          <a:p>
            <a:pPr eaLnBrk="1" hangingPunct="1">
              <a:defRPr/>
            </a:pPr>
            <a:endParaRPr lang="en-GB" altLang="en-US" sz="1400"/>
          </a:p>
        </p:txBody>
      </p:sp>
      <p:grpSp>
        <p:nvGrpSpPr>
          <p:cNvPr id="9219" name="Group 3"/>
          <p:cNvGrpSpPr>
            <a:grpSpLocks/>
          </p:cNvGrpSpPr>
          <p:nvPr/>
        </p:nvGrpSpPr>
        <p:grpSpPr bwMode="auto">
          <a:xfrm>
            <a:off x="86553" y="44624"/>
            <a:ext cx="8991600" cy="1258888"/>
            <a:chOff x="48" y="48"/>
            <a:chExt cx="5664" cy="793"/>
          </a:xfrm>
        </p:grpSpPr>
        <p:sp>
          <p:nvSpPr>
            <p:cNvPr id="9221" name="Rectangle 4"/>
            <p:cNvSpPr>
              <a:spLocks noChangeArrowheads="1"/>
            </p:cNvSpPr>
            <p:nvPr/>
          </p:nvSpPr>
          <p:spPr bwMode="ltGray">
            <a:xfrm>
              <a:off x="48" y="48"/>
              <a:ext cx="5664" cy="79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lgn="ctr">
                <a:spcAft>
                  <a:spcPct val="0"/>
                </a:spcAft>
              </a:pPr>
              <a:endParaRPr lang="en-US" altLang="en-US">
                <a:solidFill>
                  <a:srgbClr val="8D010F"/>
                </a:solidFill>
                <a:latin typeface="Times" pitchFamily="18" charset="0"/>
              </a:endParaRPr>
            </a:p>
          </p:txBody>
        </p:sp>
        <p:pic>
          <p:nvPicPr>
            <p:cNvPr id="9222" name="Picture 5" descr="LeedsUniWhit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ltGray">
            <a:xfrm>
              <a:off x="4102" y="278"/>
              <a:ext cx="1433" cy="40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7" name="Text Box 5"/>
          <p:cNvSpPr txBox="1">
            <a:spLocks noChangeArrowheads="1"/>
          </p:cNvSpPr>
          <p:nvPr/>
        </p:nvSpPr>
        <p:spPr bwMode="ltGray">
          <a:xfrm>
            <a:off x="214313" y="422275"/>
            <a:ext cx="4876800" cy="7381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spcAft>
                <a:spcPct val="0"/>
              </a:spcAft>
            </a:pPr>
            <a:r>
              <a:rPr lang="en-GB" altLang="en-US" sz="2800">
                <a:solidFill>
                  <a:schemeClr val="bg1"/>
                </a:solidFill>
              </a:rPr>
              <a:t>Student Visa Advice Team</a:t>
            </a:r>
            <a:endParaRPr lang="en-GB" altLang="en-US" sz="1400">
              <a:solidFill>
                <a:schemeClr val="bg1"/>
              </a:solidFill>
            </a:endParaRPr>
          </a:p>
        </p:txBody>
      </p:sp>
    </p:spTree>
    <p:custDataLst>
      <p:tags r:id="rId1"/>
    </p:custDataLst>
    <p:extLst>
      <p:ext uri="{BB962C8B-B14F-4D97-AF65-F5344CB8AC3E}">
        <p14:creationId xmlns:p14="http://schemas.microsoft.com/office/powerpoint/2010/main" val="4053710032"/>
      </p:ext>
    </p:extLst>
  </p:cSld>
  <p:clrMapOvr>
    <a:masterClrMapping/>
  </p:clrMapOvr>
  <p:transition advTm="50295"/>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a:xfrm>
            <a:off x="355600" y="1665288"/>
            <a:ext cx="8431213" cy="4349750"/>
          </a:xfrm>
        </p:spPr>
        <p:txBody>
          <a:bodyPr/>
          <a:lstStyle/>
          <a:p>
            <a:pPr>
              <a:defRPr/>
            </a:pPr>
            <a:r>
              <a:rPr lang="en-GB" sz="1800" u="sng">
                <a:latin typeface="Arial" pitchFamily="34" charset="0"/>
                <a:cs typeface="Arial" pitchFamily="34" charset="0"/>
              </a:rPr>
              <a:t>WHAT YOU MUST DO</a:t>
            </a:r>
            <a:r>
              <a:rPr lang="en-GB" sz="1800">
                <a:latin typeface="Arial" pitchFamily="34" charset="0"/>
                <a:cs typeface="Arial" pitchFamily="34" charset="0"/>
              </a:rPr>
              <a:t>:</a:t>
            </a:r>
          </a:p>
          <a:p>
            <a:pPr marL="457200" indent="-457200">
              <a:buFont typeface="+mj-lt"/>
              <a:buAutoNum type="arabicPeriod"/>
              <a:defRPr/>
            </a:pPr>
            <a:r>
              <a:rPr lang="en-GB" sz="1800">
                <a:latin typeface="Arial" pitchFamily="34" charset="0"/>
                <a:cs typeface="Arial" pitchFamily="34" charset="0"/>
              </a:rPr>
              <a:t>Ensure that you hold your tuition fees plus £9207 in your account and keep these for at least 28 days before submitting an online visa application. </a:t>
            </a:r>
          </a:p>
          <a:p>
            <a:pPr marL="457200" indent="-457200">
              <a:buFont typeface="+mj-lt"/>
              <a:buAutoNum type="arabicPeriod"/>
              <a:defRPr/>
            </a:pPr>
            <a:r>
              <a:rPr lang="en-GB" sz="1800">
                <a:latin typeface="Arial" pitchFamily="34" charset="0"/>
                <a:cs typeface="Arial" pitchFamily="34" charset="0"/>
              </a:rPr>
              <a:t>If using </a:t>
            </a:r>
            <a:r>
              <a:rPr lang="en-GB" sz="1800" b="1">
                <a:latin typeface="Arial" pitchFamily="34" charset="0"/>
                <a:cs typeface="Arial" pitchFamily="34" charset="0"/>
              </a:rPr>
              <a:t>parents bank account</a:t>
            </a:r>
            <a:r>
              <a:rPr lang="en-GB" sz="1800">
                <a:latin typeface="Arial" pitchFamily="34" charset="0"/>
                <a:cs typeface="Arial" pitchFamily="34" charset="0"/>
              </a:rPr>
              <a:t>, need birth certificate and letter from parents confirming they are funding your studies.</a:t>
            </a:r>
          </a:p>
          <a:p>
            <a:pPr marL="457200" indent="-457200">
              <a:buFont typeface="+mj-lt"/>
              <a:buAutoNum type="arabicPeriod"/>
              <a:defRPr/>
            </a:pPr>
            <a:r>
              <a:rPr lang="en-GB" sz="1800">
                <a:latin typeface="Arial" pitchFamily="34" charset="0"/>
                <a:cs typeface="Arial" pitchFamily="34" charset="0"/>
              </a:rPr>
              <a:t>If </a:t>
            </a:r>
            <a:r>
              <a:rPr lang="en-GB" sz="1800" b="1">
                <a:latin typeface="Arial" pitchFamily="34" charset="0"/>
                <a:cs typeface="Arial" pitchFamily="34" charset="0"/>
              </a:rPr>
              <a:t>sponsored</a:t>
            </a:r>
            <a:r>
              <a:rPr lang="en-GB" sz="1800">
                <a:latin typeface="Arial" pitchFamily="34" charset="0"/>
                <a:cs typeface="Arial" pitchFamily="34" charset="0"/>
              </a:rPr>
              <a:t> obtain an up to date sponsor letter.</a:t>
            </a:r>
          </a:p>
          <a:p>
            <a:pPr marL="457200" indent="-457200">
              <a:buFont typeface="+mj-lt"/>
              <a:buAutoNum type="arabicPeriod"/>
              <a:defRPr/>
            </a:pPr>
            <a:r>
              <a:rPr lang="en-GB" sz="1800">
                <a:latin typeface="Arial" pitchFamily="34" charset="0"/>
                <a:cs typeface="Arial" pitchFamily="34" charset="0"/>
              </a:rPr>
              <a:t>If not in English provide a </a:t>
            </a:r>
            <a:r>
              <a:rPr lang="en-GB" sz="1800" b="1">
                <a:latin typeface="Arial" pitchFamily="34" charset="0"/>
                <a:cs typeface="Arial" pitchFamily="34" charset="0"/>
              </a:rPr>
              <a:t>translation</a:t>
            </a:r>
            <a:r>
              <a:rPr lang="en-GB" sz="1800">
                <a:latin typeface="Arial" pitchFamily="34" charset="0"/>
                <a:cs typeface="Arial" pitchFamily="34" charset="0"/>
              </a:rPr>
              <a:t>.</a:t>
            </a:r>
          </a:p>
          <a:p>
            <a:pPr marL="342900" indent="-342900">
              <a:buFont typeface="+mj-lt"/>
              <a:buAutoNum type="arabicPeriod"/>
              <a:defRPr/>
            </a:pPr>
            <a:r>
              <a:rPr lang="en-GB" sz="1800">
                <a:latin typeface="Arial" pitchFamily="34" charset="0"/>
                <a:cs typeface="Arial" pitchFamily="34" charset="0"/>
              </a:rPr>
              <a:t> Obtain ATAS certificate (if applicable).</a:t>
            </a:r>
          </a:p>
          <a:p>
            <a:pPr marL="342900" indent="-342900">
              <a:buFont typeface="+mj-lt"/>
              <a:buAutoNum type="arabicPeriod"/>
              <a:defRPr/>
            </a:pPr>
            <a:r>
              <a:rPr lang="en-GB" sz="1800">
                <a:latin typeface="Arial" pitchFamily="34" charset="0"/>
                <a:cs typeface="Arial" pitchFamily="34" charset="0"/>
              </a:rPr>
              <a:t> Complete the online visa application form </a:t>
            </a:r>
            <a:r>
              <a:rPr lang="en-GB" sz="1800" b="1">
                <a:latin typeface="Arial" pitchFamily="34" charset="0"/>
                <a:cs typeface="Arial" pitchFamily="34" charset="0"/>
              </a:rPr>
              <a:t>before</a:t>
            </a:r>
            <a:r>
              <a:rPr lang="en-GB" sz="1800">
                <a:latin typeface="Arial" pitchFamily="34" charset="0"/>
                <a:cs typeface="Arial" pitchFamily="34" charset="0"/>
              </a:rPr>
              <a:t> you contact the Student Visa Advise Team or request an appointment (but do not submit or pay for it online until after it has been checked by SVA) </a:t>
            </a:r>
          </a:p>
          <a:p>
            <a:pPr>
              <a:defRPr/>
            </a:pPr>
            <a:endParaRPr lang="en-GB" sz="2000" b="1">
              <a:latin typeface="Arial" pitchFamily="34" charset="0"/>
              <a:cs typeface="Arial" pitchFamily="34" charset="0"/>
            </a:endParaRPr>
          </a:p>
        </p:txBody>
      </p:sp>
      <p:grpSp>
        <p:nvGrpSpPr>
          <p:cNvPr id="9219" name="Group 3"/>
          <p:cNvGrpSpPr>
            <a:grpSpLocks/>
          </p:cNvGrpSpPr>
          <p:nvPr/>
        </p:nvGrpSpPr>
        <p:grpSpPr bwMode="auto">
          <a:xfrm>
            <a:off x="76200" y="76200"/>
            <a:ext cx="8991600" cy="1258888"/>
            <a:chOff x="48" y="48"/>
            <a:chExt cx="5664" cy="793"/>
          </a:xfrm>
        </p:grpSpPr>
        <p:sp>
          <p:nvSpPr>
            <p:cNvPr id="9221" name="Rectangle 4"/>
            <p:cNvSpPr>
              <a:spLocks noChangeArrowheads="1"/>
            </p:cNvSpPr>
            <p:nvPr/>
          </p:nvSpPr>
          <p:spPr bwMode="ltGray">
            <a:xfrm>
              <a:off x="48" y="48"/>
              <a:ext cx="5664" cy="79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lgn="ctr">
                <a:spcAft>
                  <a:spcPct val="0"/>
                </a:spcAft>
              </a:pPr>
              <a:endParaRPr lang="en-US" altLang="en-US">
                <a:solidFill>
                  <a:srgbClr val="8D010F"/>
                </a:solidFill>
                <a:latin typeface="Times" pitchFamily="18" charset="0"/>
              </a:endParaRPr>
            </a:p>
          </p:txBody>
        </p:sp>
        <p:pic>
          <p:nvPicPr>
            <p:cNvPr id="9222" name="Picture 5" descr="LeedsUniWhit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ltGray">
            <a:xfrm>
              <a:off x="4102" y="278"/>
              <a:ext cx="1433" cy="40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7" name="Text Box 5"/>
          <p:cNvSpPr txBox="1">
            <a:spLocks noChangeArrowheads="1"/>
          </p:cNvSpPr>
          <p:nvPr/>
        </p:nvSpPr>
        <p:spPr bwMode="ltGray">
          <a:xfrm>
            <a:off x="214313" y="422275"/>
            <a:ext cx="4876800" cy="7381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spcAft>
                <a:spcPct val="0"/>
              </a:spcAft>
            </a:pPr>
            <a:r>
              <a:rPr lang="en-GB" altLang="en-US" sz="2800">
                <a:solidFill>
                  <a:schemeClr val="bg1"/>
                </a:solidFill>
              </a:rPr>
              <a:t>Student Visa Advice Team</a:t>
            </a:r>
            <a:endParaRPr lang="en-GB" altLang="en-US" sz="1400">
              <a:solidFill>
                <a:schemeClr val="bg1"/>
              </a:solidFill>
            </a:endParaRPr>
          </a:p>
        </p:txBody>
      </p:sp>
    </p:spTree>
    <p:custDataLst>
      <p:tags r:id="rId1"/>
    </p:custDataLst>
    <p:extLst>
      <p:ext uri="{BB962C8B-B14F-4D97-AF65-F5344CB8AC3E}">
        <p14:creationId xmlns:p14="http://schemas.microsoft.com/office/powerpoint/2010/main" val="399421572"/>
      </p:ext>
    </p:extLst>
  </p:cSld>
  <p:clrMapOvr>
    <a:masterClrMapping/>
  </p:clrMapOvr>
  <p:transition advTm="50295"/>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a:xfrm>
            <a:off x="355600" y="1665288"/>
            <a:ext cx="8431213" cy="4349750"/>
          </a:xfrm>
        </p:spPr>
        <p:txBody>
          <a:bodyPr/>
          <a:lstStyle/>
          <a:p>
            <a:pPr>
              <a:defRPr/>
            </a:pPr>
            <a:r>
              <a:rPr lang="en-GB" sz="2000" b="1">
                <a:latin typeface="Arial" pitchFamily="34" charset="0"/>
                <a:cs typeface="Arial" pitchFamily="34" charset="0"/>
              </a:rPr>
              <a:t>WHAT WE WILL DO:</a:t>
            </a:r>
          </a:p>
          <a:p>
            <a:pPr marL="342900" indent="-342900">
              <a:buFont typeface="Arial" panose="020B0604020202020204" pitchFamily="34" charset="0"/>
              <a:buChar char="•"/>
            </a:pPr>
            <a:r>
              <a:rPr lang="en-GB" sz="2000" b="1">
                <a:latin typeface="Arial" pitchFamily="34" charset="0"/>
                <a:cs typeface="Arial" pitchFamily="34" charset="0"/>
              </a:rPr>
              <a:t>Check your visa application and supporting documents - </a:t>
            </a:r>
            <a:r>
              <a:rPr lang="en-GB" sz="2000" b="1" i="1">
                <a:latin typeface="Arial" pitchFamily="34" charset="0"/>
                <a:cs typeface="Arial" pitchFamily="34" charset="0"/>
              </a:rPr>
              <a:t>Please email your application and documents to: </a:t>
            </a:r>
            <a:r>
              <a:rPr lang="en-GB" sz="2000" b="1">
                <a:latin typeface="Arial" pitchFamily="34" charset="0"/>
                <a:cs typeface="Arial" pitchFamily="34" charset="0"/>
                <a:hlinkClick r:id="rId4"/>
              </a:rPr>
              <a:t>studentvisaadvice@leeds.ac.uk</a:t>
            </a:r>
            <a:r>
              <a:rPr lang="en-GB" sz="2000" b="1">
                <a:latin typeface="Arial" pitchFamily="34" charset="0"/>
                <a:cs typeface="Arial" pitchFamily="34" charset="0"/>
              </a:rPr>
              <a:t> </a:t>
            </a:r>
          </a:p>
          <a:p>
            <a:pPr marL="342900" indent="-342900">
              <a:buFont typeface="Arial" panose="020B0604020202020204" pitchFamily="34" charset="0"/>
              <a:buChar char="•"/>
            </a:pPr>
            <a:r>
              <a:rPr lang="en-GB" sz="2000" b="1">
                <a:latin typeface="Arial" pitchFamily="34" charset="0"/>
                <a:cs typeface="Arial" pitchFamily="34" charset="0"/>
              </a:rPr>
              <a:t>Advise you of any amendments that need to be made before you submit and pay for the application</a:t>
            </a:r>
          </a:p>
          <a:p>
            <a:pPr marL="342900" indent="-342900">
              <a:buFont typeface="Arial" panose="020B0604020202020204" pitchFamily="34" charset="0"/>
              <a:buChar char="•"/>
            </a:pPr>
            <a:r>
              <a:rPr lang="en-GB" sz="2000" b="1">
                <a:latin typeface="Arial" pitchFamily="34" charset="0"/>
                <a:cs typeface="Arial" pitchFamily="34" charset="0"/>
              </a:rPr>
              <a:t>If you wish to make an appointment to have your application form and documents reviewed please email </a:t>
            </a:r>
            <a:r>
              <a:rPr lang="en-GB" sz="2000" b="1">
                <a:latin typeface="Arial" pitchFamily="34" charset="0"/>
                <a:cs typeface="Arial" pitchFamily="34" charset="0"/>
                <a:hlinkClick r:id="rId4"/>
              </a:rPr>
              <a:t>studentvisaadvice@leeds.ac.uk</a:t>
            </a:r>
            <a:r>
              <a:rPr lang="en-GB" sz="2000" b="1">
                <a:latin typeface="Arial" pitchFamily="34" charset="0"/>
                <a:cs typeface="Arial" pitchFamily="34" charset="0"/>
              </a:rPr>
              <a:t> and include ‘Appointment Request’ and your Student ID number in the subject of the email. </a:t>
            </a:r>
          </a:p>
          <a:p>
            <a:pPr marL="342900" indent="-342900">
              <a:buFont typeface="Arial" panose="020B0604020202020204" pitchFamily="34" charset="0"/>
              <a:buChar char="•"/>
            </a:pPr>
            <a:r>
              <a:rPr lang="en-GB" sz="2000" b="1">
                <a:latin typeface="Arial" pitchFamily="34" charset="0"/>
                <a:cs typeface="Arial" pitchFamily="34" charset="0"/>
              </a:rPr>
              <a:t>The Student Visa Advice Team are based in Beech Grove House Room 1.02 </a:t>
            </a:r>
          </a:p>
          <a:p>
            <a:endParaRPr lang="en-GB" sz="2000" b="1">
              <a:latin typeface="Arial" pitchFamily="34" charset="0"/>
              <a:cs typeface="Arial" pitchFamily="34" charset="0"/>
            </a:endParaRPr>
          </a:p>
          <a:p>
            <a:endParaRPr lang="en-GB" sz="2000" b="1">
              <a:latin typeface="Arial" pitchFamily="34" charset="0"/>
              <a:cs typeface="Arial" pitchFamily="34" charset="0"/>
            </a:endParaRPr>
          </a:p>
          <a:p>
            <a:pPr eaLnBrk="1" hangingPunct="1">
              <a:defRPr/>
            </a:pPr>
            <a:endParaRPr lang="en-GB" altLang="en-US"/>
          </a:p>
          <a:p>
            <a:pPr marL="342900" indent="-342900" eaLnBrk="1" hangingPunct="1">
              <a:buFont typeface="Arial" panose="020B0604020202020204" pitchFamily="34" charset="0"/>
              <a:buChar char="•"/>
              <a:defRPr/>
            </a:pPr>
            <a:endParaRPr lang="en-GB" altLang="en-US"/>
          </a:p>
        </p:txBody>
      </p:sp>
      <p:grpSp>
        <p:nvGrpSpPr>
          <p:cNvPr id="9219" name="Group 3"/>
          <p:cNvGrpSpPr>
            <a:grpSpLocks/>
          </p:cNvGrpSpPr>
          <p:nvPr/>
        </p:nvGrpSpPr>
        <p:grpSpPr bwMode="auto">
          <a:xfrm>
            <a:off x="99456" y="116632"/>
            <a:ext cx="8991600" cy="1258888"/>
            <a:chOff x="48" y="48"/>
            <a:chExt cx="5664" cy="793"/>
          </a:xfrm>
        </p:grpSpPr>
        <p:sp>
          <p:nvSpPr>
            <p:cNvPr id="9221" name="Rectangle 4"/>
            <p:cNvSpPr>
              <a:spLocks noChangeArrowheads="1"/>
            </p:cNvSpPr>
            <p:nvPr/>
          </p:nvSpPr>
          <p:spPr bwMode="ltGray">
            <a:xfrm>
              <a:off x="48" y="48"/>
              <a:ext cx="5664" cy="79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lgn="ctr">
                <a:spcAft>
                  <a:spcPct val="0"/>
                </a:spcAft>
              </a:pPr>
              <a:endParaRPr lang="en-US" altLang="en-US">
                <a:solidFill>
                  <a:srgbClr val="8D010F"/>
                </a:solidFill>
                <a:latin typeface="Times" pitchFamily="18" charset="0"/>
              </a:endParaRPr>
            </a:p>
          </p:txBody>
        </p:sp>
        <p:pic>
          <p:nvPicPr>
            <p:cNvPr id="9222" name="Picture 5" descr="LeedsUniWhit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ltGray">
            <a:xfrm>
              <a:off x="4102" y="278"/>
              <a:ext cx="1433" cy="40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7" name="Text Box 5"/>
          <p:cNvSpPr txBox="1">
            <a:spLocks noChangeArrowheads="1"/>
          </p:cNvSpPr>
          <p:nvPr/>
        </p:nvSpPr>
        <p:spPr bwMode="ltGray">
          <a:xfrm>
            <a:off x="214313" y="422275"/>
            <a:ext cx="4876800" cy="7381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spcAft>
                <a:spcPct val="0"/>
              </a:spcAft>
            </a:pPr>
            <a:r>
              <a:rPr lang="en-GB" altLang="en-US" sz="2800">
                <a:solidFill>
                  <a:schemeClr val="bg1"/>
                </a:solidFill>
              </a:rPr>
              <a:t>Student Visa Advice Team</a:t>
            </a:r>
            <a:endParaRPr lang="en-GB" altLang="en-US" sz="1400">
              <a:solidFill>
                <a:schemeClr val="bg1"/>
              </a:solidFill>
            </a:endParaRPr>
          </a:p>
        </p:txBody>
      </p:sp>
    </p:spTree>
    <p:custDataLst>
      <p:tags r:id="rId1"/>
    </p:custDataLst>
    <p:extLst>
      <p:ext uri="{BB962C8B-B14F-4D97-AF65-F5344CB8AC3E}">
        <p14:creationId xmlns:p14="http://schemas.microsoft.com/office/powerpoint/2010/main" val="723292424"/>
      </p:ext>
    </p:extLst>
  </p:cSld>
  <p:clrMapOvr>
    <a:masterClrMapping/>
  </p:clrMapOvr>
  <p:transition advTm="50295"/>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a:xfrm>
            <a:off x="251520" y="1454149"/>
            <a:ext cx="8516225" cy="4249349"/>
          </a:xfrm>
        </p:spPr>
        <p:txBody>
          <a:bodyPr/>
          <a:lstStyle/>
          <a:p>
            <a:pPr>
              <a:defRPr/>
            </a:pPr>
            <a:r>
              <a:rPr lang="en-GB" sz="1800" u="sng" dirty="0">
                <a:latin typeface="Arial"/>
                <a:cs typeface="Arial"/>
              </a:rPr>
              <a:t> AFTER PAYING FOR YOUR VISA APPLICATION:</a:t>
            </a:r>
          </a:p>
          <a:p>
            <a:pPr>
              <a:defRPr/>
            </a:pPr>
            <a:endParaRPr lang="en-GB" sz="1800" u="sng">
              <a:latin typeface="Arial" pitchFamily="34" charset="0"/>
              <a:cs typeface="Arial" pitchFamily="34" charset="0"/>
            </a:endParaRPr>
          </a:p>
          <a:p>
            <a:pPr marL="342900" indent="-342900">
              <a:buFont typeface="Arial" panose="020B0604020202020204" pitchFamily="34" charset="0"/>
              <a:buChar char="•"/>
              <a:defRPr/>
            </a:pPr>
            <a:r>
              <a:rPr lang="en-GB" sz="1800" dirty="0">
                <a:latin typeface="Arial"/>
                <a:cs typeface="Arial"/>
              </a:rPr>
              <a:t>After you have paid your IHS and visa application fee you will be directed to another website, </a:t>
            </a:r>
            <a:r>
              <a:rPr lang="en-GB" sz="1800" dirty="0">
                <a:latin typeface="Arial"/>
                <a:cs typeface="Arial"/>
                <a:hlinkClick r:id="rId4"/>
              </a:rPr>
              <a:t>UKVCAS</a:t>
            </a:r>
            <a:r>
              <a:rPr lang="en-GB" sz="1800" dirty="0">
                <a:latin typeface="Arial"/>
                <a:cs typeface="Arial"/>
              </a:rPr>
              <a:t> to book an appointment.</a:t>
            </a:r>
          </a:p>
          <a:p>
            <a:pPr marL="342900" indent="-342900">
              <a:buFont typeface="Arial" panose="020B0604020202020204" pitchFamily="34" charset="0"/>
              <a:buChar char="•"/>
              <a:defRPr/>
            </a:pPr>
            <a:r>
              <a:rPr lang="en-GB" sz="1800" dirty="0">
                <a:latin typeface="Arial"/>
                <a:cs typeface="Arial"/>
              </a:rPr>
              <a:t>You must upload your supporting documents before attending appointment.</a:t>
            </a:r>
          </a:p>
          <a:p>
            <a:pPr marL="342900" indent="-342900">
              <a:buFont typeface="Arial" panose="020B0604020202020204" pitchFamily="34" charset="0"/>
              <a:buChar char="•"/>
              <a:defRPr/>
            </a:pPr>
            <a:r>
              <a:rPr lang="en-GB" sz="1800" dirty="0">
                <a:latin typeface="Arial"/>
                <a:cs typeface="Arial"/>
              </a:rPr>
              <a:t>You must then attend the appointment to enrol your biometrics.</a:t>
            </a:r>
          </a:p>
          <a:p>
            <a:pPr marL="342900" indent="-342900">
              <a:buFont typeface="Arial" panose="020B0604020202020204" pitchFamily="34" charset="0"/>
              <a:buChar char="•"/>
              <a:defRPr/>
            </a:pPr>
            <a:r>
              <a:rPr lang="en-GB" sz="1800" dirty="0">
                <a:latin typeface="Arial"/>
                <a:cs typeface="Arial"/>
              </a:rPr>
              <a:t>You will receive an email telling you to collect your BRP from the Student Services Counter – allow up to 8 weeks for this.  It may take longer for your documents to arrive at busy times.</a:t>
            </a:r>
          </a:p>
          <a:p>
            <a:pPr marL="342900" indent="-342900">
              <a:buFont typeface="Arial" panose="020B0604020202020204" pitchFamily="34" charset="0"/>
              <a:buChar char="•"/>
              <a:defRPr/>
            </a:pPr>
            <a:r>
              <a:rPr lang="en-GB" sz="1800" dirty="0">
                <a:latin typeface="Arial"/>
                <a:cs typeface="Arial"/>
              </a:rPr>
              <a:t>Check your BRP – as soon as you receive it as only 10 days to correct. If there are any errors contact the </a:t>
            </a:r>
            <a:r>
              <a:rPr lang="en-GB" sz="1800" dirty="0">
                <a:latin typeface="Arial"/>
                <a:cs typeface="Arial"/>
                <a:hlinkClick r:id="rId5"/>
              </a:rPr>
              <a:t>studentvisaadvice@leeds.ac.uk</a:t>
            </a:r>
            <a:r>
              <a:rPr lang="en-GB" sz="1800" dirty="0">
                <a:latin typeface="Arial"/>
                <a:cs typeface="Arial"/>
              </a:rPr>
              <a:t> and follow guidance to correct BRP here </a:t>
            </a:r>
            <a:r>
              <a:rPr lang="en-GB" sz="1800" dirty="0">
                <a:latin typeface="Arial"/>
                <a:cs typeface="Arial"/>
                <a:hlinkClick r:id="rId6"/>
              </a:rPr>
              <a:t>https://students.leeds.ac.uk/visacorrections</a:t>
            </a:r>
            <a:r>
              <a:rPr lang="en-GB" sz="1800" dirty="0">
                <a:latin typeface="Arial"/>
                <a:cs typeface="Arial"/>
              </a:rPr>
              <a:t> </a:t>
            </a:r>
            <a:endParaRPr lang="en-GB" sz="1800" dirty="0">
              <a:latin typeface="Arial" pitchFamily="34" charset="0"/>
              <a:cs typeface="Arial" pitchFamily="34" charset="0"/>
            </a:endParaRPr>
          </a:p>
          <a:p>
            <a:pPr>
              <a:defRPr/>
            </a:pPr>
            <a:endParaRPr lang="en-GB" sz="2000">
              <a:latin typeface="Arial" pitchFamily="34" charset="0"/>
              <a:cs typeface="Arial" pitchFamily="34" charset="0"/>
            </a:endParaRPr>
          </a:p>
        </p:txBody>
      </p:sp>
      <p:grpSp>
        <p:nvGrpSpPr>
          <p:cNvPr id="9219" name="Group 3"/>
          <p:cNvGrpSpPr>
            <a:grpSpLocks/>
          </p:cNvGrpSpPr>
          <p:nvPr/>
        </p:nvGrpSpPr>
        <p:grpSpPr bwMode="auto">
          <a:xfrm>
            <a:off x="76200" y="76200"/>
            <a:ext cx="8991600" cy="1258888"/>
            <a:chOff x="48" y="48"/>
            <a:chExt cx="5664" cy="793"/>
          </a:xfrm>
        </p:grpSpPr>
        <p:sp>
          <p:nvSpPr>
            <p:cNvPr id="9221" name="Rectangle 4"/>
            <p:cNvSpPr>
              <a:spLocks noChangeArrowheads="1"/>
            </p:cNvSpPr>
            <p:nvPr/>
          </p:nvSpPr>
          <p:spPr bwMode="ltGray">
            <a:xfrm>
              <a:off x="48" y="48"/>
              <a:ext cx="5664" cy="79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lgn="ctr">
                <a:spcAft>
                  <a:spcPct val="0"/>
                </a:spcAft>
              </a:pPr>
              <a:endParaRPr lang="en-US" altLang="en-US">
                <a:solidFill>
                  <a:srgbClr val="8D010F"/>
                </a:solidFill>
                <a:latin typeface="Times" pitchFamily="18" charset="0"/>
              </a:endParaRPr>
            </a:p>
          </p:txBody>
        </p:sp>
        <p:pic>
          <p:nvPicPr>
            <p:cNvPr id="9222" name="Picture 5" descr="LeedsUniWhit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ltGray">
            <a:xfrm>
              <a:off x="4102" y="278"/>
              <a:ext cx="1433" cy="40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7" name="Text Box 5"/>
          <p:cNvSpPr txBox="1">
            <a:spLocks noChangeArrowheads="1"/>
          </p:cNvSpPr>
          <p:nvPr/>
        </p:nvSpPr>
        <p:spPr bwMode="ltGray">
          <a:xfrm>
            <a:off x="214313" y="422275"/>
            <a:ext cx="4876800" cy="7381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spcAft>
                <a:spcPct val="0"/>
              </a:spcAft>
            </a:pPr>
            <a:r>
              <a:rPr lang="en-GB" altLang="en-US" sz="2800">
                <a:solidFill>
                  <a:schemeClr val="bg1"/>
                </a:solidFill>
              </a:rPr>
              <a:t>Student Visa Advice Team</a:t>
            </a:r>
            <a:endParaRPr lang="en-GB" altLang="en-US" sz="1400">
              <a:solidFill>
                <a:schemeClr val="bg1"/>
              </a:solidFill>
            </a:endParaRPr>
          </a:p>
        </p:txBody>
      </p:sp>
    </p:spTree>
    <p:custDataLst>
      <p:tags r:id="rId1"/>
    </p:custDataLst>
    <p:extLst>
      <p:ext uri="{BB962C8B-B14F-4D97-AF65-F5344CB8AC3E}">
        <p14:creationId xmlns:p14="http://schemas.microsoft.com/office/powerpoint/2010/main" val="2433288609"/>
      </p:ext>
    </p:extLst>
  </p:cSld>
  <p:clrMapOvr>
    <a:masterClrMapping/>
  </p:clrMapOvr>
  <p:transition advTm="50295"/>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a:xfrm>
            <a:off x="355600" y="1665288"/>
            <a:ext cx="8431213" cy="4349750"/>
          </a:xfrm>
        </p:spPr>
        <p:txBody>
          <a:bodyPr/>
          <a:lstStyle/>
          <a:p>
            <a:pPr>
              <a:defRPr/>
            </a:pPr>
            <a:r>
              <a:rPr lang="en-GB" b="1">
                <a:latin typeface="Arial" pitchFamily="34" charset="0"/>
                <a:cs typeface="Arial" pitchFamily="34" charset="0"/>
              </a:rPr>
              <a:t>Support and Advice</a:t>
            </a:r>
          </a:p>
          <a:p>
            <a:pPr marL="342900" indent="-342900">
              <a:buFont typeface="Arial" panose="020B0604020202020204" pitchFamily="34" charset="0"/>
              <a:buChar char="•"/>
            </a:pPr>
            <a:r>
              <a:rPr lang="en-US" sz="2400">
                <a:latin typeface="Arial" pitchFamily="34" charset="0"/>
                <a:cs typeface="Arial" pitchFamily="34" charset="0"/>
                <a:hlinkClick r:id="rId4"/>
              </a:rPr>
              <a:t>http://students.leeds.ac.uk/info/21506/your_visa/998/language_centre_visa_extensions_in_september</a:t>
            </a:r>
            <a:r>
              <a:rPr lang="en-US" sz="2400">
                <a:latin typeface="Arial" pitchFamily="34" charset="0"/>
                <a:cs typeface="Arial" pitchFamily="34" charset="0"/>
              </a:rPr>
              <a:t> </a:t>
            </a:r>
          </a:p>
          <a:p>
            <a:pPr marL="342900" indent="-342900">
              <a:buFont typeface="Arial" panose="020B0604020202020204" pitchFamily="34" charset="0"/>
              <a:buChar char="•"/>
            </a:pPr>
            <a:r>
              <a:rPr lang="en-GB">
                <a:latin typeface="Arial" pitchFamily="34" charset="0"/>
                <a:cs typeface="Arial" pitchFamily="34" charset="0"/>
              </a:rPr>
              <a:t>E-mail: </a:t>
            </a:r>
            <a:r>
              <a:rPr lang="en-GB">
                <a:latin typeface="Arial" pitchFamily="34" charset="0"/>
                <a:cs typeface="Arial" pitchFamily="34" charset="0"/>
                <a:hlinkClick r:id="rId5"/>
              </a:rPr>
              <a:t>studentvisaadvice@leeds.ac.uk</a:t>
            </a:r>
            <a:r>
              <a:rPr lang="en-GB">
                <a:latin typeface="Arial" pitchFamily="34" charset="0"/>
                <a:cs typeface="Arial" pitchFamily="34" charset="0"/>
              </a:rPr>
              <a:t> </a:t>
            </a:r>
          </a:p>
          <a:p>
            <a:pPr marL="342900" indent="-342900">
              <a:buFont typeface="Arial" panose="020B0604020202020204" pitchFamily="34" charset="0"/>
              <a:buChar char="•"/>
            </a:pPr>
            <a:r>
              <a:rPr lang="en-GB">
                <a:latin typeface="Arial" pitchFamily="34" charset="0"/>
                <a:cs typeface="Arial" pitchFamily="34" charset="0"/>
                <a:hlinkClick r:id="rId6"/>
              </a:rPr>
              <a:t>http://www.ukcisa.org.uk</a:t>
            </a:r>
            <a:endParaRPr lang="en-GB">
              <a:latin typeface="Arial" pitchFamily="34" charset="0"/>
              <a:cs typeface="Arial" pitchFamily="34" charset="0"/>
            </a:endParaRPr>
          </a:p>
          <a:p>
            <a:pPr marL="342900" indent="-342900">
              <a:buFont typeface="Arial" panose="020B0604020202020204" pitchFamily="34" charset="0"/>
              <a:buChar char="•"/>
            </a:pPr>
            <a:r>
              <a:rPr lang="en-GB">
                <a:latin typeface="Arial" pitchFamily="34" charset="0"/>
                <a:cs typeface="Arial" pitchFamily="34" charset="0"/>
              </a:rPr>
              <a:t>UKCISA advice line: </a:t>
            </a:r>
            <a:r>
              <a:rPr lang="en-GB" b="1">
                <a:latin typeface="Arial" pitchFamily="34" charset="0"/>
                <a:cs typeface="Arial" pitchFamily="34" charset="0"/>
              </a:rPr>
              <a:t>020 7107 9922</a:t>
            </a:r>
            <a:r>
              <a:rPr lang="en-GB">
                <a:latin typeface="Arial" pitchFamily="34" charset="0"/>
                <a:cs typeface="Arial" pitchFamily="34" charset="0"/>
              </a:rPr>
              <a:t> open Monday-Friday 13.00-16.00</a:t>
            </a:r>
          </a:p>
          <a:p>
            <a:pPr marL="342900" indent="-342900" eaLnBrk="1" hangingPunct="1">
              <a:buFont typeface="Arial" panose="020B0604020202020204" pitchFamily="34" charset="0"/>
              <a:buChar char="•"/>
              <a:defRPr/>
            </a:pPr>
            <a:endParaRPr lang="en-GB" altLang="en-US"/>
          </a:p>
          <a:p>
            <a:pPr marL="342900" indent="-342900" eaLnBrk="1" hangingPunct="1">
              <a:buFont typeface="Arial" panose="020B0604020202020204" pitchFamily="34" charset="0"/>
              <a:buChar char="•"/>
              <a:defRPr/>
            </a:pPr>
            <a:endParaRPr lang="en-GB" altLang="en-US"/>
          </a:p>
        </p:txBody>
      </p:sp>
      <p:grpSp>
        <p:nvGrpSpPr>
          <p:cNvPr id="9219" name="Group 3"/>
          <p:cNvGrpSpPr>
            <a:grpSpLocks/>
          </p:cNvGrpSpPr>
          <p:nvPr/>
        </p:nvGrpSpPr>
        <p:grpSpPr bwMode="auto">
          <a:xfrm>
            <a:off x="76200" y="76200"/>
            <a:ext cx="8991600" cy="1258888"/>
            <a:chOff x="48" y="48"/>
            <a:chExt cx="5664" cy="793"/>
          </a:xfrm>
        </p:grpSpPr>
        <p:sp>
          <p:nvSpPr>
            <p:cNvPr id="9221" name="Rectangle 4"/>
            <p:cNvSpPr>
              <a:spLocks noChangeArrowheads="1"/>
            </p:cNvSpPr>
            <p:nvPr/>
          </p:nvSpPr>
          <p:spPr bwMode="ltGray">
            <a:xfrm>
              <a:off x="48" y="48"/>
              <a:ext cx="5664" cy="79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lgn="ctr">
                <a:spcAft>
                  <a:spcPct val="0"/>
                </a:spcAft>
              </a:pPr>
              <a:endParaRPr lang="en-US" altLang="en-US">
                <a:solidFill>
                  <a:srgbClr val="8D010F"/>
                </a:solidFill>
                <a:latin typeface="Times" pitchFamily="18" charset="0"/>
              </a:endParaRPr>
            </a:p>
          </p:txBody>
        </p:sp>
        <p:pic>
          <p:nvPicPr>
            <p:cNvPr id="9222" name="Picture 5" descr="LeedsUniWhit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ltGray">
            <a:xfrm>
              <a:off x="4102" y="278"/>
              <a:ext cx="1433" cy="40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7" name="Text Box 5"/>
          <p:cNvSpPr txBox="1">
            <a:spLocks noChangeArrowheads="1"/>
          </p:cNvSpPr>
          <p:nvPr/>
        </p:nvSpPr>
        <p:spPr bwMode="ltGray">
          <a:xfrm>
            <a:off x="214313" y="422275"/>
            <a:ext cx="4876800" cy="7381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spcAft>
                <a:spcPct val="0"/>
              </a:spcAft>
            </a:pPr>
            <a:r>
              <a:rPr lang="en-GB" altLang="en-US" sz="2800">
                <a:solidFill>
                  <a:schemeClr val="bg1"/>
                </a:solidFill>
              </a:rPr>
              <a:t>Student Visa Advice Team</a:t>
            </a:r>
            <a:endParaRPr lang="en-GB" altLang="en-US" sz="1400">
              <a:solidFill>
                <a:schemeClr val="bg1"/>
              </a:solidFill>
            </a:endParaRPr>
          </a:p>
        </p:txBody>
      </p:sp>
    </p:spTree>
    <p:custDataLst>
      <p:tags r:id="rId1"/>
    </p:custDataLst>
    <p:extLst>
      <p:ext uri="{BB962C8B-B14F-4D97-AF65-F5344CB8AC3E}">
        <p14:creationId xmlns:p14="http://schemas.microsoft.com/office/powerpoint/2010/main" val="1441181915"/>
      </p:ext>
    </p:extLst>
  </p:cSld>
  <p:clrMapOvr>
    <a:masterClrMapping/>
  </p:clrMapOvr>
  <p:transition advTm="50295"/>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idx="1"/>
          </p:nvPr>
        </p:nvSpPr>
        <p:spPr>
          <a:xfrm>
            <a:off x="355600" y="1665288"/>
            <a:ext cx="8177213" cy="4349750"/>
          </a:xfrm>
        </p:spPr>
        <p:txBody>
          <a:bodyPr/>
          <a:lstStyle/>
          <a:p>
            <a:pPr algn="just">
              <a:defRPr/>
            </a:pPr>
            <a:r>
              <a:rPr lang="en-GB" b="1">
                <a:latin typeface="Arial" pitchFamily="34" charset="0"/>
                <a:cs typeface="Arial" pitchFamily="34" charset="0"/>
              </a:rPr>
              <a:t>Who needs to be here</a:t>
            </a:r>
          </a:p>
          <a:p>
            <a:pPr marL="342900" indent="-342900" algn="just">
              <a:buFont typeface="Arial" panose="020B0604020202020204" pitchFamily="34" charset="0"/>
              <a:buChar char="•"/>
              <a:defRPr/>
            </a:pPr>
            <a:r>
              <a:rPr lang="en-GB">
                <a:latin typeface="Arial" pitchFamily="34" charset="0"/>
                <a:cs typeface="Arial" pitchFamily="34" charset="0"/>
              </a:rPr>
              <a:t>Anyone who needs to extend their visa for their main course</a:t>
            </a:r>
          </a:p>
          <a:p>
            <a:pPr algn="just">
              <a:defRPr/>
            </a:pPr>
            <a:r>
              <a:rPr lang="en-GB" b="1">
                <a:latin typeface="Arial" pitchFamily="34" charset="0"/>
                <a:cs typeface="Arial" pitchFamily="34" charset="0"/>
              </a:rPr>
              <a:t>What we will cover today</a:t>
            </a:r>
          </a:p>
          <a:p>
            <a:pPr marL="342900" indent="-342900">
              <a:buFont typeface="Arial" panose="020B0604020202020204" pitchFamily="34" charset="0"/>
              <a:buChar char="•"/>
            </a:pPr>
            <a:r>
              <a:rPr lang="en-US">
                <a:latin typeface="Arial" pitchFamily="34" charset="0"/>
                <a:cs typeface="Arial" pitchFamily="34" charset="0"/>
              </a:rPr>
              <a:t>Why a perfect application is IMPORTANT</a:t>
            </a:r>
          </a:p>
          <a:p>
            <a:pPr marL="342900" indent="-342900">
              <a:buFont typeface="Arial" panose="020B0604020202020204" pitchFamily="34" charset="0"/>
              <a:buChar char="•"/>
            </a:pPr>
            <a:r>
              <a:rPr lang="en-US">
                <a:latin typeface="Arial" pitchFamily="34" charset="0"/>
                <a:cs typeface="Arial" pitchFamily="34" charset="0"/>
              </a:rPr>
              <a:t>Why you need to apply before your visa expires</a:t>
            </a:r>
          </a:p>
          <a:p>
            <a:pPr marL="342900" indent="-342900">
              <a:buFont typeface="Arial" panose="020B0604020202020204" pitchFamily="34" charset="0"/>
              <a:buChar char="•"/>
            </a:pPr>
            <a:r>
              <a:rPr lang="en-US">
                <a:latin typeface="Arial" pitchFamily="34" charset="0"/>
                <a:cs typeface="Arial" pitchFamily="34" charset="0"/>
              </a:rPr>
              <a:t>How we are going to help you</a:t>
            </a:r>
          </a:p>
          <a:p>
            <a:pPr marL="342900" indent="-342900">
              <a:buFont typeface="Arial" panose="020B0604020202020204" pitchFamily="34" charset="0"/>
              <a:buChar char="•"/>
            </a:pPr>
            <a:r>
              <a:rPr lang="en-US">
                <a:latin typeface="Arial" pitchFamily="34" charset="0"/>
                <a:cs typeface="Arial" pitchFamily="34" charset="0"/>
              </a:rPr>
              <a:t>Supporting documents</a:t>
            </a:r>
          </a:p>
          <a:p>
            <a:pPr marL="342900" indent="-342900">
              <a:buFont typeface="Arial" panose="020B0604020202020204" pitchFamily="34" charset="0"/>
              <a:buChar char="•"/>
            </a:pPr>
            <a:r>
              <a:rPr lang="en-US">
                <a:latin typeface="Arial" pitchFamily="34" charset="0"/>
                <a:cs typeface="Arial" pitchFamily="34" charset="0"/>
              </a:rPr>
              <a:t>How much money you will need to show</a:t>
            </a:r>
          </a:p>
          <a:p>
            <a:pPr marL="342900" indent="-342900">
              <a:buFont typeface="Arial" panose="020B0604020202020204" pitchFamily="34" charset="0"/>
              <a:buChar char="•"/>
            </a:pPr>
            <a:r>
              <a:rPr lang="en-US">
                <a:latin typeface="Arial" pitchFamily="34" charset="0"/>
                <a:cs typeface="Arial" pitchFamily="34" charset="0"/>
              </a:rPr>
              <a:t>Making your application</a:t>
            </a:r>
          </a:p>
          <a:p>
            <a:pPr>
              <a:defRPr/>
            </a:pPr>
            <a:endParaRPr lang="en-GB">
              <a:latin typeface="Arial" pitchFamily="34" charset="0"/>
              <a:cs typeface="Arial" pitchFamily="34" charset="0"/>
            </a:endParaRPr>
          </a:p>
          <a:p>
            <a:pPr marL="342900" indent="-342900" algn="just">
              <a:buFont typeface="Arial" panose="020B0604020202020204" pitchFamily="34" charset="0"/>
              <a:buChar char="•"/>
              <a:defRPr/>
            </a:pPr>
            <a:endParaRPr lang="en-GB" altLang="en-US"/>
          </a:p>
          <a:p>
            <a:pPr marL="342900" indent="-342900" algn="just" eaLnBrk="1" hangingPunct="1">
              <a:buFont typeface="Arial" panose="020B0604020202020204" pitchFamily="34" charset="0"/>
              <a:buChar char="•"/>
              <a:defRPr/>
            </a:pPr>
            <a:endParaRPr lang="en-GB" altLang="en-US"/>
          </a:p>
          <a:p>
            <a:pPr eaLnBrk="1" hangingPunct="1">
              <a:defRPr/>
            </a:pPr>
            <a:endParaRPr lang="en-GB" altLang="en-US"/>
          </a:p>
        </p:txBody>
      </p:sp>
      <p:grpSp>
        <p:nvGrpSpPr>
          <p:cNvPr id="4099" name="Group 3"/>
          <p:cNvGrpSpPr>
            <a:grpSpLocks/>
          </p:cNvGrpSpPr>
          <p:nvPr/>
        </p:nvGrpSpPr>
        <p:grpSpPr bwMode="auto">
          <a:xfrm>
            <a:off x="76200" y="76200"/>
            <a:ext cx="8991600" cy="1258888"/>
            <a:chOff x="48" y="48"/>
            <a:chExt cx="5664" cy="793"/>
          </a:xfrm>
        </p:grpSpPr>
        <p:sp>
          <p:nvSpPr>
            <p:cNvPr id="4101" name="Rectangle 4"/>
            <p:cNvSpPr>
              <a:spLocks noChangeArrowheads="1"/>
            </p:cNvSpPr>
            <p:nvPr/>
          </p:nvSpPr>
          <p:spPr bwMode="ltGray">
            <a:xfrm>
              <a:off x="48" y="48"/>
              <a:ext cx="5664" cy="79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lgn="ctr">
                <a:spcAft>
                  <a:spcPct val="0"/>
                </a:spcAft>
              </a:pPr>
              <a:endParaRPr lang="en-US" altLang="en-US">
                <a:solidFill>
                  <a:srgbClr val="8D010F"/>
                </a:solidFill>
                <a:latin typeface="Times" pitchFamily="18" charset="0"/>
              </a:endParaRPr>
            </a:p>
          </p:txBody>
        </p:sp>
        <p:pic>
          <p:nvPicPr>
            <p:cNvPr id="4102" name="Picture 5" descr="LeedsUniWhit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ltGray">
            <a:xfrm>
              <a:off x="4102" y="278"/>
              <a:ext cx="1433" cy="40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7" name="Text Box 5"/>
          <p:cNvSpPr txBox="1">
            <a:spLocks noChangeArrowheads="1"/>
          </p:cNvSpPr>
          <p:nvPr/>
        </p:nvSpPr>
        <p:spPr bwMode="ltGray">
          <a:xfrm>
            <a:off x="214313" y="422275"/>
            <a:ext cx="4876800" cy="7381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spcAft>
                <a:spcPct val="0"/>
              </a:spcAft>
            </a:pPr>
            <a:r>
              <a:rPr lang="en-GB" altLang="en-US" sz="2800">
                <a:solidFill>
                  <a:schemeClr val="bg1"/>
                </a:solidFill>
              </a:rPr>
              <a:t>Student Visa Advice Team</a:t>
            </a:r>
            <a:endParaRPr lang="en-GB" altLang="en-US" sz="1400">
              <a:solidFill>
                <a:schemeClr val="bg1"/>
              </a:solidFill>
            </a:endParaRPr>
          </a:p>
        </p:txBody>
      </p:sp>
    </p:spTree>
    <p:custDataLst>
      <p:tags r:id="rId1"/>
    </p:custDataLst>
    <p:extLst>
      <p:ext uri="{BB962C8B-B14F-4D97-AF65-F5344CB8AC3E}">
        <p14:creationId xmlns:p14="http://schemas.microsoft.com/office/powerpoint/2010/main" val="2534037619"/>
      </p:ext>
    </p:extLst>
  </p:cSld>
  <p:clrMapOvr>
    <a:masterClrMapping/>
  </p:clrMapOvr>
  <p:transition advTm="56877"/>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idx="1"/>
          </p:nvPr>
        </p:nvSpPr>
        <p:spPr>
          <a:xfrm>
            <a:off x="355600" y="1665288"/>
            <a:ext cx="8431213" cy="4349750"/>
          </a:xfrm>
        </p:spPr>
        <p:txBody>
          <a:bodyPr/>
          <a:lstStyle/>
          <a:p>
            <a:pPr algn="just">
              <a:defRPr/>
            </a:pPr>
            <a:r>
              <a:rPr lang="en-GB" b="1">
                <a:latin typeface="Arial" pitchFamily="34" charset="0"/>
                <a:cs typeface="Arial" pitchFamily="34" charset="0"/>
              </a:rPr>
              <a:t>Why is making a perfect application important?</a:t>
            </a:r>
            <a:endParaRPr lang="en-GB" altLang="en-US" b="1"/>
          </a:p>
          <a:p>
            <a:pPr marL="342900" indent="-342900">
              <a:buFont typeface="Arial" panose="020B0604020202020204" pitchFamily="34" charset="0"/>
              <a:buChar char="•"/>
            </a:pPr>
            <a:r>
              <a:rPr lang="en-GB">
                <a:latin typeface="Arial" pitchFamily="34" charset="0"/>
                <a:cs typeface="Arial" pitchFamily="34" charset="0"/>
              </a:rPr>
              <a:t>If your application has a mistake or your supporting documents are incorrect, it could be refused</a:t>
            </a:r>
          </a:p>
          <a:p>
            <a:pPr marL="342900" indent="-342900">
              <a:buFont typeface="Arial" panose="020B0604020202020204" pitchFamily="34" charset="0"/>
              <a:buChar char="•"/>
            </a:pPr>
            <a:r>
              <a:rPr lang="en-GB">
                <a:latin typeface="Arial" pitchFamily="34" charset="0"/>
                <a:cs typeface="Arial" pitchFamily="34" charset="0"/>
              </a:rPr>
              <a:t>This could affect the possibility of you starting your course; making another visa application and remaining the UK.</a:t>
            </a:r>
          </a:p>
          <a:p>
            <a:pPr marL="342900" indent="-342900">
              <a:buFont typeface="Arial" panose="020B0604020202020204" pitchFamily="34" charset="0"/>
              <a:buChar char="•"/>
            </a:pPr>
            <a:r>
              <a:rPr lang="en-GB">
                <a:latin typeface="Arial" pitchFamily="34" charset="0"/>
                <a:cs typeface="Arial" pitchFamily="34" charset="0"/>
              </a:rPr>
              <a:t>Therefore it is essential that you complete the application form correctly and have all the necessary correct documents with you at the time of applying</a:t>
            </a:r>
          </a:p>
          <a:p>
            <a:pPr eaLnBrk="1" hangingPunct="1">
              <a:defRPr/>
            </a:pPr>
            <a:endParaRPr lang="en-GB" altLang="en-US"/>
          </a:p>
        </p:txBody>
      </p:sp>
      <p:grpSp>
        <p:nvGrpSpPr>
          <p:cNvPr id="5123" name="Group 3"/>
          <p:cNvGrpSpPr>
            <a:grpSpLocks/>
          </p:cNvGrpSpPr>
          <p:nvPr/>
        </p:nvGrpSpPr>
        <p:grpSpPr bwMode="auto">
          <a:xfrm>
            <a:off x="76200" y="76200"/>
            <a:ext cx="8991600" cy="1258888"/>
            <a:chOff x="48" y="48"/>
            <a:chExt cx="5664" cy="793"/>
          </a:xfrm>
        </p:grpSpPr>
        <p:sp>
          <p:nvSpPr>
            <p:cNvPr id="5125" name="Rectangle 4"/>
            <p:cNvSpPr>
              <a:spLocks noChangeArrowheads="1"/>
            </p:cNvSpPr>
            <p:nvPr/>
          </p:nvSpPr>
          <p:spPr bwMode="ltGray">
            <a:xfrm>
              <a:off x="48" y="48"/>
              <a:ext cx="5664" cy="79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lgn="ctr">
                <a:spcAft>
                  <a:spcPct val="0"/>
                </a:spcAft>
              </a:pPr>
              <a:endParaRPr lang="en-US" altLang="en-US">
                <a:solidFill>
                  <a:srgbClr val="8D010F"/>
                </a:solidFill>
                <a:latin typeface="Times" pitchFamily="18" charset="0"/>
              </a:endParaRPr>
            </a:p>
          </p:txBody>
        </p:sp>
        <p:pic>
          <p:nvPicPr>
            <p:cNvPr id="5126" name="Picture 5" descr="LeedsUniWhit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ltGray">
            <a:xfrm>
              <a:off x="4102" y="278"/>
              <a:ext cx="1433" cy="40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7" name="Text Box 5"/>
          <p:cNvSpPr txBox="1">
            <a:spLocks noChangeArrowheads="1"/>
          </p:cNvSpPr>
          <p:nvPr/>
        </p:nvSpPr>
        <p:spPr bwMode="ltGray">
          <a:xfrm>
            <a:off x="214313" y="422275"/>
            <a:ext cx="4876800" cy="7381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spcAft>
                <a:spcPct val="0"/>
              </a:spcAft>
            </a:pPr>
            <a:r>
              <a:rPr lang="en-GB" altLang="en-US" sz="2800">
                <a:solidFill>
                  <a:schemeClr val="bg1"/>
                </a:solidFill>
              </a:rPr>
              <a:t>Student Visa Advice Team</a:t>
            </a:r>
            <a:endParaRPr lang="en-GB" altLang="en-US" sz="1400">
              <a:solidFill>
                <a:schemeClr val="bg1"/>
              </a:solidFill>
            </a:endParaRPr>
          </a:p>
        </p:txBody>
      </p:sp>
    </p:spTree>
    <p:custDataLst>
      <p:tags r:id="rId1"/>
    </p:custDataLst>
  </p:cSld>
  <p:clrMapOvr>
    <a:masterClrMapping/>
  </p:clrMapOvr>
  <p:transition advTm="1546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idx="1"/>
          </p:nvPr>
        </p:nvSpPr>
        <p:spPr>
          <a:xfrm>
            <a:off x="355600" y="1665288"/>
            <a:ext cx="8431213" cy="4349750"/>
          </a:xfrm>
        </p:spPr>
        <p:txBody>
          <a:bodyPr/>
          <a:lstStyle/>
          <a:p>
            <a:pPr>
              <a:defRPr/>
            </a:pPr>
            <a:r>
              <a:rPr lang="en-GB" b="1">
                <a:latin typeface="Arial" pitchFamily="34" charset="0"/>
                <a:cs typeface="Arial" pitchFamily="34" charset="0"/>
              </a:rPr>
              <a:t>Essential Documents </a:t>
            </a:r>
          </a:p>
          <a:p>
            <a:pPr marL="342900" indent="-342900">
              <a:buFont typeface="Arial" panose="020B0604020202020204" pitchFamily="34" charset="0"/>
              <a:buChar char="•"/>
            </a:pPr>
            <a:r>
              <a:rPr lang="en-GB">
                <a:latin typeface="Arial" pitchFamily="34" charset="0"/>
                <a:cs typeface="Arial" pitchFamily="34" charset="0"/>
              </a:rPr>
              <a:t>Passport</a:t>
            </a:r>
          </a:p>
          <a:p>
            <a:pPr marL="342900" indent="-342900">
              <a:buFont typeface="Arial" panose="020B0604020202020204" pitchFamily="34" charset="0"/>
              <a:buChar char="•"/>
            </a:pPr>
            <a:r>
              <a:rPr lang="en-GB">
                <a:latin typeface="Arial" pitchFamily="34" charset="0"/>
                <a:cs typeface="Arial" pitchFamily="34" charset="0"/>
              </a:rPr>
              <a:t>Bank Statements (if self-funded)</a:t>
            </a:r>
          </a:p>
          <a:p>
            <a:pPr marL="342900" indent="-342900">
              <a:buFont typeface="Arial" panose="020B0604020202020204" pitchFamily="34" charset="0"/>
              <a:buChar char="•"/>
            </a:pPr>
            <a:r>
              <a:rPr lang="en-GB">
                <a:latin typeface="Arial" pitchFamily="34" charset="0"/>
                <a:cs typeface="Arial" pitchFamily="34" charset="0"/>
              </a:rPr>
              <a:t>Parents Bank Statements, birth certificate and consent letter from parents in English (if parents sponsoring)</a:t>
            </a:r>
          </a:p>
          <a:p>
            <a:pPr marL="342900" indent="-342900">
              <a:buFont typeface="Arial" panose="020B0604020202020204" pitchFamily="34" charset="0"/>
              <a:buChar char="•"/>
            </a:pPr>
            <a:r>
              <a:rPr lang="en-GB">
                <a:latin typeface="Arial" pitchFamily="34" charset="0"/>
                <a:cs typeface="Arial" pitchFamily="34" charset="0"/>
              </a:rPr>
              <a:t>Sponsor/Scholarship/Bursary letter (if financially sponsored)</a:t>
            </a:r>
          </a:p>
          <a:p>
            <a:pPr marL="342900" indent="-342900">
              <a:buFont typeface="Arial" panose="020B0604020202020204" pitchFamily="34" charset="0"/>
              <a:buChar char="•"/>
            </a:pPr>
            <a:r>
              <a:rPr lang="en-GB">
                <a:latin typeface="Arial" pitchFamily="34" charset="0"/>
                <a:cs typeface="Arial" pitchFamily="34" charset="0"/>
              </a:rPr>
              <a:t>Confirmation of Acceptance for Studies (CAS)</a:t>
            </a:r>
          </a:p>
          <a:p>
            <a:pPr eaLnBrk="1" hangingPunct="1">
              <a:defRPr/>
            </a:pPr>
            <a:endParaRPr lang="en-GB" altLang="en-US" b="1"/>
          </a:p>
          <a:p>
            <a:pPr eaLnBrk="1" hangingPunct="1">
              <a:defRPr/>
            </a:pPr>
            <a:endParaRPr lang="en-GB" altLang="en-US" b="1"/>
          </a:p>
          <a:p>
            <a:pPr algn="just" eaLnBrk="1" hangingPunct="1">
              <a:defRPr/>
            </a:pPr>
            <a:endParaRPr lang="en-GB" altLang="en-US"/>
          </a:p>
          <a:p>
            <a:pPr eaLnBrk="1" hangingPunct="1">
              <a:defRPr/>
            </a:pPr>
            <a:endParaRPr lang="en-GB" altLang="en-US"/>
          </a:p>
        </p:txBody>
      </p:sp>
      <p:grpSp>
        <p:nvGrpSpPr>
          <p:cNvPr id="7171" name="Group 3"/>
          <p:cNvGrpSpPr>
            <a:grpSpLocks/>
          </p:cNvGrpSpPr>
          <p:nvPr/>
        </p:nvGrpSpPr>
        <p:grpSpPr bwMode="auto">
          <a:xfrm>
            <a:off x="76200" y="76200"/>
            <a:ext cx="8991600" cy="1258888"/>
            <a:chOff x="48" y="48"/>
            <a:chExt cx="5664" cy="793"/>
          </a:xfrm>
        </p:grpSpPr>
        <p:sp>
          <p:nvSpPr>
            <p:cNvPr id="7173" name="Rectangle 4"/>
            <p:cNvSpPr>
              <a:spLocks noChangeArrowheads="1"/>
            </p:cNvSpPr>
            <p:nvPr/>
          </p:nvSpPr>
          <p:spPr bwMode="ltGray">
            <a:xfrm>
              <a:off x="48" y="48"/>
              <a:ext cx="5664" cy="79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lgn="ctr">
                <a:spcAft>
                  <a:spcPct val="0"/>
                </a:spcAft>
              </a:pPr>
              <a:endParaRPr lang="en-US" altLang="en-US">
                <a:solidFill>
                  <a:srgbClr val="8D010F"/>
                </a:solidFill>
                <a:latin typeface="Times" pitchFamily="18" charset="0"/>
              </a:endParaRPr>
            </a:p>
          </p:txBody>
        </p:sp>
        <p:pic>
          <p:nvPicPr>
            <p:cNvPr id="7174" name="Picture 5" descr="LeedsUniWhit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ltGray">
            <a:xfrm>
              <a:off x="4102" y="278"/>
              <a:ext cx="1433" cy="40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7" name="Text Box 5"/>
          <p:cNvSpPr txBox="1">
            <a:spLocks noChangeArrowheads="1"/>
          </p:cNvSpPr>
          <p:nvPr/>
        </p:nvSpPr>
        <p:spPr bwMode="ltGray">
          <a:xfrm>
            <a:off x="214313" y="422275"/>
            <a:ext cx="4876800" cy="7381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spcAft>
                <a:spcPct val="0"/>
              </a:spcAft>
            </a:pPr>
            <a:r>
              <a:rPr lang="en-GB" altLang="en-US" sz="2800">
                <a:solidFill>
                  <a:schemeClr val="bg1"/>
                </a:solidFill>
              </a:rPr>
              <a:t>Student Visa Advice Team</a:t>
            </a:r>
            <a:endParaRPr lang="en-GB" altLang="en-US" sz="1400">
              <a:solidFill>
                <a:schemeClr val="bg1"/>
              </a:solidFill>
            </a:endParaRPr>
          </a:p>
        </p:txBody>
      </p:sp>
    </p:spTree>
    <p:custDataLst>
      <p:tags r:id="rId1"/>
    </p:custDataLst>
  </p:cSld>
  <p:clrMapOvr>
    <a:masterClrMapping/>
  </p:clrMapOvr>
  <p:transition advTm="47175"/>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a:xfrm>
            <a:off x="355600" y="1665288"/>
            <a:ext cx="8431213" cy="4349750"/>
          </a:xfrm>
        </p:spPr>
        <p:txBody>
          <a:bodyPr/>
          <a:lstStyle/>
          <a:p>
            <a:pPr>
              <a:defRPr/>
            </a:pPr>
            <a:r>
              <a:rPr lang="en-GB" b="1">
                <a:latin typeface="Arial" pitchFamily="34" charset="0"/>
                <a:cs typeface="Arial" pitchFamily="34" charset="0"/>
              </a:rPr>
              <a:t>How much money do you need to show?</a:t>
            </a:r>
          </a:p>
          <a:p>
            <a:pPr marL="342900" indent="-342900">
              <a:buFont typeface="Arial" panose="020B0604020202020204" pitchFamily="34" charset="0"/>
              <a:buChar char="•"/>
            </a:pPr>
            <a:r>
              <a:rPr lang="en-GB">
                <a:latin typeface="Arial" pitchFamily="34" charset="0"/>
                <a:cs typeface="Arial" pitchFamily="34" charset="0"/>
              </a:rPr>
              <a:t> £9,207 for 28 consecutive days in addition to any          tuition fees for the academic year that you have not paid.</a:t>
            </a:r>
          </a:p>
          <a:p>
            <a:pPr marL="342900" indent="-342900">
              <a:buFont typeface="Arial" panose="020B0604020202020204" pitchFamily="34" charset="0"/>
              <a:buChar char="•"/>
            </a:pPr>
            <a:r>
              <a:rPr lang="en-GB">
                <a:latin typeface="Arial" pitchFamily="34" charset="0"/>
                <a:cs typeface="Arial" pitchFamily="34" charset="0"/>
              </a:rPr>
              <a:t> Therefore we strongly recommend:</a:t>
            </a:r>
          </a:p>
          <a:p>
            <a:pPr marL="457200" indent="-457200">
              <a:buFont typeface="+mj-lt"/>
              <a:buAutoNum type="arabicPeriod"/>
            </a:pPr>
            <a:r>
              <a:rPr lang="en-GB">
                <a:latin typeface="Arial" pitchFamily="34" charset="0"/>
                <a:cs typeface="Arial" pitchFamily="34" charset="0"/>
              </a:rPr>
              <a:t>Holding at least £9,207 into your bank account immediately and keep it in your account until your visa has been granted </a:t>
            </a:r>
          </a:p>
          <a:p>
            <a:pPr marL="457200" indent="-457200">
              <a:buFont typeface="+mj-lt"/>
              <a:buAutoNum type="arabicPeriod"/>
            </a:pPr>
            <a:r>
              <a:rPr lang="en-GB">
                <a:latin typeface="Arial" pitchFamily="34" charset="0"/>
                <a:cs typeface="Arial" pitchFamily="34" charset="0"/>
              </a:rPr>
              <a:t>Paying the full tuition fee before making the visa application</a:t>
            </a:r>
          </a:p>
          <a:p>
            <a:pPr marL="342900" indent="-342900" eaLnBrk="1" hangingPunct="1">
              <a:buFont typeface="Arial" panose="020B0604020202020204" pitchFamily="34" charset="0"/>
              <a:buChar char="•"/>
              <a:defRPr/>
            </a:pPr>
            <a:endParaRPr lang="en-GB" altLang="en-US"/>
          </a:p>
          <a:p>
            <a:pPr eaLnBrk="1" hangingPunct="1">
              <a:defRPr/>
            </a:pPr>
            <a:endParaRPr lang="en-GB" altLang="en-US"/>
          </a:p>
        </p:txBody>
      </p:sp>
      <p:grpSp>
        <p:nvGrpSpPr>
          <p:cNvPr id="9219" name="Group 3"/>
          <p:cNvGrpSpPr>
            <a:grpSpLocks/>
          </p:cNvGrpSpPr>
          <p:nvPr/>
        </p:nvGrpSpPr>
        <p:grpSpPr bwMode="auto">
          <a:xfrm>
            <a:off x="76200" y="76200"/>
            <a:ext cx="8991600" cy="1258888"/>
            <a:chOff x="48" y="48"/>
            <a:chExt cx="5664" cy="793"/>
          </a:xfrm>
        </p:grpSpPr>
        <p:sp>
          <p:nvSpPr>
            <p:cNvPr id="9221" name="Rectangle 4"/>
            <p:cNvSpPr>
              <a:spLocks noChangeArrowheads="1"/>
            </p:cNvSpPr>
            <p:nvPr/>
          </p:nvSpPr>
          <p:spPr bwMode="ltGray">
            <a:xfrm>
              <a:off x="48" y="48"/>
              <a:ext cx="5664" cy="79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lgn="ctr">
                <a:spcAft>
                  <a:spcPct val="0"/>
                </a:spcAft>
              </a:pPr>
              <a:endParaRPr lang="en-US" altLang="en-US">
                <a:solidFill>
                  <a:srgbClr val="8D010F"/>
                </a:solidFill>
                <a:latin typeface="Times" pitchFamily="18" charset="0"/>
              </a:endParaRPr>
            </a:p>
          </p:txBody>
        </p:sp>
        <p:pic>
          <p:nvPicPr>
            <p:cNvPr id="9222" name="Picture 5" descr="LeedsUniWhit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ltGray">
            <a:xfrm>
              <a:off x="4102" y="278"/>
              <a:ext cx="1433" cy="40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7" name="Text Box 5"/>
          <p:cNvSpPr txBox="1">
            <a:spLocks noChangeArrowheads="1"/>
          </p:cNvSpPr>
          <p:nvPr/>
        </p:nvSpPr>
        <p:spPr bwMode="ltGray">
          <a:xfrm>
            <a:off x="214313" y="422275"/>
            <a:ext cx="4876800" cy="7381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spcAft>
                <a:spcPct val="0"/>
              </a:spcAft>
            </a:pPr>
            <a:r>
              <a:rPr lang="en-GB" altLang="en-US" sz="2800">
                <a:solidFill>
                  <a:schemeClr val="bg1"/>
                </a:solidFill>
              </a:rPr>
              <a:t>Student Visa Advice Team</a:t>
            </a:r>
            <a:endParaRPr lang="en-GB" altLang="en-US" sz="1400">
              <a:solidFill>
                <a:schemeClr val="bg1"/>
              </a:solidFill>
            </a:endParaRPr>
          </a:p>
        </p:txBody>
      </p:sp>
    </p:spTree>
    <p:custDataLst>
      <p:tags r:id="rId1"/>
    </p:custDataLst>
    <p:extLst>
      <p:ext uri="{BB962C8B-B14F-4D97-AF65-F5344CB8AC3E}">
        <p14:creationId xmlns:p14="http://schemas.microsoft.com/office/powerpoint/2010/main" val="2124362967"/>
      </p:ext>
    </p:extLst>
  </p:cSld>
  <p:clrMapOvr>
    <a:masterClrMapping/>
  </p:clrMapOvr>
  <p:transition advTm="50295"/>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a:xfrm>
            <a:off x="250164" y="1340909"/>
            <a:ext cx="8431213" cy="4349750"/>
          </a:xfrm>
        </p:spPr>
        <p:txBody>
          <a:bodyPr/>
          <a:lstStyle/>
          <a:p>
            <a:pPr>
              <a:defRPr/>
            </a:pPr>
            <a:r>
              <a:rPr lang="en-GB" b="1">
                <a:latin typeface="Arial" pitchFamily="34" charset="0"/>
                <a:cs typeface="Arial" pitchFamily="34" charset="0"/>
              </a:rPr>
              <a:t>Bank Statements</a:t>
            </a:r>
          </a:p>
          <a:p>
            <a:pPr marL="285750" indent="-285750">
              <a:buFont typeface="Arial" panose="020B0604020202020204" pitchFamily="34" charset="0"/>
              <a:buChar char="•"/>
            </a:pPr>
            <a:r>
              <a:rPr lang="en-GB" sz="1800">
                <a:latin typeface="Arial" pitchFamily="34" charset="0"/>
                <a:cs typeface="Arial" pitchFamily="34" charset="0"/>
              </a:rPr>
              <a:t>You can use a UK or overseas bank statement (personal or savings account)</a:t>
            </a:r>
          </a:p>
          <a:p>
            <a:pPr marL="285750" indent="-285750">
              <a:buFont typeface="Arial" panose="020B0604020202020204" pitchFamily="34" charset="0"/>
              <a:buChar char="•"/>
            </a:pPr>
            <a:r>
              <a:rPr lang="en-GB" sz="1800">
                <a:latin typeface="Arial" pitchFamily="34" charset="0"/>
                <a:cs typeface="Arial" pitchFamily="34" charset="0"/>
              </a:rPr>
              <a:t>£9207 plus outstanding first year tuition fees</a:t>
            </a:r>
          </a:p>
          <a:p>
            <a:pPr marL="285750" indent="-285750">
              <a:buFont typeface="Arial" panose="020B0604020202020204" pitchFamily="34" charset="0"/>
              <a:buChar char="•"/>
            </a:pPr>
            <a:r>
              <a:rPr lang="en-GB" sz="1800">
                <a:latin typeface="Arial" pitchFamily="34" charset="0"/>
                <a:cs typeface="Arial" pitchFamily="34" charset="0"/>
              </a:rPr>
              <a:t>Money has to be in the account for consecutive 28 days at the time of making the application</a:t>
            </a:r>
          </a:p>
          <a:p>
            <a:pPr marL="285750" indent="-285750">
              <a:buFont typeface="Arial" panose="020B0604020202020204" pitchFamily="34" charset="0"/>
              <a:buChar char="•"/>
            </a:pPr>
            <a:r>
              <a:rPr lang="en-GB" sz="1800">
                <a:latin typeface="Arial" pitchFamily="34" charset="0"/>
                <a:cs typeface="Arial" pitchFamily="34" charset="0"/>
              </a:rPr>
              <a:t>Bank statements must not be older than 31 days at date of application (which is date you pay online for your application)</a:t>
            </a:r>
          </a:p>
          <a:p>
            <a:pPr marL="285750" indent="-285750">
              <a:buFont typeface="Arial" panose="020B0604020202020204" pitchFamily="34" charset="0"/>
              <a:buChar char="•"/>
            </a:pPr>
            <a:r>
              <a:rPr lang="en-GB" sz="1800">
                <a:latin typeface="Arial" pitchFamily="34" charset="0"/>
                <a:cs typeface="Arial" pitchFamily="34" charset="0"/>
              </a:rPr>
              <a:t>Bank statements must include your full name, bank logo, account number, date of the statement </a:t>
            </a:r>
          </a:p>
          <a:p>
            <a:pPr marL="285750" indent="-285750">
              <a:buFont typeface="Arial" panose="020B0604020202020204" pitchFamily="34" charset="0"/>
              <a:buChar char="•"/>
            </a:pPr>
            <a:r>
              <a:rPr lang="en-GB" sz="1800">
                <a:latin typeface="Arial" pitchFamily="34" charset="0"/>
                <a:cs typeface="Arial" pitchFamily="34" charset="0"/>
              </a:rPr>
              <a:t>Useful to print out a currency conversion into GBP from </a:t>
            </a:r>
            <a:r>
              <a:rPr lang="en-GB" sz="1800">
                <a:latin typeface="Arial" pitchFamily="34" charset="0"/>
                <a:cs typeface="Arial" pitchFamily="34" charset="0"/>
                <a:hlinkClick r:id="rId4"/>
              </a:rPr>
              <a:t>www.oanda.com/currency/converter</a:t>
            </a:r>
            <a:r>
              <a:rPr lang="en-GB" sz="1800">
                <a:latin typeface="Arial" pitchFamily="34" charset="0"/>
                <a:cs typeface="Arial" pitchFamily="34" charset="0"/>
              </a:rPr>
              <a:t> if using an overseas bank statement</a:t>
            </a:r>
          </a:p>
          <a:p>
            <a:pPr marL="285750" indent="-285750">
              <a:buFont typeface="Arial" panose="020B0604020202020204" pitchFamily="34" charset="0"/>
              <a:buChar char="•"/>
            </a:pPr>
            <a:r>
              <a:rPr lang="en-GB" sz="1800">
                <a:latin typeface="+mj-lt"/>
              </a:rPr>
              <a:t>UKVI have a process where they may contact the financial institution for verification checks</a:t>
            </a:r>
          </a:p>
          <a:p>
            <a:pPr marL="285750" indent="-285750">
              <a:buFont typeface="Arial" panose="020B0604020202020204" pitchFamily="34" charset="0"/>
              <a:buChar char="•"/>
            </a:pPr>
            <a:endParaRPr lang="en-GB" sz="2000">
              <a:latin typeface="Arial" pitchFamily="34" charset="0"/>
              <a:cs typeface="Arial" pitchFamily="34" charset="0"/>
            </a:endParaRPr>
          </a:p>
          <a:p>
            <a:pPr marL="285750" indent="-285750">
              <a:buFont typeface="Arial" panose="020B0604020202020204" pitchFamily="34" charset="0"/>
              <a:buChar char="•"/>
            </a:pPr>
            <a:endParaRPr lang="en-GB" sz="2000">
              <a:latin typeface="Arial" pitchFamily="34" charset="0"/>
              <a:cs typeface="Arial" pitchFamily="34" charset="0"/>
            </a:endParaRPr>
          </a:p>
          <a:p>
            <a:pPr marL="342900" indent="-342900" eaLnBrk="1" hangingPunct="1">
              <a:buFont typeface="Arial" panose="020B0604020202020204" pitchFamily="34" charset="0"/>
              <a:buChar char="•"/>
              <a:defRPr/>
            </a:pPr>
            <a:endParaRPr lang="en-GB" altLang="en-US"/>
          </a:p>
          <a:p>
            <a:pPr marL="342900" indent="-342900" eaLnBrk="1" hangingPunct="1">
              <a:buFont typeface="Arial" panose="020B0604020202020204" pitchFamily="34" charset="0"/>
              <a:buChar char="•"/>
              <a:defRPr/>
            </a:pPr>
            <a:endParaRPr lang="en-GB" altLang="en-US"/>
          </a:p>
        </p:txBody>
      </p:sp>
      <p:grpSp>
        <p:nvGrpSpPr>
          <p:cNvPr id="9219" name="Group 3"/>
          <p:cNvGrpSpPr>
            <a:grpSpLocks/>
          </p:cNvGrpSpPr>
          <p:nvPr/>
        </p:nvGrpSpPr>
        <p:grpSpPr bwMode="auto">
          <a:xfrm>
            <a:off x="76200" y="76200"/>
            <a:ext cx="8991600" cy="1258888"/>
            <a:chOff x="48" y="48"/>
            <a:chExt cx="5664" cy="793"/>
          </a:xfrm>
        </p:grpSpPr>
        <p:sp>
          <p:nvSpPr>
            <p:cNvPr id="9221" name="Rectangle 4"/>
            <p:cNvSpPr>
              <a:spLocks noChangeArrowheads="1"/>
            </p:cNvSpPr>
            <p:nvPr/>
          </p:nvSpPr>
          <p:spPr bwMode="ltGray">
            <a:xfrm>
              <a:off x="48" y="48"/>
              <a:ext cx="5664" cy="79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lgn="ctr">
                <a:spcAft>
                  <a:spcPct val="0"/>
                </a:spcAft>
              </a:pPr>
              <a:endParaRPr lang="en-US" altLang="en-US">
                <a:solidFill>
                  <a:srgbClr val="8D010F"/>
                </a:solidFill>
                <a:latin typeface="Times" pitchFamily="18" charset="0"/>
              </a:endParaRPr>
            </a:p>
          </p:txBody>
        </p:sp>
        <p:pic>
          <p:nvPicPr>
            <p:cNvPr id="9222" name="Picture 5" descr="LeedsUniWhit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ltGray">
            <a:xfrm>
              <a:off x="4102" y="278"/>
              <a:ext cx="1433" cy="40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7" name="Text Box 5"/>
          <p:cNvSpPr txBox="1">
            <a:spLocks noChangeArrowheads="1"/>
          </p:cNvSpPr>
          <p:nvPr/>
        </p:nvSpPr>
        <p:spPr bwMode="ltGray">
          <a:xfrm>
            <a:off x="214313" y="422275"/>
            <a:ext cx="4876800" cy="7381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spcAft>
                <a:spcPct val="0"/>
              </a:spcAft>
            </a:pPr>
            <a:r>
              <a:rPr lang="en-GB" altLang="en-US" sz="2800">
                <a:solidFill>
                  <a:schemeClr val="bg1"/>
                </a:solidFill>
              </a:rPr>
              <a:t>Student Visa Advice Team</a:t>
            </a:r>
            <a:endParaRPr lang="en-GB" altLang="en-US" sz="1400">
              <a:solidFill>
                <a:schemeClr val="bg1"/>
              </a:solidFill>
            </a:endParaRPr>
          </a:p>
        </p:txBody>
      </p:sp>
    </p:spTree>
    <p:custDataLst>
      <p:tags r:id="rId1"/>
    </p:custDataLst>
    <p:extLst>
      <p:ext uri="{BB962C8B-B14F-4D97-AF65-F5344CB8AC3E}">
        <p14:creationId xmlns:p14="http://schemas.microsoft.com/office/powerpoint/2010/main" val="2172884300"/>
      </p:ext>
    </p:extLst>
  </p:cSld>
  <p:clrMapOvr>
    <a:masterClrMapping/>
  </p:clrMapOvr>
  <p:transition advTm="50295"/>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a:xfrm>
            <a:off x="355600" y="1665288"/>
            <a:ext cx="8431213" cy="4349750"/>
          </a:xfrm>
        </p:spPr>
        <p:txBody>
          <a:bodyPr/>
          <a:lstStyle/>
          <a:p>
            <a:pPr>
              <a:defRPr/>
            </a:pPr>
            <a:r>
              <a:rPr lang="en-GB" b="1">
                <a:latin typeface="Arial" pitchFamily="34" charset="0"/>
                <a:cs typeface="Arial" pitchFamily="34" charset="0"/>
              </a:rPr>
              <a:t>Sponsor letter</a:t>
            </a:r>
          </a:p>
          <a:p>
            <a:pPr marL="342900" lvl="0" indent="-342900">
              <a:buFont typeface="Arial" panose="020B0604020202020204" pitchFamily="34" charset="0"/>
              <a:buChar char="•"/>
              <a:defRPr/>
            </a:pPr>
            <a:r>
              <a:rPr lang="en-GB" sz="2000"/>
              <a:t>Must include:</a:t>
            </a:r>
          </a:p>
          <a:p>
            <a:pPr marL="342900" lvl="1" indent="-342900">
              <a:buFont typeface="Arial" panose="020B0604020202020204" pitchFamily="34" charset="0"/>
              <a:buChar char="•"/>
              <a:defRPr/>
            </a:pPr>
            <a:r>
              <a:rPr lang="en-GB"/>
              <a:t>Your name</a:t>
            </a:r>
          </a:p>
          <a:p>
            <a:pPr marL="342900" lvl="1" indent="-342900">
              <a:buFont typeface="Arial" panose="020B0604020202020204" pitchFamily="34" charset="0"/>
              <a:buChar char="•"/>
              <a:defRPr/>
            </a:pPr>
            <a:r>
              <a:rPr lang="en-GB"/>
              <a:t>Name and contact details of the official financial sponsor</a:t>
            </a:r>
          </a:p>
          <a:p>
            <a:pPr marL="342900" lvl="0" indent="-342900">
              <a:buFont typeface="Arial" panose="020B0604020202020204" pitchFamily="34" charset="0"/>
              <a:buChar char="•"/>
              <a:defRPr/>
            </a:pPr>
            <a:r>
              <a:rPr lang="en-GB" sz="2000"/>
              <a:t>Date of the letter (dated within the last 6 months)</a:t>
            </a:r>
          </a:p>
          <a:p>
            <a:pPr marL="342900" lvl="1" indent="-342900">
              <a:buFont typeface="Arial" panose="020B0604020202020204" pitchFamily="34" charset="0"/>
              <a:buChar char="•"/>
              <a:defRPr/>
            </a:pPr>
            <a:r>
              <a:rPr lang="en-GB"/>
              <a:t>Length of the sponsorship</a:t>
            </a:r>
          </a:p>
          <a:p>
            <a:pPr marL="342900" lvl="1" indent="-342900">
              <a:buFont typeface="Arial" panose="020B0604020202020204" pitchFamily="34" charset="0"/>
              <a:buChar char="•"/>
              <a:defRPr/>
            </a:pPr>
            <a:r>
              <a:rPr lang="en-GB"/>
              <a:t>Amount the sponsor is giving to the student or a statement that the student’s official financial sponsor will cover all of the fees and living costs</a:t>
            </a:r>
          </a:p>
          <a:p>
            <a:pPr marL="342900" lvl="1" indent="-342900">
              <a:buFont typeface="Arial" panose="020B0604020202020204" pitchFamily="34" charset="0"/>
              <a:buChar char="•"/>
              <a:defRPr/>
            </a:pPr>
            <a:r>
              <a:rPr lang="en-GB"/>
              <a:t>UKVI have a process where they will contact the financial sponsor for verification checks.</a:t>
            </a:r>
          </a:p>
          <a:p>
            <a:pPr marL="342900" indent="-342900" eaLnBrk="1" hangingPunct="1">
              <a:buFont typeface="Arial" panose="020B0604020202020204" pitchFamily="34" charset="0"/>
              <a:buChar char="•"/>
              <a:defRPr/>
            </a:pPr>
            <a:endParaRPr lang="en-GB" altLang="en-US"/>
          </a:p>
          <a:p>
            <a:pPr marL="342900" indent="-342900" eaLnBrk="1" hangingPunct="1">
              <a:buFont typeface="Arial" panose="020B0604020202020204" pitchFamily="34" charset="0"/>
              <a:buChar char="•"/>
              <a:defRPr/>
            </a:pPr>
            <a:endParaRPr lang="en-GB" altLang="en-US"/>
          </a:p>
        </p:txBody>
      </p:sp>
      <p:grpSp>
        <p:nvGrpSpPr>
          <p:cNvPr id="9219" name="Group 3"/>
          <p:cNvGrpSpPr>
            <a:grpSpLocks/>
          </p:cNvGrpSpPr>
          <p:nvPr/>
        </p:nvGrpSpPr>
        <p:grpSpPr bwMode="auto">
          <a:xfrm>
            <a:off x="76200" y="76200"/>
            <a:ext cx="8991600" cy="1258888"/>
            <a:chOff x="48" y="48"/>
            <a:chExt cx="5664" cy="793"/>
          </a:xfrm>
        </p:grpSpPr>
        <p:sp>
          <p:nvSpPr>
            <p:cNvPr id="9221" name="Rectangle 4"/>
            <p:cNvSpPr>
              <a:spLocks noChangeArrowheads="1"/>
            </p:cNvSpPr>
            <p:nvPr/>
          </p:nvSpPr>
          <p:spPr bwMode="ltGray">
            <a:xfrm>
              <a:off x="48" y="48"/>
              <a:ext cx="5664" cy="79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lgn="ctr">
                <a:spcAft>
                  <a:spcPct val="0"/>
                </a:spcAft>
              </a:pPr>
              <a:endParaRPr lang="en-US" altLang="en-US">
                <a:solidFill>
                  <a:srgbClr val="8D010F"/>
                </a:solidFill>
                <a:latin typeface="Times" pitchFamily="18" charset="0"/>
              </a:endParaRPr>
            </a:p>
          </p:txBody>
        </p:sp>
        <p:pic>
          <p:nvPicPr>
            <p:cNvPr id="9222" name="Picture 5" descr="LeedsUniWhit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ltGray">
            <a:xfrm>
              <a:off x="4102" y="278"/>
              <a:ext cx="1433" cy="40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7" name="Text Box 5"/>
          <p:cNvSpPr txBox="1">
            <a:spLocks noChangeArrowheads="1"/>
          </p:cNvSpPr>
          <p:nvPr/>
        </p:nvSpPr>
        <p:spPr bwMode="ltGray">
          <a:xfrm>
            <a:off x="214313" y="422275"/>
            <a:ext cx="4876800" cy="7381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spcAft>
                <a:spcPct val="0"/>
              </a:spcAft>
            </a:pPr>
            <a:r>
              <a:rPr lang="en-GB" altLang="en-US" sz="2800">
                <a:solidFill>
                  <a:schemeClr val="bg1"/>
                </a:solidFill>
              </a:rPr>
              <a:t>Student Visa Advice Team</a:t>
            </a:r>
            <a:endParaRPr lang="en-GB" altLang="en-US" sz="1400">
              <a:solidFill>
                <a:schemeClr val="bg1"/>
              </a:solidFill>
            </a:endParaRPr>
          </a:p>
        </p:txBody>
      </p:sp>
    </p:spTree>
    <p:custDataLst>
      <p:tags r:id="rId1"/>
    </p:custDataLst>
    <p:extLst>
      <p:ext uri="{BB962C8B-B14F-4D97-AF65-F5344CB8AC3E}">
        <p14:creationId xmlns:p14="http://schemas.microsoft.com/office/powerpoint/2010/main" val="1821324659"/>
      </p:ext>
    </p:extLst>
  </p:cSld>
  <p:clrMapOvr>
    <a:masterClrMapping/>
  </p:clrMapOvr>
  <p:transition advTm="50295"/>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idx="1"/>
          </p:nvPr>
        </p:nvSpPr>
        <p:spPr>
          <a:xfrm>
            <a:off x="355600" y="1665288"/>
            <a:ext cx="8431213" cy="4349750"/>
          </a:xfrm>
        </p:spPr>
        <p:txBody>
          <a:bodyPr/>
          <a:lstStyle/>
          <a:p>
            <a:pPr>
              <a:defRPr/>
            </a:pPr>
            <a:r>
              <a:rPr lang="en-GB" b="1"/>
              <a:t>LOW RISK APPLICANTS</a:t>
            </a:r>
          </a:p>
          <a:p>
            <a:pPr marL="342900" indent="-342900">
              <a:buFont typeface="Arial" panose="020B0604020202020204" pitchFamily="34" charset="0"/>
              <a:buChar char="•"/>
            </a:pPr>
            <a:r>
              <a:rPr lang="en-GB">
                <a:latin typeface="Arial" pitchFamily="34" charset="0"/>
                <a:cs typeface="Arial" pitchFamily="34" charset="0"/>
              </a:rPr>
              <a:t>Can apply under the ‘Differentiation Arrangements’</a:t>
            </a:r>
          </a:p>
          <a:p>
            <a:pPr marL="342900" indent="-342900">
              <a:buFont typeface="Arial" panose="020B0604020202020204" pitchFamily="34" charset="0"/>
              <a:buChar char="•"/>
            </a:pPr>
            <a:r>
              <a:rPr lang="en-GB">
                <a:latin typeface="Arial" pitchFamily="34" charset="0"/>
                <a:cs typeface="Arial" pitchFamily="34" charset="0"/>
              </a:rPr>
              <a:t>Check if this applies to you: </a:t>
            </a:r>
            <a:r>
              <a:rPr lang="en-GB">
                <a:latin typeface="Arial" pitchFamily="34" charset="0"/>
                <a:cs typeface="Arial" pitchFamily="34" charset="0"/>
                <a:hlinkClick r:id="rId4"/>
              </a:rPr>
              <a:t>https://www.gov.uk/guidance/immigration-rules/appendix-student</a:t>
            </a:r>
            <a:r>
              <a:rPr lang="en-GB">
                <a:latin typeface="Arial" pitchFamily="34" charset="0"/>
                <a:cs typeface="Arial" pitchFamily="34" charset="0"/>
              </a:rPr>
              <a:t>  (See ST 22.1)</a:t>
            </a:r>
          </a:p>
          <a:p>
            <a:pPr marL="342900" indent="-342900">
              <a:buFont typeface="Arial" panose="020B0604020202020204" pitchFamily="34" charset="0"/>
              <a:buChar char="•"/>
            </a:pPr>
            <a:r>
              <a:rPr lang="en-GB">
                <a:latin typeface="Arial" pitchFamily="34" charset="0"/>
                <a:cs typeface="Arial" pitchFamily="34" charset="0"/>
              </a:rPr>
              <a:t>Do not have to submit any financial evidence or educational certificates with their visa application.</a:t>
            </a:r>
          </a:p>
          <a:p>
            <a:pPr marL="342900" indent="-342900">
              <a:buFont typeface="Arial" panose="020B0604020202020204" pitchFamily="34" charset="0"/>
              <a:buChar char="•"/>
            </a:pPr>
            <a:r>
              <a:rPr lang="en-GB">
                <a:latin typeface="Arial" pitchFamily="34" charset="0"/>
                <a:cs typeface="Arial" pitchFamily="34" charset="0"/>
              </a:rPr>
              <a:t>Must still meet the financial requirements and have educational certificates as UKVI can randomly request these documents (AND THEY DO!)  </a:t>
            </a:r>
            <a:endParaRPr lang="en-GB" altLang="en-US"/>
          </a:p>
          <a:p>
            <a:pPr marL="342900" indent="-342900" eaLnBrk="1" hangingPunct="1">
              <a:buFont typeface="Arial" panose="020B0604020202020204" pitchFamily="34" charset="0"/>
              <a:buChar char="•"/>
              <a:defRPr/>
            </a:pPr>
            <a:endParaRPr lang="en-GB" altLang="en-US"/>
          </a:p>
        </p:txBody>
      </p:sp>
      <p:grpSp>
        <p:nvGrpSpPr>
          <p:cNvPr id="9219" name="Group 3"/>
          <p:cNvGrpSpPr>
            <a:grpSpLocks/>
          </p:cNvGrpSpPr>
          <p:nvPr/>
        </p:nvGrpSpPr>
        <p:grpSpPr bwMode="auto">
          <a:xfrm>
            <a:off x="76200" y="76200"/>
            <a:ext cx="8991600" cy="1258888"/>
            <a:chOff x="48" y="48"/>
            <a:chExt cx="5664" cy="793"/>
          </a:xfrm>
        </p:grpSpPr>
        <p:sp>
          <p:nvSpPr>
            <p:cNvPr id="9221" name="Rectangle 4"/>
            <p:cNvSpPr>
              <a:spLocks noChangeArrowheads="1"/>
            </p:cNvSpPr>
            <p:nvPr/>
          </p:nvSpPr>
          <p:spPr bwMode="ltGray">
            <a:xfrm>
              <a:off x="48" y="48"/>
              <a:ext cx="5664" cy="79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lgn="ctr">
                <a:spcAft>
                  <a:spcPct val="0"/>
                </a:spcAft>
              </a:pPr>
              <a:endParaRPr lang="en-US" altLang="en-US">
                <a:solidFill>
                  <a:srgbClr val="8D010F"/>
                </a:solidFill>
                <a:latin typeface="Times" pitchFamily="18" charset="0"/>
              </a:endParaRPr>
            </a:p>
          </p:txBody>
        </p:sp>
        <p:pic>
          <p:nvPicPr>
            <p:cNvPr id="9222" name="Picture 5" descr="LeedsUniWhit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ltGray">
            <a:xfrm>
              <a:off x="4102" y="278"/>
              <a:ext cx="1433" cy="40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pic>
      </p:grpSp>
      <p:sp>
        <p:nvSpPr>
          <p:cNvPr id="7" name="Text Box 5"/>
          <p:cNvSpPr txBox="1">
            <a:spLocks noChangeArrowheads="1"/>
          </p:cNvSpPr>
          <p:nvPr/>
        </p:nvSpPr>
        <p:spPr bwMode="ltGray">
          <a:xfrm>
            <a:off x="214313" y="422275"/>
            <a:ext cx="4876800" cy="7381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36000" anchor="b"/>
          <a:lstStyle>
            <a:lvl1pPr eaLnBrk="0" hangingPunct="0">
              <a:spcBef>
                <a:spcPct val="0"/>
              </a:spcBef>
              <a:spcAft>
                <a:spcPct val="40000"/>
              </a:spcAft>
              <a:defRPr sz="2400">
                <a:solidFill>
                  <a:schemeClr val="tx1"/>
                </a:solidFill>
                <a:latin typeface="Arial" charset="0"/>
              </a:defRPr>
            </a:lvl1pPr>
            <a:lvl2pPr marL="742950" indent="-285750" eaLnBrk="0" hangingPunct="0">
              <a:spcBef>
                <a:spcPct val="0"/>
              </a:spcBef>
              <a:spcAft>
                <a:spcPct val="40000"/>
              </a:spcAft>
              <a:buChar char="•"/>
              <a:defRPr sz="2000">
                <a:solidFill>
                  <a:schemeClr val="tx1"/>
                </a:solidFill>
                <a:latin typeface="Arial" charset="0"/>
              </a:defRPr>
            </a:lvl2pPr>
            <a:lvl3pPr marL="1143000" indent="-228600" eaLnBrk="0" hangingPunct="0">
              <a:spcBef>
                <a:spcPct val="0"/>
              </a:spcBef>
              <a:spcAft>
                <a:spcPct val="40000"/>
              </a:spcAft>
              <a:buChar char="•"/>
              <a:defRPr sz="2000">
                <a:solidFill>
                  <a:schemeClr val="tx1"/>
                </a:solidFill>
                <a:latin typeface="Arial" charset="0"/>
              </a:defRPr>
            </a:lvl3pPr>
            <a:lvl4pPr marL="1600200" indent="-228600" eaLnBrk="0" hangingPunct="0">
              <a:spcBef>
                <a:spcPct val="0"/>
              </a:spcBef>
              <a:spcAft>
                <a:spcPct val="40000"/>
              </a:spcAft>
              <a:buChar char="•"/>
              <a:defRPr sz="2000">
                <a:solidFill>
                  <a:schemeClr val="tx1"/>
                </a:solidFill>
                <a:latin typeface="Arial" charset="0"/>
              </a:defRPr>
            </a:lvl4pPr>
            <a:lvl5pPr marL="2057400" indent="-228600" eaLnBrk="0" hangingPunct="0">
              <a:spcBef>
                <a:spcPct val="0"/>
              </a:spcBef>
              <a:spcAft>
                <a:spcPct val="40000"/>
              </a:spcAft>
              <a:buChar char="•"/>
              <a:defRPr sz="2000">
                <a:solidFill>
                  <a:schemeClr val="tx1"/>
                </a:solidFill>
                <a:latin typeface="Arial" charset="0"/>
              </a:defRPr>
            </a:lvl5pPr>
            <a:lvl6pPr marL="2514600" indent="-228600" eaLnBrk="0" fontAlgn="base" hangingPunct="0">
              <a:spcBef>
                <a:spcPct val="0"/>
              </a:spcBef>
              <a:spcAft>
                <a:spcPct val="40000"/>
              </a:spcAft>
              <a:buChar char="•"/>
              <a:defRPr sz="2000">
                <a:solidFill>
                  <a:schemeClr val="tx1"/>
                </a:solidFill>
                <a:latin typeface="Arial" charset="0"/>
              </a:defRPr>
            </a:lvl6pPr>
            <a:lvl7pPr marL="2971800" indent="-228600" eaLnBrk="0" fontAlgn="base" hangingPunct="0">
              <a:spcBef>
                <a:spcPct val="0"/>
              </a:spcBef>
              <a:spcAft>
                <a:spcPct val="40000"/>
              </a:spcAft>
              <a:buChar char="•"/>
              <a:defRPr sz="2000">
                <a:solidFill>
                  <a:schemeClr val="tx1"/>
                </a:solidFill>
                <a:latin typeface="Arial" charset="0"/>
              </a:defRPr>
            </a:lvl7pPr>
            <a:lvl8pPr marL="3429000" indent="-228600" eaLnBrk="0" fontAlgn="base" hangingPunct="0">
              <a:spcBef>
                <a:spcPct val="0"/>
              </a:spcBef>
              <a:spcAft>
                <a:spcPct val="40000"/>
              </a:spcAft>
              <a:buChar char="•"/>
              <a:defRPr sz="2000">
                <a:solidFill>
                  <a:schemeClr val="tx1"/>
                </a:solidFill>
                <a:latin typeface="Arial" charset="0"/>
              </a:defRPr>
            </a:lvl8pPr>
            <a:lvl9pPr marL="3886200" indent="-228600" eaLnBrk="0" fontAlgn="base" hangingPunct="0">
              <a:spcBef>
                <a:spcPct val="0"/>
              </a:spcBef>
              <a:spcAft>
                <a:spcPct val="40000"/>
              </a:spcAft>
              <a:buChar char="•"/>
              <a:defRPr sz="2000">
                <a:solidFill>
                  <a:schemeClr val="tx1"/>
                </a:solidFill>
                <a:latin typeface="Arial" charset="0"/>
              </a:defRPr>
            </a:lvl9pPr>
          </a:lstStyle>
          <a:p>
            <a:pPr>
              <a:spcAft>
                <a:spcPct val="0"/>
              </a:spcAft>
            </a:pPr>
            <a:r>
              <a:rPr lang="en-GB" altLang="en-US" sz="2800">
                <a:solidFill>
                  <a:schemeClr val="bg1"/>
                </a:solidFill>
              </a:rPr>
              <a:t>Student Visa Advice Team</a:t>
            </a:r>
            <a:endParaRPr lang="en-GB" altLang="en-US" sz="1400">
              <a:solidFill>
                <a:schemeClr val="bg1"/>
              </a:solidFill>
            </a:endParaRPr>
          </a:p>
        </p:txBody>
      </p:sp>
    </p:spTree>
    <p:custDataLst>
      <p:tags r:id="rId1"/>
    </p:custDataLst>
    <p:extLst>
      <p:ext uri="{BB962C8B-B14F-4D97-AF65-F5344CB8AC3E}">
        <p14:creationId xmlns:p14="http://schemas.microsoft.com/office/powerpoint/2010/main" val="4188269440"/>
      </p:ext>
    </p:extLst>
  </p:cSld>
  <p:clrMapOvr>
    <a:masterClrMapping/>
  </p:clrMapOvr>
  <p:transition advTm="50295"/>
</p:sld>
</file>

<file path=ppt/tags/tag1.xml><?xml version="1.0" encoding="utf-8"?>
<p:tagLst xmlns:a="http://schemas.openxmlformats.org/drawingml/2006/main" xmlns:r="http://schemas.openxmlformats.org/officeDocument/2006/relationships" xmlns:p="http://schemas.openxmlformats.org/presentationml/2006/main">
  <p:tag name="TIMING" val="|3.8|8|16.1|15.5"/>
</p:tagLst>
</file>

<file path=ppt/tags/tag10.xml><?xml version="1.0" encoding="utf-8"?>
<p:tagLst xmlns:a="http://schemas.openxmlformats.org/drawingml/2006/main" xmlns:r="http://schemas.openxmlformats.org/officeDocument/2006/relationships" xmlns:p="http://schemas.openxmlformats.org/presentationml/2006/main">
  <p:tag name="TIMING" val="|2.3"/>
</p:tagLst>
</file>

<file path=ppt/tags/tag11.xml><?xml version="1.0" encoding="utf-8"?>
<p:tagLst xmlns:a="http://schemas.openxmlformats.org/drawingml/2006/main" xmlns:r="http://schemas.openxmlformats.org/officeDocument/2006/relationships" xmlns:p="http://schemas.openxmlformats.org/presentationml/2006/main">
  <p:tag name="TIMING" val="|2.3"/>
</p:tagLst>
</file>

<file path=ppt/tags/tag12.xml><?xml version="1.0" encoding="utf-8"?>
<p:tagLst xmlns:a="http://schemas.openxmlformats.org/drawingml/2006/main" xmlns:r="http://schemas.openxmlformats.org/officeDocument/2006/relationships" xmlns:p="http://schemas.openxmlformats.org/presentationml/2006/main">
  <p:tag name="TIMING" val="|2.3"/>
</p:tagLst>
</file>

<file path=ppt/tags/tag13.xml><?xml version="1.0" encoding="utf-8"?>
<p:tagLst xmlns:a="http://schemas.openxmlformats.org/drawingml/2006/main" xmlns:r="http://schemas.openxmlformats.org/officeDocument/2006/relationships" xmlns:p="http://schemas.openxmlformats.org/presentationml/2006/main">
  <p:tag name="TIMING" val="|2.3"/>
</p:tagLst>
</file>

<file path=ppt/tags/tag14.xml><?xml version="1.0" encoding="utf-8"?>
<p:tagLst xmlns:a="http://schemas.openxmlformats.org/drawingml/2006/main" xmlns:r="http://schemas.openxmlformats.org/officeDocument/2006/relationships" xmlns:p="http://schemas.openxmlformats.org/presentationml/2006/main">
  <p:tag name="TIMING" val="|2.3"/>
</p:tagLst>
</file>

<file path=ppt/tags/tag15.xml><?xml version="1.0" encoding="utf-8"?>
<p:tagLst xmlns:a="http://schemas.openxmlformats.org/drawingml/2006/main" xmlns:r="http://schemas.openxmlformats.org/officeDocument/2006/relationships" xmlns:p="http://schemas.openxmlformats.org/presentationml/2006/main">
  <p:tag name="TIMING" val="|2.3"/>
</p:tagLst>
</file>

<file path=ppt/tags/tag16.xml><?xml version="1.0" encoding="utf-8"?>
<p:tagLst xmlns:a="http://schemas.openxmlformats.org/drawingml/2006/main" xmlns:r="http://schemas.openxmlformats.org/officeDocument/2006/relationships" xmlns:p="http://schemas.openxmlformats.org/presentationml/2006/main">
  <p:tag name="TIMING" val="|2.3"/>
</p:tagLst>
</file>

<file path=ppt/tags/tag17.xml><?xml version="1.0" encoding="utf-8"?>
<p:tagLst xmlns:a="http://schemas.openxmlformats.org/drawingml/2006/main" xmlns:r="http://schemas.openxmlformats.org/officeDocument/2006/relationships" xmlns:p="http://schemas.openxmlformats.org/presentationml/2006/main">
  <p:tag name="TIMING" val="|2.3"/>
</p:tagLst>
</file>

<file path=ppt/tags/tag18.xml><?xml version="1.0" encoding="utf-8"?>
<p:tagLst xmlns:a="http://schemas.openxmlformats.org/drawingml/2006/main" xmlns:r="http://schemas.openxmlformats.org/officeDocument/2006/relationships" xmlns:p="http://schemas.openxmlformats.org/presentationml/2006/main">
  <p:tag name="TIMING" val="|2.3"/>
</p:tagLst>
</file>

<file path=ppt/tags/tag19.xml><?xml version="1.0" encoding="utf-8"?>
<p:tagLst xmlns:a="http://schemas.openxmlformats.org/drawingml/2006/main" xmlns:r="http://schemas.openxmlformats.org/officeDocument/2006/relationships" xmlns:p="http://schemas.openxmlformats.org/presentationml/2006/main">
  <p:tag name="TIMING" val="|2.3"/>
</p:tagLst>
</file>

<file path=ppt/tags/tag2.xml><?xml version="1.0" encoding="utf-8"?>
<p:tagLst xmlns:a="http://schemas.openxmlformats.org/drawingml/2006/main" xmlns:r="http://schemas.openxmlformats.org/officeDocument/2006/relationships" xmlns:p="http://schemas.openxmlformats.org/presentationml/2006/main">
  <p:tag name="TIMING" val="|3.8|8|16.1|15.5"/>
</p:tagLst>
</file>

<file path=ppt/tags/tag20.xml><?xml version="1.0" encoding="utf-8"?>
<p:tagLst xmlns:a="http://schemas.openxmlformats.org/drawingml/2006/main" xmlns:r="http://schemas.openxmlformats.org/officeDocument/2006/relationships" xmlns:p="http://schemas.openxmlformats.org/presentationml/2006/main">
  <p:tag name="TIMING" val="|2.3"/>
</p:tagLst>
</file>

<file path=ppt/tags/tag21.xml><?xml version="1.0" encoding="utf-8"?>
<p:tagLst xmlns:a="http://schemas.openxmlformats.org/drawingml/2006/main" xmlns:r="http://schemas.openxmlformats.org/officeDocument/2006/relationships" xmlns:p="http://schemas.openxmlformats.org/presentationml/2006/main">
  <p:tag name="TIMING" val="|2.3"/>
</p:tagLst>
</file>

<file path=ppt/tags/tag22.xml><?xml version="1.0" encoding="utf-8"?>
<p:tagLst xmlns:a="http://schemas.openxmlformats.org/drawingml/2006/main" xmlns:r="http://schemas.openxmlformats.org/officeDocument/2006/relationships" xmlns:p="http://schemas.openxmlformats.org/presentationml/2006/main">
  <p:tag name="TIMING" val="|2.3"/>
</p:tagLst>
</file>

<file path=ppt/tags/tag23.xml><?xml version="1.0" encoding="utf-8"?>
<p:tagLst xmlns:a="http://schemas.openxmlformats.org/drawingml/2006/main" xmlns:r="http://schemas.openxmlformats.org/officeDocument/2006/relationships" xmlns:p="http://schemas.openxmlformats.org/presentationml/2006/main">
  <p:tag name="TIMING" val="|2.3"/>
</p:tagLst>
</file>

<file path=ppt/tags/tag24.xml><?xml version="1.0" encoding="utf-8"?>
<p:tagLst xmlns:a="http://schemas.openxmlformats.org/drawingml/2006/main" xmlns:r="http://schemas.openxmlformats.org/officeDocument/2006/relationships" xmlns:p="http://schemas.openxmlformats.org/presentationml/2006/main">
  <p:tag name="TIMING" val="|2.3"/>
</p:tagLst>
</file>

<file path=ppt/tags/tag25.xml><?xml version="1.0" encoding="utf-8"?>
<p:tagLst xmlns:a="http://schemas.openxmlformats.org/drawingml/2006/main" xmlns:r="http://schemas.openxmlformats.org/officeDocument/2006/relationships" xmlns:p="http://schemas.openxmlformats.org/presentationml/2006/main">
  <p:tag name="TIMING" val="|2.3"/>
</p:tagLst>
</file>

<file path=ppt/tags/tag26.xml><?xml version="1.0" encoding="utf-8"?>
<p:tagLst xmlns:a="http://schemas.openxmlformats.org/drawingml/2006/main" xmlns:r="http://schemas.openxmlformats.org/officeDocument/2006/relationships" xmlns:p="http://schemas.openxmlformats.org/presentationml/2006/main">
  <p:tag name="TIMING" val="|2.3"/>
</p:tagLst>
</file>

<file path=ppt/tags/tag27.xml><?xml version="1.0" encoding="utf-8"?>
<p:tagLst xmlns:a="http://schemas.openxmlformats.org/drawingml/2006/main" xmlns:r="http://schemas.openxmlformats.org/officeDocument/2006/relationships" xmlns:p="http://schemas.openxmlformats.org/presentationml/2006/main">
  <p:tag name="TIMING" val="|2.3"/>
</p:tagLst>
</file>

<file path=ppt/tags/tag28.xml><?xml version="1.0" encoding="utf-8"?>
<p:tagLst xmlns:a="http://schemas.openxmlformats.org/drawingml/2006/main" xmlns:r="http://schemas.openxmlformats.org/officeDocument/2006/relationships" xmlns:p="http://schemas.openxmlformats.org/presentationml/2006/main">
  <p:tag name="TIMING" val="|2.3"/>
</p:tagLst>
</file>

<file path=ppt/tags/tag3.xml><?xml version="1.0" encoding="utf-8"?>
<p:tagLst xmlns:a="http://schemas.openxmlformats.org/drawingml/2006/main" xmlns:r="http://schemas.openxmlformats.org/officeDocument/2006/relationships" xmlns:p="http://schemas.openxmlformats.org/presentationml/2006/main">
  <p:tag name="TIMING" val="|3.3"/>
</p:tagLst>
</file>

<file path=ppt/tags/tag4.xml><?xml version="1.0" encoding="utf-8"?>
<p:tagLst xmlns:a="http://schemas.openxmlformats.org/drawingml/2006/main" xmlns:r="http://schemas.openxmlformats.org/officeDocument/2006/relationships" xmlns:p="http://schemas.openxmlformats.org/presentationml/2006/main">
  <p:tag name="TIMING" val="|5.2|6.2|10.5"/>
</p:tagLst>
</file>

<file path=ppt/tags/tag5.xml><?xml version="1.0" encoding="utf-8"?>
<p:tagLst xmlns:a="http://schemas.openxmlformats.org/drawingml/2006/main" xmlns:r="http://schemas.openxmlformats.org/officeDocument/2006/relationships" xmlns:p="http://schemas.openxmlformats.org/presentationml/2006/main">
  <p:tag name="TIMING" val="|2.3"/>
</p:tagLst>
</file>

<file path=ppt/tags/tag6.xml><?xml version="1.0" encoding="utf-8"?>
<p:tagLst xmlns:a="http://schemas.openxmlformats.org/drawingml/2006/main" xmlns:r="http://schemas.openxmlformats.org/officeDocument/2006/relationships" xmlns:p="http://schemas.openxmlformats.org/presentationml/2006/main">
  <p:tag name="TIMING" val="|2.3"/>
</p:tagLst>
</file>

<file path=ppt/tags/tag7.xml><?xml version="1.0" encoding="utf-8"?>
<p:tagLst xmlns:a="http://schemas.openxmlformats.org/drawingml/2006/main" xmlns:r="http://schemas.openxmlformats.org/officeDocument/2006/relationships" xmlns:p="http://schemas.openxmlformats.org/presentationml/2006/main">
  <p:tag name="TIMING" val="|2.3"/>
</p:tagLst>
</file>

<file path=ppt/tags/tag8.xml><?xml version="1.0" encoding="utf-8"?>
<p:tagLst xmlns:a="http://schemas.openxmlformats.org/drawingml/2006/main" xmlns:r="http://schemas.openxmlformats.org/officeDocument/2006/relationships" xmlns:p="http://schemas.openxmlformats.org/presentationml/2006/main">
  <p:tag name="TIMING" val="|2.3"/>
</p:tagLst>
</file>

<file path=ppt/tags/tag9.xml><?xml version="1.0" encoding="utf-8"?>
<p:tagLst xmlns:a="http://schemas.openxmlformats.org/drawingml/2006/main" xmlns:r="http://schemas.openxmlformats.org/officeDocument/2006/relationships" xmlns:p="http://schemas.openxmlformats.org/presentationml/2006/main">
  <p:tag name="TIMING" val="|2.3"/>
</p:tagLst>
</file>

<file path=ppt/theme/theme1.xml><?xml version="1.0" encoding="utf-8"?>
<a:theme xmlns:a="http://schemas.openxmlformats.org/drawingml/2006/main" name="tier 2 presentation CURRENT">
  <a:themeElements>
    <a:clrScheme name="Hyperlinks Visible">
      <a:dk1>
        <a:srgbClr val="000005"/>
      </a:dk1>
      <a:lt1>
        <a:srgbClr val="FFFFFF"/>
      </a:lt1>
      <a:dk2>
        <a:srgbClr val="FFFFFF"/>
      </a:dk2>
      <a:lt2>
        <a:srgbClr val="808080"/>
      </a:lt2>
      <a:accent1>
        <a:srgbClr val="00502F"/>
      </a:accent1>
      <a:accent2>
        <a:srgbClr val="C41230"/>
      </a:accent2>
      <a:accent3>
        <a:srgbClr val="FFFFFF"/>
      </a:accent3>
      <a:accent4>
        <a:srgbClr val="000003"/>
      </a:accent4>
      <a:accent5>
        <a:srgbClr val="AAB3AD"/>
      </a:accent5>
      <a:accent6>
        <a:srgbClr val="B10F2A"/>
      </a:accent6>
      <a:hlink>
        <a:srgbClr val="B10F2A"/>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hlink"/>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en-GB" altLang="en-US"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hlink"/>
        </a:solidFill>
        <a:ln w="31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en-GB" altLang="en-US" sz="20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5"/>
        </a:dk1>
        <a:lt1>
          <a:srgbClr val="FFFFFF"/>
        </a:lt1>
        <a:dk2>
          <a:srgbClr val="FFFFFF"/>
        </a:dk2>
        <a:lt2>
          <a:srgbClr val="808080"/>
        </a:lt2>
        <a:accent1>
          <a:srgbClr val="00502F"/>
        </a:accent1>
        <a:accent2>
          <a:srgbClr val="C41230"/>
        </a:accent2>
        <a:accent3>
          <a:srgbClr val="FFFFFF"/>
        </a:accent3>
        <a:accent4>
          <a:srgbClr val="000003"/>
        </a:accent4>
        <a:accent5>
          <a:srgbClr val="AAB3AD"/>
        </a:accent5>
        <a:accent6>
          <a:srgbClr val="B10F2A"/>
        </a:accent6>
        <a:hlink>
          <a:srgbClr val="E9E2D3"/>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tier 2 presentation CURRENT</Template>
  <Application>Microsoft Office PowerPoint</Application>
  <PresentationFormat>On-screen Show (4:3)</PresentationFormat>
  <Slides>29</Slides>
  <Notes>28</Notes>
  <HiddenSlides>0</HiddenSlide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tier 2 presentation CURRENT</vt:lpstr>
      <vt:lpstr>Student Visa Extension Session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Leeds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After Studies</dc:title>
  <dc:creator>stutcr</dc:creator>
  <cp:revision>5</cp:revision>
  <dcterms:created xsi:type="dcterms:W3CDTF">2014-06-03T12:40:26Z</dcterms:created>
  <dcterms:modified xsi:type="dcterms:W3CDTF">2023-08-17T08:33:15Z</dcterms:modified>
</cp:coreProperties>
</file>