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1"/>
  </p:sldMasterIdLst>
  <p:notesMasterIdLst>
    <p:notesMasterId r:id="rId34"/>
  </p:notesMasterIdLst>
  <p:handoutMasterIdLst>
    <p:handoutMasterId r:id="rId35"/>
  </p:handoutMasterIdLst>
  <p:sldIdLst>
    <p:sldId id="294" r:id="rId2"/>
    <p:sldId id="295" r:id="rId3"/>
    <p:sldId id="340" r:id="rId4"/>
    <p:sldId id="303" r:id="rId5"/>
    <p:sldId id="304" r:id="rId6"/>
    <p:sldId id="306" r:id="rId7"/>
    <p:sldId id="307" r:id="rId8"/>
    <p:sldId id="308" r:id="rId9"/>
    <p:sldId id="331" r:id="rId10"/>
    <p:sldId id="310" r:id="rId11"/>
    <p:sldId id="311" r:id="rId12"/>
    <p:sldId id="333" r:id="rId13"/>
    <p:sldId id="312" r:id="rId14"/>
    <p:sldId id="313" r:id="rId15"/>
    <p:sldId id="314" r:id="rId16"/>
    <p:sldId id="315" r:id="rId17"/>
    <p:sldId id="316" r:id="rId18"/>
    <p:sldId id="334" r:id="rId19"/>
    <p:sldId id="317" r:id="rId20"/>
    <p:sldId id="318" r:id="rId21"/>
    <p:sldId id="319" r:id="rId22"/>
    <p:sldId id="320" r:id="rId23"/>
    <p:sldId id="321" r:id="rId24"/>
    <p:sldId id="322" r:id="rId25"/>
    <p:sldId id="324" r:id="rId26"/>
    <p:sldId id="325" r:id="rId27"/>
    <p:sldId id="326" r:id="rId28"/>
    <p:sldId id="327" r:id="rId29"/>
    <p:sldId id="329" r:id="rId30"/>
    <p:sldId id="335" r:id="rId31"/>
    <p:sldId id="338" r:id="rId32"/>
    <p:sldId id="337" r:id="rId33"/>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1A"/>
    <a:srgbClr val="F2E9D5"/>
    <a:srgbClr val="003626"/>
    <a:srgbClr val="004832"/>
    <a:srgbClr val="004731"/>
    <a:srgbClr val="0A3023"/>
    <a:srgbClr val="00286B"/>
    <a:srgbClr val="00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7" autoAdjust="0"/>
    <p:restoredTop sz="94724" autoAdjust="0"/>
  </p:normalViewPr>
  <p:slideViewPr>
    <p:cSldViewPr snapToObjects="1">
      <p:cViewPr varScale="1">
        <p:scale>
          <a:sx n="110" d="100"/>
          <a:sy n="110" d="100"/>
        </p:scale>
        <p:origin x="196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9977B754-DA18-4678-A860-21E3D86CA5A6}" type="slidenum">
              <a:rPr lang="en-GB"/>
              <a:pPr>
                <a:defRPr/>
              </a:pPr>
              <a:t>‹#›</a:t>
            </a:fld>
            <a:endParaRPr lang="en-GB"/>
          </a:p>
        </p:txBody>
      </p:sp>
    </p:spTree>
    <p:extLst>
      <p:ext uri="{BB962C8B-B14F-4D97-AF65-F5344CB8AC3E}">
        <p14:creationId xmlns:p14="http://schemas.microsoft.com/office/powerpoint/2010/main" val="264945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GB"/>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GB"/>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A304003-6C44-4F6D-9EA3-64EC93C95D83}" type="slidenum">
              <a:rPr lang="en-GB"/>
              <a:pPr>
                <a:defRPr/>
              </a:pPr>
              <a:t>‹#›</a:t>
            </a:fld>
            <a:endParaRPr lang="en-GB"/>
          </a:p>
        </p:txBody>
      </p:sp>
    </p:spTree>
    <p:extLst>
      <p:ext uri="{BB962C8B-B14F-4D97-AF65-F5344CB8AC3E}">
        <p14:creationId xmlns:p14="http://schemas.microsoft.com/office/powerpoint/2010/main" val="3731678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FB6059A-425C-4C6A-80DC-36B2380A4BD3}" type="slidenum">
              <a:rPr lang="en-GB" altLang="en-US" smtClean="0"/>
              <a:pPr>
                <a:spcBef>
                  <a:spcPct val="0"/>
                </a:spcBef>
              </a:pPr>
              <a:t>2</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302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12</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3722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13</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7276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14</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57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15</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86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4709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35459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82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19</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685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63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1518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FB6059A-425C-4C6A-80DC-36B2380A4BD3}" type="slidenum">
              <a:rPr lang="en-GB" altLang="en-US" smtClean="0"/>
              <a:pPr>
                <a:spcBef>
                  <a:spcPct val="0"/>
                </a:spcBef>
              </a:pPr>
              <a:t>3</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809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22</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456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23</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098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24</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6156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25</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61078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26</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4878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391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35684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29</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4706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30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07729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31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0909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C6354D5-C87D-4003-95AB-4AD7D47B8249}" type="slidenum">
              <a:rPr lang="en-GB" altLang="en-US" smtClean="0"/>
              <a:pPr>
                <a:spcBef>
                  <a:spcPct val="0"/>
                </a:spcBef>
              </a:pPr>
              <a:t>4</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5703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32</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832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3DE3D64-E59B-48F5-A9D9-D441AEC6F154}" type="slidenum">
              <a:rPr lang="en-GB" altLang="en-US" smtClean="0"/>
              <a:pPr>
                <a:spcBef>
                  <a:spcPct val="0"/>
                </a:spcBef>
              </a:pPr>
              <a:t>5</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12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760564C-DEF7-4DF5-A3EB-3A13C3D7BAA1}" type="slidenum">
              <a:rPr lang="en-GB" altLang="en-US" smtClean="0"/>
              <a:pPr>
                <a:spcBef>
                  <a:spcPct val="0"/>
                </a:spcBef>
              </a:pPr>
              <a:t>6</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1488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7</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237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240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10</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374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B20B554-78F7-458C-9600-76E562A05C02}" type="slidenum">
              <a:rPr lang="en-GB" altLang="en-US" smtClean="0"/>
              <a:pPr>
                <a:spcBef>
                  <a:spcPct val="0"/>
                </a:spcBef>
              </a:pPr>
              <a:t>11</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6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a:spcBef>
                <a:spcPct val="0"/>
              </a:spcBef>
              <a:defRPr/>
            </a:pPr>
            <a:endParaRPr lang="en-US" alt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 Box 10"/>
          <p:cNvSpPr txBox="1">
            <a:spLocks noChangeArrowheads="1"/>
          </p:cNvSpPr>
          <p:nvPr/>
        </p:nvSpPr>
        <p:spPr bwMode="ltGray">
          <a:xfrm>
            <a:off x="355600" y="420688"/>
            <a:ext cx="4876800" cy="7381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spcBef>
                <a:spcPct val="0"/>
              </a:spcBef>
              <a:defRPr/>
            </a:pPr>
            <a:r>
              <a:rPr lang="en-GB" altLang="en-US" sz="2800">
                <a:solidFill>
                  <a:schemeClr val="bg1"/>
                </a:solidFill>
              </a:rPr>
              <a:t>School of something</a:t>
            </a:r>
          </a:p>
          <a:p>
            <a:pPr>
              <a:spcBef>
                <a:spcPct val="0"/>
              </a:spcBef>
              <a:defRPr/>
            </a:pPr>
            <a:r>
              <a:rPr lang="en-GB" altLang="en-US" sz="1400">
                <a:solidFill>
                  <a:schemeClr val="bg1"/>
                </a:solidFill>
              </a:rPr>
              <a:t>FACULTY OF OTHER</a:t>
            </a:r>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pPr lvl="0"/>
            <a:r>
              <a:rPr lang="en-US" altLang="en-US" noProof="0" smtClean="0"/>
              <a:t>Click to edit Master title style</a:t>
            </a:r>
            <a:endParaRPr lang="en-GB" altLang="en-US" noProof="0" smtClean="0"/>
          </a:p>
        </p:txBody>
      </p:sp>
      <p:sp>
        <p:nvSpPr>
          <p:cNvPr id="43012" name="Rectangle 4"/>
          <p:cNvSpPr>
            <a:spLocks noGrp="1" noChangeArrowheads="1"/>
          </p:cNvSpPr>
          <p:nvPr>
            <p:ph type="subTitle" idx="1"/>
          </p:nvPr>
        </p:nvSpPr>
        <p:spPr bwMode="ltGray">
          <a:xfrm>
            <a:off x="352425" y="3990975"/>
            <a:ext cx="5394325" cy="519113"/>
          </a:xfrm>
          <a:extLst>
            <a:ext uri="{909E8E84-426E-40DD-AFC4-6F175D3DCCD1}">
              <a14:hiddenFill xmlns:a14="http://schemas.microsoft.com/office/drawing/2010/main">
                <a:solidFill>
                  <a:schemeClr val="tx1"/>
                </a:solidFill>
              </a14:hiddenFill>
            </a:ext>
          </a:extLst>
        </p:spPr>
        <p:txBody>
          <a:bodyPr/>
          <a:lstStyle>
            <a:lvl1pPr>
              <a:defRPr sz="2000">
                <a:solidFill>
                  <a:schemeClr val="bg1"/>
                </a:solidFill>
              </a:defRPr>
            </a:lvl1pPr>
          </a:lstStyle>
          <a:p>
            <a:pPr lvl="0"/>
            <a:r>
              <a:rPr lang="en-US" altLang="en-US" noProof="0" smtClean="0"/>
              <a:t>Click to edit Master subtitle style</a:t>
            </a:r>
            <a:endParaRPr lang="en-GB" altLang="en-US" noProof="0" smtClean="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GB"/>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GB"/>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E2E9714D-44A4-424D-9892-697CF8F7DE7C}" type="slidenum">
              <a:rPr lang="en-GB"/>
              <a:pPr>
                <a:defRPr/>
              </a:pPr>
              <a:t>‹#›</a:t>
            </a:fld>
            <a:endParaRPr lang="en-GB"/>
          </a:p>
        </p:txBody>
      </p:sp>
    </p:spTree>
    <p:extLst>
      <p:ext uri="{BB962C8B-B14F-4D97-AF65-F5344CB8AC3E}">
        <p14:creationId xmlns:p14="http://schemas.microsoft.com/office/powerpoint/2010/main" val="332922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EE4E4C8-9C1D-42C6-BD81-118CACC9FE70}" type="slidenum">
              <a:rPr lang="en-GB"/>
              <a:pPr>
                <a:defRPr/>
              </a:pPr>
              <a:t>‹#›</a:t>
            </a:fld>
            <a:endParaRPr lang="en-GB"/>
          </a:p>
        </p:txBody>
      </p:sp>
    </p:spTree>
    <p:extLst>
      <p:ext uri="{BB962C8B-B14F-4D97-AF65-F5344CB8AC3E}">
        <p14:creationId xmlns:p14="http://schemas.microsoft.com/office/powerpoint/2010/main" val="6142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72D67CA-1697-4F3E-833D-08F6928357F7}" type="slidenum">
              <a:rPr lang="en-GB"/>
              <a:pPr>
                <a:defRPr/>
              </a:pPr>
              <a:t>‹#›</a:t>
            </a:fld>
            <a:endParaRPr lang="en-GB"/>
          </a:p>
        </p:txBody>
      </p:sp>
    </p:spTree>
    <p:extLst>
      <p:ext uri="{BB962C8B-B14F-4D97-AF65-F5344CB8AC3E}">
        <p14:creationId xmlns:p14="http://schemas.microsoft.com/office/powerpoint/2010/main" val="424422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ftr" sz="quarter" idx="11"/>
          </p:nvPr>
        </p:nvSpPr>
        <p:spPr>
          <a:ln/>
        </p:spPr>
        <p:txBody>
          <a:bodyPr/>
          <a:lstStyle>
            <a:lvl1pPr>
              <a:defRPr/>
            </a:lvl1pPr>
          </a:lstStyle>
          <a:p>
            <a:pPr>
              <a:defRPr/>
            </a:pPr>
            <a:endParaRPr lang="en-GB"/>
          </a:p>
        </p:txBody>
      </p:sp>
      <p:sp>
        <p:nvSpPr>
          <p:cNvPr id="8" name="Rectangle 7"/>
          <p:cNvSpPr>
            <a:spLocks noGrp="1" noChangeArrowheads="1"/>
          </p:cNvSpPr>
          <p:nvPr>
            <p:ph type="sldNum" sz="quarter" idx="12"/>
          </p:nvPr>
        </p:nvSpPr>
        <p:spPr>
          <a:ln/>
        </p:spPr>
        <p:txBody>
          <a:bodyPr/>
          <a:lstStyle>
            <a:lvl1pPr>
              <a:defRPr/>
            </a:lvl1pPr>
          </a:lstStyle>
          <a:p>
            <a:pPr>
              <a:defRPr/>
            </a:pPr>
            <a:fld id="{EEEB066D-AA51-4BFB-AEC3-993289746C83}" type="slidenum">
              <a:rPr lang="en-GB"/>
              <a:pPr>
                <a:defRPr/>
              </a:pPr>
              <a:t>‹#›</a:t>
            </a:fld>
            <a:endParaRPr lang="en-GB"/>
          </a:p>
        </p:txBody>
      </p:sp>
    </p:spTree>
    <p:extLst>
      <p:ext uri="{BB962C8B-B14F-4D97-AF65-F5344CB8AC3E}">
        <p14:creationId xmlns:p14="http://schemas.microsoft.com/office/powerpoint/2010/main" val="244476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7E96448-5305-4E9D-9990-716404E23912}" type="slidenum">
              <a:rPr lang="en-GB"/>
              <a:pPr>
                <a:defRPr/>
              </a:pPr>
              <a:t>‹#›</a:t>
            </a:fld>
            <a:endParaRPr lang="en-GB"/>
          </a:p>
        </p:txBody>
      </p:sp>
    </p:spTree>
    <p:extLst>
      <p:ext uri="{BB962C8B-B14F-4D97-AF65-F5344CB8AC3E}">
        <p14:creationId xmlns:p14="http://schemas.microsoft.com/office/powerpoint/2010/main" val="227261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0B28818-EC97-4153-9943-7F68AC15CF94}" type="slidenum">
              <a:rPr lang="en-GB"/>
              <a:pPr>
                <a:defRPr/>
              </a:pPr>
              <a:t>‹#›</a:t>
            </a:fld>
            <a:endParaRPr lang="en-GB"/>
          </a:p>
        </p:txBody>
      </p:sp>
    </p:spTree>
    <p:extLst>
      <p:ext uri="{BB962C8B-B14F-4D97-AF65-F5344CB8AC3E}">
        <p14:creationId xmlns:p14="http://schemas.microsoft.com/office/powerpoint/2010/main" val="215758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84C170B-BDD3-4B98-BCA0-9CB8EEE0BC0B}" type="slidenum">
              <a:rPr lang="en-GB"/>
              <a:pPr>
                <a:defRPr/>
              </a:pPr>
              <a:t>‹#›</a:t>
            </a:fld>
            <a:endParaRPr lang="en-GB"/>
          </a:p>
        </p:txBody>
      </p:sp>
    </p:spTree>
    <p:extLst>
      <p:ext uri="{BB962C8B-B14F-4D97-AF65-F5344CB8AC3E}">
        <p14:creationId xmlns:p14="http://schemas.microsoft.com/office/powerpoint/2010/main" val="231103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C006BFC-38B9-47FD-9BC7-D4C280D1CAC9}" type="slidenum">
              <a:rPr lang="en-GB"/>
              <a:pPr>
                <a:defRPr/>
              </a:pPr>
              <a:t>‹#›</a:t>
            </a:fld>
            <a:endParaRPr lang="en-GB"/>
          </a:p>
        </p:txBody>
      </p:sp>
    </p:spTree>
    <p:extLst>
      <p:ext uri="{BB962C8B-B14F-4D97-AF65-F5344CB8AC3E}">
        <p14:creationId xmlns:p14="http://schemas.microsoft.com/office/powerpoint/2010/main" val="319129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2A03EA4-3195-44ED-B2D4-D47CD93FA881}" type="slidenum">
              <a:rPr lang="en-GB"/>
              <a:pPr>
                <a:defRPr/>
              </a:pPr>
              <a:t>‹#›</a:t>
            </a:fld>
            <a:endParaRPr lang="en-GB"/>
          </a:p>
        </p:txBody>
      </p:sp>
    </p:spTree>
    <p:extLst>
      <p:ext uri="{BB962C8B-B14F-4D97-AF65-F5344CB8AC3E}">
        <p14:creationId xmlns:p14="http://schemas.microsoft.com/office/powerpoint/2010/main" val="369788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02F497CF-BE2A-45C9-B105-CDA40E1DCDBB}" type="slidenum">
              <a:rPr lang="en-GB"/>
              <a:pPr>
                <a:defRPr/>
              </a:pPr>
              <a:t>‹#›</a:t>
            </a:fld>
            <a:endParaRPr lang="en-GB"/>
          </a:p>
        </p:txBody>
      </p:sp>
    </p:spTree>
    <p:extLst>
      <p:ext uri="{BB962C8B-B14F-4D97-AF65-F5344CB8AC3E}">
        <p14:creationId xmlns:p14="http://schemas.microsoft.com/office/powerpoint/2010/main" val="201205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EAD66C2-7050-4D99-8873-5E3CB03A27F6}" type="slidenum">
              <a:rPr lang="en-GB"/>
              <a:pPr>
                <a:defRPr/>
              </a:pPr>
              <a:t>‹#›</a:t>
            </a:fld>
            <a:endParaRPr lang="en-GB"/>
          </a:p>
        </p:txBody>
      </p:sp>
    </p:spTree>
    <p:extLst>
      <p:ext uri="{BB962C8B-B14F-4D97-AF65-F5344CB8AC3E}">
        <p14:creationId xmlns:p14="http://schemas.microsoft.com/office/powerpoint/2010/main" val="203070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43CFBA26-700E-41D5-8ACA-7A405C84E2DA}" type="slidenum">
              <a:rPr lang="en-GB"/>
              <a:pPr>
                <a:defRPr/>
              </a:pPr>
              <a:t>‹#›</a:t>
            </a:fld>
            <a:endParaRPr lang="en-GB"/>
          </a:p>
        </p:txBody>
      </p:sp>
    </p:spTree>
    <p:extLst>
      <p:ext uri="{BB962C8B-B14F-4D97-AF65-F5344CB8AC3E}">
        <p14:creationId xmlns:p14="http://schemas.microsoft.com/office/powerpoint/2010/main" val="137883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D331F4F-D3DB-4BF6-870F-126CED9858E5}" type="slidenum">
              <a:rPr lang="en-GB"/>
              <a:pPr>
                <a:defRPr/>
              </a:pPr>
              <a:t>‹#›</a:t>
            </a:fld>
            <a:endParaRPr lang="en-GB"/>
          </a:p>
        </p:txBody>
      </p:sp>
    </p:spTree>
    <p:extLst>
      <p:ext uri="{BB962C8B-B14F-4D97-AF65-F5344CB8AC3E}">
        <p14:creationId xmlns:p14="http://schemas.microsoft.com/office/powerpoint/2010/main" val="7339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0ACED6F-6882-4DE6-AC7B-42F8DA6D3478}" type="slidenum">
              <a:rPr lang="en-GB"/>
              <a:pPr>
                <a:defRPr/>
              </a:pPr>
              <a:t>‹#›</a:t>
            </a:fld>
            <a:endParaRPr lang="en-GB"/>
          </a:p>
        </p:txBody>
      </p:sp>
    </p:spTree>
    <p:extLst>
      <p:ext uri="{BB962C8B-B14F-4D97-AF65-F5344CB8AC3E}">
        <p14:creationId xmlns:p14="http://schemas.microsoft.com/office/powerpoint/2010/main" val="144543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76200" y="76200"/>
            <a:ext cx="8991600" cy="12588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a:spcBef>
                <a:spcPct val="0"/>
              </a:spcBef>
              <a:defRPr/>
            </a:pPr>
            <a:endParaRPr lang="en-US" alt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GB"/>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GB"/>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564CC555-721B-4042-A972-2B3B8B523DDC}" type="slidenum">
              <a:rPr lang="en-GB"/>
              <a:pPr>
                <a:defRPr/>
              </a:pPr>
              <a:t>‹#›</a:t>
            </a:fld>
            <a:endParaRPr lang="en-GB"/>
          </a:p>
        </p:txBody>
      </p:sp>
      <p:sp>
        <p:nvSpPr>
          <p:cNvPr id="1033" name="Line 10"/>
          <p:cNvSpPr>
            <a:spLocks noChangeShapeType="1"/>
          </p:cNvSpPr>
          <p:nvPr/>
        </p:nvSpPr>
        <p:spPr bwMode="white">
          <a:xfrm>
            <a:off x="201613" y="1600200"/>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84"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hyperlink" Target="http://www.oanda.com/currency/converte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hyperlink" Target="mailto:tp_applications@adm.leeds.ac.u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hyperlink" Target="http://translatemydoc.co.uk/"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hyperlink" Target="https://www.immigration-health-surcharge.service.gov.uk/checker/typ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hyperlink" Target="http://www.fco.gov.uk/en/about-us/what-we-do/services-we-deliver/atas/apply-onlin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hyperlink" Target="http://students.leeds.ac.uk/info/21506/your_visa/998/language_centre_visa_extensions_in_september" TargetMode="External"/><Relationship Id="rId4" Type="http://schemas.openxmlformats.org/officeDocument/2006/relationships/hyperlink" Target="https://visas-immigration.service.gov.uk/product/tier-4-student"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hyperlink" Target="https://eforms.homeoffice.gov.uk/outreach/AddressUpdate.ofm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mailto:internationalstudents@leeds.ac.uk" TargetMode="External"/><Relationship Id="rId5" Type="http://schemas.openxmlformats.org/officeDocument/2006/relationships/hyperlink" Target="http://www.ukcisa.org.uk/" TargetMode="External"/><Relationship Id="rId4" Type="http://schemas.openxmlformats.org/officeDocument/2006/relationships/hyperlink" Target="http://www.internationalstudentsupport.leeds.ac.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hyperlink" Target="https://www.gov.uk/photos-for-passpor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76200" y="76200"/>
            <a:ext cx="8991600" cy="6705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3075" name="Picture 3" descr="LeedsUni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Line 4"/>
          <p:cNvSpPr>
            <a:spLocks noChangeShapeType="1"/>
          </p:cNvSpPr>
          <p:nvPr/>
        </p:nvSpPr>
        <p:spPr bwMode="white">
          <a:xfrm>
            <a:off x="201613" y="1341438"/>
            <a:ext cx="871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77" name="Text Box 5"/>
          <p:cNvSpPr txBox="1">
            <a:spLocks noChangeArrowheads="1"/>
          </p:cNvSpPr>
          <p:nvPr/>
        </p:nvSpPr>
        <p:spPr bwMode="ltGray">
          <a:xfrm>
            <a:off x="214313" y="422275"/>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sz="2800">
                <a:solidFill>
                  <a:schemeClr val="bg1"/>
                </a:solidFill>
              </a:rPr>
              <a:t>International Student Office</a:t>
            </a:r>
            <a:endParaRPr lang="en-GB" altLang="en-US" sz="1400">
              <a:solidFill>
                <a:schemeClr val="bg1"/>
              </a:solidFill>
            </a:endParaRPr>
          </a:p>
        </p:txBody>
      </p:sp>
      <p:sp>
        <p:nvSpPr>
          <p:cNvPr id="3078" name="Rectangle 6"/>
          <p:cNvSpPr>
            <a:spLocks noGrp="1" noChangeArrowheads="1"/>
          </p:cNvSpPr>
          <p:nvPr>
            <p:ph type="ctrTitle"/>
          </p:nvPr>
        </p:nvSpPr>
        <p:spPr>
          <a:xfrm>
            <a:off x="349250" y="2565400"/>
            <a:ext cx="7772400" cy="553998"/>
          </a:xfrm>
        </p:spPr>
        <p:txBody>
          <a:bodyPr/>
          <a:lstStyle/>
          <a:p>
            <a:r>
              <a:rPr lang="en-GB" altLang="en-US" dirty="0" smtClean="0"/>
              <a:t>Tier 4 Extension Session</a:t>
            </a:r>
          </a:p>
        </p:txBody>
      </p:sp>
      <p:sp>
        <p:nvSpPr>
          <p:cNvPr id="3079" name="Rectangle 7"/>
          <p:cNvSpPr>
            <a:spLocks noGrp="1" noChangeArrowheads="1"/>
          </p:cNvSpPr>
          <p:nvPr>
            <p:ph type="subTitle" idx="1"/>
          </p:nvPr>
        </p:nvSpPr>
        <p:spPr/>
        <p:txBody>
          <a:bodyPr/>
          <a:lstStyle/>
          <a:p>
            <a:r>
              <a:rPr lang="en-GB" altLang="en-US" sz="2800" dirty="0" smtClean="0"/>
              <a:t>August 2018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Bank Statements</a:t>
            </a:r>
          </a:p>
          <a:p>
            <a:pPr marL="285750" indent="-285750">
              <a:buFont typeface="Arial" panose="020B0604020202020204" pitchFamily="34" charset="0"/>
              <a:buChar char="•"/>
            </a:pPr>
            <a:r>
              <a:rPr lang="en-GB" sz="2000" dirty="0">
                <a:latin typeface="Arial" pitchFamily="34" charset="0"/>
                <a:cs typeface="Arial" pitchFamily="34" charset="0"/>
              </a:rPr>
              <a:t>You can use a UK or overseas bank statement</a:t>
            </a:r>
          </a:p>
          <a:p>
            <a:pPr marL="285750" indent="-285750">
              <a:buFont typeface="Arial" panose="020B0604020202020204" pitchFamily="34" charset="0"/>
              <a:buChar char="•"/>
            </a:pPr>
            <a:r>
              <a:rPr lang="en-GB" sz="2000" dirty="0" smtClean="0">
                <a:latin typeface="Arial" pitchFamily="34" charset="0"/>
                <a:cs typeface="Arial" pitchFamily="34" charset="0"/>
              </a:rPr>
              <a:t>£9135 </a:t>
            </a:r>
            <a:r>
              <a:rPr lang="en-GB" sz="2000" dirty="0">
                <a:latin typeface="Arial" pitchFamily="34" charset="0"/>
                <a:cs typeface="Arial" pitchFamily="34" charset="0"/>
              </a:rPr>
              <a:t>plus outstanding first year tuition fees</a:t>
            </a:r>
          </a:p>
          <a:p>
            <a:pPr marL="285750" indent="-285750">
              <a:buFont typeface="Arial" panose="020B0604020202020204" pitchFamily="34" charset="0"/>
              <a:buChar char="•"/>
            </a:pPr>
            <a:r>
              <a:rPr lang="en-GB" sz="2000" dirty="0">
                <a:latin typeface="Arial" pitchFamily="34" charset="0"/>
                <a:cs typeface="Arial" pitchFamily="34" charset="0"/>
              </a:rPr>
              <a:t>Money has to be in the account for consecutive 28 days at the time of making the application</a:t>
            </a:r>
          </a:p>
          <a:p>
            <a:pPr marL="285750" indent="-285750">
              <a:buFont typeface="Arial" panose="020B0604020202020204" pitchFamily="34" charset="0"/>
              <a:buChar char="•"/>
            </a:pPr>
            <a:r>
              <a:rPr lang="en-GB" sz="2000" dirty="0">
                <a:latin typeface="Arial" pitchFamily="34" charset="0"/>
                <a:cs typeface="Arial" pitchFamily="34" charset="0"/>
              </a:rPr>
              <a:t>Bank statements must not be older than 31 </a:t>
            </a:r>
            <a:r>
              <a:rPr lang="en-GB" sz="2000" dirty="0" smtClean="0">
                <a:latin typeface="Arial" pitchFamily="34" charset="0"/>
                <a:cs typeface="Arial" pitchFamily="34" charset="0"/>
              </a:rPr>
              <a:t>days at date of application (which is date you pay online for your application)</a:t>
            </a:r>
            <a:endParaRPr lang="en-GB" sz="20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Bank statements must include your full name, bank logo, account number, date of the </a:t>
            </a:r>
            <a:r>
              <a:rPr lang="en-GB" sz="2000" dirty="0" smtClean="0">
                <a:latin typeface="Arial" pitchFamily="34" charset="0"/>
                <a:cs typeface="Arial" pitchFamily="34" charset="0"/>
              </a:rPr>
              <a:t>statement – original statements are recommended</a:t>
            </a:r>
            <a:endParaRPr lang="en-GB" sz="2000" dirty="0">
              <a:latin typeface="Arial" pitchFamily="34" charset="0"/>
              <a:cs typeface="Arial" pitchFamily="34" charset="0"/>
            </a:endParaRPr>
          </a:p>
          <a:p>
            <a:pPr marL="285750" indent="-285750">
              <a:buFont typeface="Arial" panose="020B0604020202020204" pitchFamily="34" charset="0"/>
              <a:buChar char="•"/>
            </a:pPr>
            <a:r>
              <a:rPr lang="en-GB" sz="2000" dirty="0">
                <a:latin typeface="Arial" pitchFamily="34" charset="0"/>
                <a:cs typeface="Arial" pitchFamily="34" charset="0"/>
              </a:rPr>
              <a:t>Online statements must be stamped on each page</a:t>
            </a:r>
          </a:p>
          <a:p>
            <a:pPr marL="285750" indent="-285750">
              <a:buFont typeface="Arial" panose="020B0604020202020204" pitchFamily="34" charset="0"/>
              <a:buChar char="•"/>
            </a:pPr>
            <a:r>
              <a:rPr lang="en-GB" sz="2000" dirty="0">
                <a:latin typeface="Arial" pitchFamily="34" charset="0"/>
                <a:cs typeface="Arial" pitchFamily="34" charset="0"/>
              </a:rPr>
              <a:t>Useful to print out a currency conversion into GBP from </a:t>
            </a:r>
            <a:r>
              <a:rPr lang="en-GB" sz="2000" dirty="0">
                <a:latin typeface="Arial" pitchFamily="34" charset="0"/>
                <a:cs typeface="Arial" pitchFamily="34" charset="0"/>
                <a:hlinkClick r:id="rId4"/>
              </a:rPr>
              <a:t>www.oanda.com/currency/converter</a:t>
            </a:r>
            <a:r>
              <a:rPr lang="en-GB" sz="2000" dirty="0">
                <a:latin typeface="Arial" pitchFamily="34" charset="0"/>
                <a:cs typeface="Arial" pitchFamily="34" charset="0"/>
              </a:rPr>
              <a:t> if using an overseas bank statement</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72884300"/>
      </p:ext>
    </p:extLst>
  </p:cSld>
  <p:clrMapOvr>
    <a:masterClrMapping/>
  </p:clrMapOvr>
  <p:transition advTm="5029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Sponsor letter</a:t>
            </a:r>
          </a:p>
          <a:p>
            <a:pPr marL="342900" lvl="0" indent="-342900">
              <a:buFont typeface="Arial" panose="020B0604020202020204" pitchFamily="34" charset="0"/>
              <a:buChar char="•"/>
              <a:defRPr/>
            </a:pPr>
            <a:r>
              <a:rPr lang="en-GB" sz="2000" dirty="0"/>
              <a:t>Must be original (no photocopies/scans) and include:</a:t>
            </a:r>
          </a:p>
          <a:p>
            <a:pPr marL="342900" lvl="1" indent="-342900">
              <a:buFont typeface="Arial" panose="020B0604020202020204" pitchFamily="34" charset="0"/>
              <a:buChar char="•"/>
              <a:defRPr/>
            </a:pPr>
            <a:r>
              <a:rPr lang="en-GB" dirty="0"/>
              <a:t>Your name</a:t>
            </a:r>
          </a:p>
          <a:p>
            <a:pPr marL="342900" lvl="1" indent="-342900">
              <a:buFont typeface="Arial" panose="020B0604020202020204" pitchFamily="34" charset="0"/>
              <a:buChar char="•"/>
              <a:defRPr/>
            </a:pPr>
            <a:r>
              <a:rPr lang="en-GB" dirty="0"/>
              <a:t>Name and contact details of the official financial sponsor</a:t>
            </a:r>
          </a:p>
          <a:p>
            <a:pPr marL="342900" lvl="0" indent="-342900">
              <a:buFont typeface="Arial" panose="020B0604020202020204" pitchFamily="34" charset="0"/>
              <a:buChar char="•"/>
              <a:defRPr/>
            </a:pPr>
            <a:r>
              <a:rPr lang="en-GB" sz="2000" dirty="0"/>
              <a:t>Date of the letter (dated within the last 6 months)</a:t>
            </a:r>
          </a:p>
          <a:p>
            <a:pPr marL="342900" lvl="1" indent="-342900">
              <a:buFont typeface="Arial" panose="020B0604020202020204" pitchFamily="34" charset="0"/>
              <a:buChar char="•"/>
              <a:defRPr/>
            </a:pPr>
            <a:r>
              <a:rPr lang="en-GB" dirty="0"/>
              <a:t>Length of the sponsorship</a:t>
            </a:r>
          </a:p>
          <a:p>
            <a:pPr marL="342900" lvl="1" indent="-342900">
              <a:buFont typeface="Arial" panose="020B0604020202020204" pitchFamily="34" charset="0"/>
              <a:buChar char="•"/>
              <a:defRPr/>
            </a:pPr>
            <a:r>
              <a:rPr lang="en-GB" dirty="0"/>
              <a:t>Amount the sponsor is giving to the student or a statement that the student’s official financial sponsor will cover all of the fees and living costs</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821324659"/>
      </p:ext>
    </p:extLst>
  </p:cSld>
  <p:clrMapOvr>
    <a:masterClrMapping/>
  </p:clrMapOvr>
  <p:transition advTm="5029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t>Previous Qualifications</a:t>
            </a:r>
          </a:p>
          <a:p>
            <a:pPr marL="342900" indent="-342900">
              <a:buFont typeface="Arial" panose="020B0604020202020204" pitchFamily="34" charset="0"/>
              <a:buChar char="•"/>
            </a:pPr>
            <a:r>
              <a:rPr lang="en-GB" sz="1800" dirty="0">
                <a:latin typeface="Arial" pitchFamily="34" charset="0"/>
                <a:cs typeface="Arial" pitchFamily="34" charset="0"/>
              </a:rPr>
              <a:t>Original, not a photocopy or scan (this will be returned to you)</a:t>
            </a:r>
          </a:p>
          <a:p>
            <a:pPr marL="342900" indent="-342900">
              <a:buFont typeface="Arial" panose="020B0604020202020204" pitchFamily="34" charset="0"/>
              <a:buChar char="•"/>
            </a:pPr>
            <a:r>
              <a:rPr lang="en-GB" sz="1800" dirty="0">
                <a:latin typeface="Arial" pitchFamily="34" charset="0"/>
                <a:cs typeface="Arial" pitchFamily="34" charset="0"/>
              </a:rPr>
              <a:t>The qualification you sent to Admissions to obtain your offer (usually your English test results and your academic qualification e.g. undergraduate degree, diploma </a:t>
            </a:r>
            <a:r>
              <a:rPr lang="en-GB" sz="1800" dirty="0" smtClean="0">
                <a:latin typeface="Arial" pitchFamily="34" charset="0"/>
                <a:cs typeface="Arial" pitchFamily="34" charset="0"/>
              </a:rPr>
              <a:t>etc.)</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sz="1800" dirty="0">
                <a:latin typeface="Arial" pitchFamily="34" charset="0"/>
                <a:cs typeface="Arial" pitchFamily="34" charset="0"/>
              </a:rPr>
              <a:t>The qualifications are also listed on your CAS statement under “evidence used to obtain the offer” </a:t>
            </a:r>
          </a:p>
          <a:p>
            <a:pPr marL="342900" indent="-342900">
              <a:buFont typeface="Arial" panose="020B0604020202020204" pitchFamily="34" charset="0"/>
              <a:buChar char="•"/>
            </a:pPr>
            <a:r>
              <a:rPr lang="en-GB" sz="1800" dirty="0">
                <a:latin typeface="Arial" pitchFamily="34" charset="0"/>
                <a:cs typeface="Arial" pitchFamily="34" charset="0"/>
              </a:rPr>
              <a:t>You must check your qualification against the information on the CAS statement (name of qualification, place of issue, date of issue). If the information does not match, you must contact: </a:t>
            </a:r>
            <a:r>
              <a:rPr lang="en-GB" sz="1800" dirty="0">
                <a:latin typeface="Arial" pitchFamily="34" charset="0"/>
                <a:cs typeface="Arial" pitchFamily="34" charset="0"/>
                <a:hlinkClick r:id="rId4"/>
              </a:rPr>
              <a:t>tp_applications@adm.leeds.ac.uk</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sz="1800" dirty="0">
                <a:latin typeface="Arial" pitchFamily="34" charset="0"/>
                <a:cs typeface="Arial" pitchFamily="34" charset="0"/>
              </a:rPr>
              <a:t>If the qualification is not in English, you must provide an official translation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091851714"/>
      </p:ext>
    </p:extLst>
  </p:cSld>
  <p:clrMapOvr>
    <a:masterClrMapping/>
  </p:clrMapOvr>
  <p:transition advTm="5029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Translations</a:t>
            </a:r>
          </a:p>
          <a:p>
            <a:pPr marL="342900" indent="-342900">
              <a:buFont typeface="Arial" panose="020B0604020202020204" pitchFamily="34" charset="0"/>
              <a:buChar char="•"/>
            </a:pPr>
            <a:r>
              <a:rPr lang="en-GB" sz="2000" dirty="0">
                <a:latin typeface="Arial" pitchFamily="34" charset="0"/>
                <a:cs typeface="Arial" pitchFamily="34" charset="0"/>
              </a:rPr>
              <a:t>The official translation must include:</a:t>
            </a:r>
          </a:p>
          <a:p>
            <a:pPr marL="342900" indent="-342900">
              <a:buFont typeface="Arial" panose="020B0604020202020204" pitchFamily="34" charset="0"/>
              <a:buChar char="•"/>
            </a:pPr>
            <a:r>
              <a:rPr lang="en-GB" sz="2000" dirty="0">
                <a:latin typeface="Arial" pitchFamily="34" charset="0"/>
                <a:cs typeface="Arial" pitchFamily="34" charset="0"/>
              </a:rPr>
              <a:t>The translators qualifications</a:t>
            </a:r>
          </a:p>
          <a:p>
            <a:pPr marL="342900" indent="-342900">
              <a:buFont typeface="Arial" panose="020B0604020202020204" pitchFamily="34" charset="0"/>
              <a:buChar char="•"/>
            </a:pPr>
            <a:r>
              <a:rPr lang="en-GB" sz="2000" dirty="0">
                <a:latin typeface="Arial" pitchFamily="34" charset="0"/>
                <a:cs typeface="Arial" pitchFamily="34" charset="0"/>
              </a:rPr>
              <a:t>The translator/translation company's contact details</a:t>
            </a:r>
          </a:p>
          <a:p>
            <a:pPr marL="342900" indent="-342900">
              <a:buFont typeface="Arial" panose="020B0604020202020204" pitchFamily="34" charset="0"/>
              <a:buChar char="•"/>
            </a:pPr>
            <a:r>
              <a:rPr lang="en-GB" sz="2000" dirty="0">
                <a:latin typeface="Arial" pitchFamily="34" charset="0"/>
                <a:cs typeface="Arial" pitchFamily="34" charset="0"/>
              </a:rPr>
              <a:t>Confirmation from the translator that it is an accurate translation of the original document with a signature</a:t>
            </a:r>
          </a:p>
          <a:p>
            <a:pPr marL="342900" indent="-342900">
              <a:buFont typeface="Arial" panose="020B0604020202020204" pitchFamily="34" charset="0"/>
              <a:buChar char="•"/>
            </a:pPr>
            <a:r>
              <a:rPr lang="en-GB" sz="2000" dirty="0">
                <a:latin typeface="Arial" pitchFamily="34" charset="0"/>
                <a:cs typeface="Arial" pitchFamily="34" charset="0"/>
              </a:rPr>
              <a:t>The date of the translation</a:t>
            </a:r>
          </a:p>
          <a:p>
            <a:pPr marL="342900" indent="-342900">
              <a:buFont typeface="Arial" panose="020B0604020202020204" pitchFamily="34" charset="0"/>
              <a:buChar char="•"/>
            </a:pPr>
            <a:r>
              <a:rPr lang="en-GB" sz="2000" dirty="0">
                <a:latin typeface="Arial" pitchFamily="34" charset="0"/>
                <a:cs typeface="Arial" pitchFamily="34" charset="0"/>
              </a:rPr>
              <a:t>If your translation does not tick all the boxes, you must obtain a new translation </a:t>
            </a:r>
            <a:r>
              <a:rPr lang="en-GB" sz="2000" dirty="0" smtClean="0">
                <a:latin typeface="Arial" pitchFamily="34" charset="0"/>
                <a:cs typeface="Arial" pitchFamily="34" charset="0"/>
              </a:rPr>
              <a:t>from </a:t>
            </a:r>
            <a:r>
              <a:rPr lang="en-GB" sz="2000" dirty="0">
                <a:latin typeface="Arial" pitchFamily="34" charset="0"/>
                <a:cs typeface="Arial" pitchFamily="34" charset="0"/>
              </a:rPr>
              <a:t>a translating company in the UK</a:t>
            </a:r>
            <a:r>
              <a:rPr lang="en-GB" sz="2000" dirty="0" smtClean="0">
                <a:latin typeface="Arial" pitchFamily="34" charset="0"/>
                <a:cs typeface="Arial" pitchFamily="34" charset="0"/>
              </a:rPr>
              <a:t>:</a:t>
            </a:r>
          </a:p>
          <a:p>
            <a:pPr marL="342900" indent="-342900">
              <a:buFont typeface="Arial" panose="020B0604020202020204" pitchFamily="34" charset="0"/>
              <a:buChar char="•"/>
            </a:pPr>
            <a:r>
              <a:rPr lang="en-GB" altLang="en-US" sz="2000" dirty="0">
                <a:hlinkClick r:id="rId4"/>
              </a:rPr>
              <a:t>http://translatemydoc.co.uk</a:t>
            </a:r>
            <a:r>
              <a:rPr lang="en-GB" altLang="en-US" sz="2000" dirty="0" smtClean="0">
                <a:hlinkClick r:id="rId4"/>
              </a:rPr>
              <a:t>/</a:t>
            </a:r>
            <a:endParaRPr lang="en-GB" altLang="en-US" sz="2000" dirty="0" smtClean="0"/>
          </a:p>
          <a:p>
            <a:pPr marL="342900" indent="-342900">
              <a:buFont typeface="Arial" panose="020B0604020202020204" pitchFamily="34" charset="0"/>
              <a:buChar char="•"/>
            </a:pPr>
            <a:r>
              <a:rPr lang="en-GB" sz="2000" dirty="0" smtClean="0">
                <a:latin typeface="Arial" pitchFamily="34" charset="0"/>
                <a:cs typeface="Arial" pitchFamily="34" charset="0"/>
              </a:rPr>
              <a:t>The </a:t>
            </a:r>
            <a:r>
              <a:rPr lang="en-GB" sz="2000" dirty="0">
                <a:latin typeface="Arial" pitchFamily="34" charset="0"/>
                <a:cs typeface="Arial" pitchFamily="34" charset="0"/>
              </a:rPr>
              <a:t>translation can be from your home University provided that it has been stamped by the University</a:t>
            </a:r>
          </a:p>
          <a:p>
            <a:pPr marL="342900" indent="-342900">
              <a:buFont typeface="Arial" panose="020B0604020202020204" pitchFamily="34" charset="0"/>
              <a:buChar char="•"/>
            </a:pPr>
            <a:endParaRPr lang="en-GB" altLang="en-US" sz="2000"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305268165"/>
      </p:ext>
    </p:extLst>
  </p:cSld>
  <p:clrMapOvr>
    <a:masterClrMapping/>
  </p:clrMapOvr>
  <p:transition advTm="5029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Immigration Health Surcharge (IHS) Fee</a:t>
            </a:r>
          </a:p>
          <a:p>
            <a:pPr marL="342900" indent="-342900">
              <a:buFont typeface="Arial" panose="020B0604020202020204" pitchFamily="34" charset="0"/>
              <a:buChar char="•"/>
            </a:pPr>
            <a:r>
              <a:rPr lang="en-GB" sz="2000" dirty="0" smtClean="0">
                <a:latin typeface="Arial" pitchFamily="34" charset="0"/>
                <a:cs typeface="Arial" pitchFamily="34" charset="0"/>
              </a:rPr>
              <a:t>You will be required to pay a Immigration Health Surcharge Fee at the point of submitting your visa application.  </a:t>
            </a:r>
          </a:p>
          <a:p>
            <a:pPr marL="342900" indent="-342900">
              <a:buFont typeface="Arial" panose="020B0604020202020204" pitchFamily="34" charset="0"/>
              <a:buChar char="•"/>
            </a:pPr>
            <a:r>
              <a:rPr lang="en-GB" sz="2000" dirty="0" smtClean="0">
                <a:latin typeface="Arial" pitchFamily="34" charset="0"/>
                <a:cs typeface="Arial" pitchFamily="34" charset="0"/>
              </a:rPr>
              <a:t>This is a mandatory fee and applies to you and any dependants applying with you.  </a:t>
            </a:r>
          </a:p>
          <a:p>
            <a:pPr marL="342900" indent="-342900">
              <a:buFont typeface="Arial" panose="020B0604020202020204" pitchFamily="34" charset="0"/>
              <a:buChar char="•"/>
            </a:pPr>
            <a:r>
              <a:rPr lang="en-GB" sz="2000" dirty="0" smtClean="0">
                <a:latin typeface="Arial" pitchFamily="34" charset="0"/>
                <a:cs typeface="Arial" pitchFamily="34" charset="0"/>
              </a:rPr>
              <a:t>The fee is £150 per year per person.  You have to pay the fee for the total length of the visa, not the length of the course.  </a:t>
            </a:r>
          </a:p>
          <a:p>
            <a:pPr marL="342900" indent="-342900">
              <a:buFont typeface="Arial" panose="020B0604020202020204" pitchFamily="34" charset="0"/>
              <a:buChar char="•"/>
            </a:pPr>
            <a:r>
              <a:rPr lang="en-GB" sz="2000" dirty="0" smtClean="0">
                <a:latin typeface="Arial" pitchFamily="34" charset="0"/>
                <a:cs typeface="Arial" pitchFamily="34" charset="0"/>
              </a:rPr>
              <a:t>If your course is 12 months you will pay £225 as your visa will be issued for 16 months.</a:t>
            </a:r>
          </a:p>
          <a:p>
            <a:pPr marL="342900" indent="-342900">
              <a:buFont typeface="Arial" panose="020B0604020202020204" pitchFamily="34" charset="0"/>
              <a:buChar char="•"/>
            </a:pPr>
            <a:r>
              <a:rPr lang="en-GB" altLang="en-US" sz="2000" dirty="0" smtClean="0">
                <a:latin typeface="Arial" pitchFamily="34" charset="0"/>
                <a:cs typeface="Arial" pitchFamily="34" charset="0"/>
              </a:rPr>
              <a:t>You can calculate your IHS </a:t>
            </a:r>
            <a:r>
              <a:rPr lang="en-GB" altLang="en-US" sz="2000" dirty="0">
                <a:latin typeface="Arial" pitchFamily="34" charset="0"/>
                <a:cs typeface="Arial" pitchFamily="34" charset="0"/>
              </a:rPr>
              <a:t>payment </a:t>
            </a:r>
            <a:r>
              <a:rPr lang="en-GB" altLang="en-US" sz="2000" dirty="0" smtClean="0">
                <a:latin typeface="Arial" pitchFamily="34" charset="0"/>
                <a:cs typeface="Arial" pitchFamily="34" charset="0"/>
              </a:rPr>
              <a:t>here: </a:t>
            </a:r>
          </a:p>
          <a:p>
            <a:r>
              <a:rPr lang="en-GB" altLang="en-US" sz="2000" dirty="0" smtClean="0">
                <a:latin typeface="Arial" pitchFamily="34" charset="0"/>
                <a:cs typeface="Arial" pitchFamily="34" charset="0"/>
                <a:hlinkClick r:id="rId4"/>
              </a:rPr>
              <a:t>https</a:t>
            </a:r>
            <a:r>
              <a:rPr lang="en-GB" altLang="en-US" sz="2000" dirty="0">
                <a:latin typeface="Arial" pitchFamily="34" charset="0"/>
                <a:cs typeface="Arial" pitchFamily="34" charset="0"/>
                <a:hlinkClick r:id="rId4"/>
              </a:rPr>
              <a:t>://</a:t>
            </a:r>
            <a:r>
              <a:rPr lang="en-GB" altLang="en-US" sz="2000" dirty="0" smtClean="0">
                <a:latin typeface="Arial" pitchFamily="34" charset="0"/>
                <a:cs typeface="Arial" pitchFamily="34" charset="0"/>
                <a:hlinkClick r:id="rId4"/>
              </a:rPr>
              <a:t>www.immigration-health-surcharge.service.gov.uk/checker/type</a:t>
            </a:r>
            <a:r>
              <a:rPr lang="en-GB" altLang="en-US" sz="2000" dirty="0" smtClean="0">
                <a:latin typeface="Arial" pitchFamily="34" charset="0"/>
                <a:cs typeface="Arial" pitchFamily="34" charset="0"/>
              </a:rPr>
              <a:t> </a:t>
            </a:r>
            <a:endParaRPr lang="en-GB" altLang="en-US" sz="2000"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237091534"/>
      </p:ext>
    </p:extLst>
  </p:cSld>
  <p:clrMapOvr>
    <a:masterClrMapping/>
  </p:clrMapOvr>
  <p:transition advTm="5029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Biometric </a:t>
            </a:r>
            <a:r>
              <a:rPr lang="en-GB" b="1" dirty="0">
                <a:latin typeface="Arial" pitchFamily="34" charset="0"/>
                <a:cs typeface="Arial" pitchFamily="34" charset="0"/>
              </a:rPr>
              <a:t>Residence Permit (BRP</a:t>
            </a:r>
            <a:r>
              <a:rPr lang="en-GB" b="1" dirty="0" smtClean="0">
                <a:latin typeface="Arial" pitchFamily="34" charset="0"/>
                <a:cs typeface="Arial" pitchFamily="34" charset="0"/>
              </a:rPr>
              <a:t>)</a:t>
            </a:r>
          </a:p>
          <a:p>
            <a:pPr marL="342900" indent="-342900">
              <a:buFont typeface="Arial" panose="020B0604020202020204" pitchFamily="34" charset="0"/>
              <a:buChar char="•"/>
            </a:pPr>
            <a:r>
              <a:rPr lang="en-GB" dirty="0">
                <a:latin typeface="Arial" pitchFamily="34" charset="0"/>
                <a:cs typeface="Arial" pitchFamily="34" charset="0"/>
              </a:rPr>
              <a:t>Your new visa will be granted as a Biometric Residence Permit, also known as a BRP</a:t>
            </a:r>
          </a:p>
          <a:p>
            <a:pPr marL="342900" indent="-342900">
              <a:buFont typeface="Arial" panose="020B0604020202020204" pitchFamily="34" charset="0"/>
              <a:buChar char="•"/>
            </a:pPr>
            <a:r>
              <a:rPr lang="en-GB" dirty="0">
                <a:latin typeface="Arial" pitchFamily="34" charset="0"/>
                <a:cs typeface="Arial" pitchFamily="34" charset="0"/>
              </a:rPr>
              <a:t>Your new visa will not be a vignette (sticker) in your passport</a:t>
            </a:r>
          </a:p>
          <a:p>
            <a:pPr marL="342900" indent="-342900">
              <a:buFont typeface="Arial" panose="020B0604020202020204" pitchFamily="34" charset="0"/>
              <a:buChar char="•"/>
            </a:pPr>
            <a:r>
              <a:rPr lang="en-GB" dirty="0">
                <a:latin typeface="Arial" pitchFamily="34" charset="0"/>
                <a:cs typeface="Arial" pitchFamily="34" charset="0"/>
              </a:rPr>
              <a:t>If you have a BRP from a previous grant of leave in the UK, you will need to include it with your </a:t>
            </a:r>
            <a:r>
              <a:rPr lang="en-GB" dirty="0" smtClean="0">
                <a:latin typeface="Arial" pitchFamily="34" charset="0"/>
                <a:cs typeface="Arial" pitchFamily="34" charset="0"/>
              </a:rPr>
              <a:t>application</a:t>
            </a:r>
          </a:p>
          <a:p>
            <a:pPr marL="342900" indent="-342900">
              <a:buFont typeface="Arial" panose="020B0604020202020204" pitchFamily="34" charset="0"/>
              <a:buChar char="•"/>
            </a:pPr>
            <a:r>
              <a:rPr lang="en-GB" dirty="0" smtClean="0">
                <a:latin typeface="Arial" pitchFamily="34" charset="0"/>
                <a:cs typeface="Arial" pitchFamily="34" charset="0"/>
              </a:rPr>
              <a:t>Make sure you keep your BRP safe</a:t>
            </a:r>
          </a:p>
          <a:p>
            <a:pPr marL="342900" indent="-342900">
              <a:buFont typeface="Arial" panose="020B0604020202020204" pitchFamily="34" charset="0"/>
              <a:buChar char="•"/>
            </a:pPr>
            <a:r>
              <a:rPr lang="en-GB" dirty="0" smtClean="0">
                <a:latin typeface="Arial" pitchFamily="34" charset="0"/>
                <a:cs typeface="Arial" pitchFamily="34" charset="0"/>
              </a:rPr>
              <a:t>If you leave the UK you must take your BRP with you as you will require your BRP to re-enter the UK</a:t>
            </a:r>
            <a:endParaRPr lang="en-GB"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189175817"/>
      </p:ext>
    </p:extLst>
  </p:cSld>
  <p:clrMapOvr>
    <a:masterClrMapping/>
  </p:clrMapOvr>
  <p:transition advTm="5029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t>Payment Options</a:t>
            </a:r>
          </a:p>
          <a:p>
            <a:pPr marL="342900" indent="-342900">
              <a:buFont typeface="Arial" panose="020B0604020202020204" pitchFamily="34" charset="0"/>
              <a:buChar char="•"/>
            </a:pPr>
            <a:r>
              <a:rPr lang="en-GB" dirty="0">
                <a:latin typeface="Arial" pitchFamily="34" charset="0"/>
                <a:cs typeface="Arial" pitchFamily="34" charset="0"/>
              </a:rPr>
              <a:t>Pay online using credit or debit </a:t>
            </a:r>
            <a:r>
              <a:rPr lang="en-GB" dirty="0" smtClean="0">
                <a:latin typeface="Arial" pitchFamily="34" charset="0"/>
                <a:cs typeface="Arial" pitchFamily="34" charset="0"/>
              </a:rPr>
              <a:t>card.  </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No other form of payment is acceptable i.e. cash, bankers draft, postal orders etc.</a:t>
            </a:r>
          </a:p>
          <a:p>
            <a:pPr eaLnBrk="1" hangingPunct="1">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25017302"/>
      </p:ext>
    </p:extLst>
  </p:cSld>
  <p:clrMapOvr>
    <a:masterClrMapping/>
  </p:clrMapOvr>
  <p:transition advTm="5029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Police </a:t>
            </a:r>
            <a:r>
              <a:rPr lang="en-GB" b="1" dirty="0">
                <a:latin typeface="Arial" pitchFamily="34" charset="0"/>
                <a:cs typeface="Arial" pitchFamily="34" charset="0"/>
              </a:rPr>
              <a:t>Registration </a:t>
            </a:r>
            <a:r>
              <a:rPr lang="en-GB" b="1" dirty="0" smtClean="0">
                <a:latin typeface="Arial" pitchFamily="34" charset="0"/>
                <a:cs typeface="Arial" pitchFamily="34" charset="0"/>
              </a:rPr>
              <a:t>Certificate</a:t>
            </a:r>
          </a:p>
          <a:p>
            <a:pPr marL="342900" indent="-342900">
              <a:buFont typeface="Arial" panose="020B0604020202020204" pitchFamily="34" charset="0"/>
              <a:buChar char="•"/>
            </a:pPr>
            <a:r>
              <a:rPr lang="en-GB" dirty="0">
                <a:latin typeface="Arial" pitchFamily="34" charset="0"/>
                <a:cs typeface="Arial" pitchFamily="34" charset="0"/>
              </a:rPr>
              <a:t>If this is applicable to you</a:t>
            </a:r>
            <a:r>
              <a:rPr lang="en-GB" dirty="0" smtClean="0">
                <a:latin typeface="Arial" pitchFamily="34" charset="0"/>
                <a:cs typeface="Arial" pitchFamily="34" charset="0"/>
              </a:rPr>
              <a:t>:</a:t>
            </a:r>
          </a:p>
          <a:p>
            <a:pPr marL="342900" indent="-342900">
              <a:buFont typeface="Arial" panose="020B0604020202020204" pitchFamily="34" charset="0"/>
              <a:buChar char="•"/>
            </a:pPr>
            <a:r>
              <a:rPr lang="en-GB" dirty="0" smtClean="0">
                <a:latin typeface="Arial" pitchFamily="34" charset="0"/>
                <a:cs typeface="Arial" pitchFamily="34" charset="0"/>
              </a:rPr>
              <a:t>If current course is longer than 6 months and a national of one of the following countries:</a:t>
            </a:r>
          </a:p>
          <a:p>
            <a:pPr marL="342900" indent="-342900">
              <a:buFont typeface="Arial" panose="020B0604020202020204" pitchFamily="34" charset="0"/>
              <a:buChar char="•"/>
            </a:pPr>
            <a:r>
              <a:rPr lang="en-GB" sz="1800" dirty="0"/>
              <a:t>Afghanistan, Algeria, Argentina, Armenia, Azerbaijan, Bahrain, Belarus, Bolivia, Brazil, China, Colombia, Cuba, Egypt, Georgia, Hong Kong, Iran, Iraq, Israel, Jordan, Kazakhstan, Kuwait, Kyrgyzstan, Lebanon, Libya, Moldova, Morocco, North Korea, Oman, Palestine, Peru, Qatar, Russia, Saudi Arabia, Sudan, Syria, Tajikistan, Tunisia, Turkey, Turkmenistan, United Arab Emirates, Ukraine, Uzbekistan, Yemen.</a:t>
            </a:r>
            <a:endParaRPr lang="en-GB" sz="1800"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The certificate must have your up to date address (the address must be the same as the one you enter on the Tier 4 application form)</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238838497"/>
      </p:ext>
    </p:extLst>
  </p:cSld>
  <p:clrMapOvr>
    <a:masterClrMapping/>
  </p:clrMapOvr>
  <p:transition advTm="5029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pic>
        <p:nvPicPr>
          <p:cNvPr id="7" name="Picture 6"/>
          <p:cNvPicPr>
            <a:picLocks noChangeAspect="1"/>
          </p:cNvPicPr>
          <p:nvPr/>
        </p:nvPicPr>
        <p:blipFill>
          <a:blip r:embed="rId5"/>
          <a:stretch>
            <a:fillRect/>
          </a:stretch>
        </p:blipFill>
        <p:spPr>
          <a:xfrm>
            <a:off x="-18061" y="2276872"/>
            <a:ext cx="5256201" cy="3657600"/>
          </a:xfrm>
          <a:prstGeom prst="rect">
            <a:avLst/>
          </a:prstGeom>
        </p:spPr>
      </p:pic>
      <p:pic>
        <p:nvPicPr>
          <p:cNvPr id="2" name="Picture 1"/>
          <p:cNvPicPr>
            <a:picLocks noChangeAspect="1"/>
          </p:cNvPicPr>
          <p:nvPr/>
        </p:nvPicPr>
        <p:blipFill>
          <a:blip r:embed="rId6"/>
          <a:stretch>
            <a:fillRect/>
          </a:stretch>
        </p:blipFill>
        <p:spPr>
          <a:xfrm>
            <a:off x="5057617" y="2996952"/>
            <a:ext cx="4124325" cy="2533650"/>
          </a:xfrm>
          <a:prstGeom prst="rect">
            <a:avLst/>
          </a:prstGeom>
        </p:spPr>
      </p:pic>
    </p:spTree>
    <p:custDataLst>
      <p:tags r:id="rId1"/>
    </p:custDataLst>
    <p:extLst>
      <p:ext uri="{BB962C8B-B14F-4D97-AF65-F5344CB8AC3E}">
        <p14:creationId xmlns:p14="http://schemas.microsoft.com/office/powerpoint/2010/main" val="4186574049"/>
      </p:ext>
    </p:extLst>
  </p:cSld>
  <p:clrMapOvr>
    <a:masterClrMapping/>
  </p:clrMapOvr>
  <p:transition advTm="5029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ATAS</a:t>
            </a:r>
          </a:p>
          <a:p>
            <a:pPr marL="342900" indent="-342900">
              <a:buFont typeface="Arial" panose="020B0604020202020204" pitchFamily="34" charset="0"/>
              <a:buChar char="•"/>
            </a:pPr>
            <a:r>
              <a:rPr lang="en-GB" sz="2000" dirty="0" smtClean="0">
                <a:latin typeface="Arial" pitchFamily="34" charset="0"/>
                <a:cs typeface="Arial" pitchFamily="34" charset="0"/>
              </a:rPr>
              <a:t>Security clearance </a:t>
            </a:r>
            <a:r>
              <a:rPr lang="en-GB" sz="2000" dirty="0">
                <a:latin typeface="Arial" pitchFamily="34" charset="0"/>
                <a:cs typeface="Arial" pitchFamily="34" charset="0"/>
              </a:rPr>
              <a:t>c</a:t>
            </a:r>
            <a:r>
              <a:rPr lang="en-GB" sz="2000" dirty="0" smtClean="0">
                <a:latin typeface="Arial" pitchFamily="34" charset="0"/>
                <a:cs typeface="Arial" pitchFamily="34" charset="0"/>
              </a:rPr>
              <a:t>ertificate issued by the FCO to study certain subjects</a:t>
            </a:r>
          </a:p>
          <a:p>
            <a:pPr marL="342900" indent="-342900">
              <a:buFont typeface="Arial" panose="020B0604020202020204" pitchFamily="34" charset="0"/>
              <a:buChar char="•"/>
            </a:pPr>
            <a:r>
              <a:rPr lang="en-GB" sz="2000" dirty="0" smtClean="0">
                <a:latin typeface="Arial" pitchFamily="34" charset="0"/>
                <a:cs typeface="Arial" pitchFamily="34" charset="0"/>
              </a:rPr>
              <a:t>Check </a:t>
            </a:r>
            <a:r>
              <a:rPr lang="en-GB" sz="2000" dirty="0">
                <a:latin typeface="Arial" pitchFamily="34" charset="0"/>
                <a:cs typeface="Arial" pitchFamily="34" charset="0"/>
              </a:rPr>
              <a:t>on your offer letter if your course requires ATAS clearance</a:t>
            </a:r>
          </a:p>
          <a:p>
            <a:pPr marL="342900" indent="-342900">
              <a:buFont typeface="Arial" panose="020B0604020202020204" pitchFamily="34" charset="0"/>
              <a:buChar char="•"/>
            </a:pPr>
            <a:r>
              <a:rPr lang="en-GB" sz="2000" dirty="0">
                <a:latin typeface="Arial" pitchFamily="34" charset="0"/>
                <a:cs typeface="Arial" pitchFamily="34" charset="0"/>
              </a:rPr>
              <a:t>If your course requires ATAS, you must apply for ATAS clearance immediately to avoid any delays.  It can take up to 20 working days for an ATAS certificate to be </a:t>
            </a:r>
            <a:r>
              <a:rPr lang="en-GB" sz="2000" dirty="0" smtClean="0">
                <a:latin typeface="Arial" pitchFamily="34" charset="0"/>
                <a:cs typeface="Arial" pitchFamily="34" charset="0"/>
              </a:rPr>
              <a:t>issued (currently taking 30 working days)</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hlinkClick r:id="rId4"/>
              </a:rPr>
              <a:t>http://www.fco.gov.uk/en/about-us/what-we-do/services-we-deliver/atas/apply-online</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rPr>
              <a:t>Once you receive the ATAS clearance certificate you must print it and include it with your Tier 4 </a:t>
            </a:r>
            <a:r>
              <a:rPr lang="en-GB" sz="2000" dirty="0" smtClean="0">
                <a:latin typeface="Arial" pitchFamily="34" charset="0"/>
                <a:cs typeface="Arial" pitchFamily="34" charset="0"/>
              </a:rPr>
              <a:t>application.</a:t>
            </a:r>
          </a:p>
          <a:p>
            <a:pPr marL="342900" indent="-342900">
              <a:buFont typeface="Arial" panose="020B0604020202020204" pitchFamily="34" charset="0"/>
              <a:buChar char="•"/>
            </a:pPr>
            <a:r>
              <a:rPr lang="en-GB" sz="2000" dirty="0" smtClean="0">
                <a:latin typeface="Arial" pitchFamily="34" charset="0"/>
                <a:cs typeface="Arial" pitchFamily="34" charset="0"/>
              </a:rPr>
              <a:t>If you have not received your ATAS certificate after 20 working days please inform the International Student Office and we can chase this up for you.</a:t>
            </a:r>
            <a:endParaRPr lang="en-GB"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999742421"/>
      </p:ext>
    </p:extLst>
  </p:cSld>
  <p:clrMapOvr>
    <a:masterClrMapping/>
  </p:clrMapOvr>
  <p:transition advTm="5029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355600" y="1665288"/>
            <a:ext cx="8177213" cy="4349750"/>
          </a:xfrm>
        </p:spPr>
        <p:txBody>
          <a:bodyPr/>
          <a:lstStyle/>
          <a:p>
            <a:r>
              <a:rPr lang="en-GB" b="1" dirty="0"/>
              <a:t>Fraud warning from the International Student Office</a:t>
            </a:r>
            <a:endParaRPr lang="en-GB" dirty="0"/>
          </a:p>
          <a:p>
            <a:r>
              <a:rPr lang="en-GB" sz="1800" dirty="0" smtClean="0"/>
              <a:t>We </a:t>
            </a:r>
            <a:r>
              <a:rPr lang="en-GB" sz="1800" dirty="0"/>
              <a:t>are aware that a number of international students at universities in the UK have been targeted by fraudsters, pretending to work for the </a:t>
            </a:r>
            <a:r>
              <a:rPr lang="en-GB" sz="1800" dirty="0" smtClean="0"/>
              <a:t>UKVI, the </a:t>
            </a:r>
            <a:r>
              <a:rPr lang="en-GB" sz="1800" dirty="0"/>
              <a:t>police or another official authority in their home country. </a:t>
            </a:r>
            <a:br>
              <a:rPr lang="en-GB" sz="1800" dirty="0"/>
            </a:br>
            <a:r>
              <a:rPr lang="en-GB" sz="1800" dirty="0"/>
              <a:t/>
            </a:r>
            <a:br>
              <a:rPr lang="en-GB" sz="1800" dirty="0"/>
            </a:br>
            <a:r>
              <a:rPr lang="en-GB" sz="1800" dirty="0"/>
              <a:t>These fraudsters </a:t>
            </a:r>
            <a:r>
              <a:rPr lang="en-GB" sz="1800" dirty="0" smtClean="0"/>
              <a:t>say </a:t>
            </a:r>
            <a:r>
              <a:rPr lang="en-GB" sz="1800" dirty="0"/>
              <a:t>there is a problem with their visa or tell them they are suspected of a crime such as money laundering. The fraudsters usually ask for payment and personal details. This criminal activity has focussed on certain nationalities, including Indian and Chinese students</a:t>
            </a:r>
            <a:r>
              <a:rPr lang="en-GB" sz="1800" dirty="0" smtClean="0"/>
              <a:t>.</a:t>
            </a:r>
          </a:p>
          <a:p>
            <a:r>
              <a:rPr lang="en-GB" sz="1800" dirty="0"/>
              <a:t>If a student receives a call asking for money or personal details, it is really important they end the call immediately.</a:t>
            </a:r>
          </a:p>
          <a:p>
            <a:endParaRPr lang="en-GB" sz="1800" dirty="0"/>
          </a:p>
          <a:p>
            <a:pPr marL="342900" indent="-342900" algn="just">
              <a:buFont typeface="Arial" panose="020B0604020202020204" pitchFamily="34" charset="0"/>
              <a:buChar char="•"/>
              <a:defRPr/>
            </a:pPr>
            <a:endParaRPr lang="en-GB" altLang="en-US" dirty="0" smtClean="0"/>
          </a:p>
          <a:p>
            <a:pPr marL="342900" indent="-342900" algn="just" eaLnBrk="1" hangingPunct="1">
              <a:buFont typeface="Arial" panose="020B0604020202020204" pitchFamily="34" charset="0"/>
              <a:buChar char="•"/>
              <a:defRPr/>
            </a:pPr>
            <a:endParaRPr lang="en-GB" altLang="en-US" dirty="0" smtClean="0"/>
          </a:p>
          <a:p>
            <a:pPr eaLnBrk="1" hangingPunct="1">
              <a:defRPr/>
            </a:pPr>
            <a:endParaRPr lang="en-GB" altLang="en-US" dirty="0" smtClean="0"/>
          </a:p>
        </p:txBody>
      </p:sp>
      <p:grpSp>
        <p:nvGrpSpPr>
          <p:cNvPr id="4099" name="Group 3"/>
          <p:cNvGrpSpPr>
            <a:grpSpLocks/>
          </p:cNvGrpSpPr>
          <p:nvPr/>
        </p:nvGrpSpPr>
        <p:grpSpPr bwMode="auto">
          <a:xfrm>
            <a:off x="76200" y="76200"/>
            <a:ext cx="8991600" cy="1258888"/>
            <a:chOff x="48" y="48"/>
            <a:chExt cx="5664" cy="793"/>
          </a:xfrm>
        </p:grpSpPr>
        <p:sp>
          <p:nvSpPr>
            <p:cNvPr id="410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410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100"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5687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Your CAS</a:t>
            </a:r>
          </a:p>
          <a:p>
            <a:pPr marL="342900" indent="-342900">
              <a:buFont typeface="Arial" panose="020B0604020202020204" pitchFamily="34" charset="0"/>
              <a:buChar char="•"/>
            </a:pPr>
            <a:r>
              <a:rPr lang="en-GB" dirty="0">
                <a:latin typeface="Arial" pitchFamily="34" charset="0"/>
                <a:cs typeface="Arial" pitchFamily="34" charset="0"/>
              </a:rPr>
              <a:t>The Admissions department will e-mail your CAS to you after you have successfully completed your pre-sessional </a:t>
            </a:r>
            <a:r>
              <a:rPr lang="en-GB" dirty="0" smtClean="0">
                <a:latin typeface="Arial" pitchFamily="34" charset="0"/>
                <a:cs typeface="Arial" pitchFamily="34" charset="0"/>
              </a:rPr>
              <a:t>course (around 14 September)</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The CAS will not be on University letter headed paper and it does not need to be</a:t>
            </a:r>
          </a:p>
          <a:p>
            <a:pPr marL="342900" indent="-342900">
              <a:buFont typeface="Arial" panose="020B0604020202020204" pitchFamily="34" charset="0"/>
              <a:buChar char="•"/>
            </a:pPr>
            <a:r>
              <a:rPr lang="en-GB" dirty="0">
                <a:latin typeface="Arial" pitchFamily="34" charset="0"/>
                <a:cs typeface="Arial" pitchFamily="34" charset="0"/>
              </a:rPr>
              <a:t>We recommend that you </a:t>
            </a:r>
            <a:r>
              <a:rPr lang="en-GB" dirty="0" smtClean="0">
                <a:latin typeface="Arial" pitchFamily="34" charset="0"/>
                <a:cs typeface="Arial" pitchFamily="34" charset="0"/>
              </a:rPr>
              <a:t>print off and send </a:t>
            </a:r>
            <a:r>
              <a:rPr lang="en-GB" dirty="0">
                <a:latin typeface="Arial" pitchFamily="34" charset="0"/>
                <a:cs typeface="Arial" pitchFamily="34" charset="0"/>
              </a:rPr>
              <a:t>a copy of your CAS with your Tier 4 application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4258551125"/>
      </p:ext>
    </p:extLst>
  </p:cSld>
  <p:clrMapOvr>
    <a:masterClrMapping/>
  </p:clrMapOvr>
  <p:transition advTm="5029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Details </a:t>
            </a:r>
            <a:r>
              <a:rPr lang="en-GB" sz="2000" b="1" dirty="0">
                <a:latin typeface="Arial" pitchFamily="34" charset="0"/>
                <a:cs typeface="Arial" pitchFamily="34" charset="0"/>
              </a:rPr>
              <a:t>on your </a:t>
            </a:r>
            <a:r>
              <a:rPr lang="en-GB" sz="2000" b="1" dirty="0" smtClean="0">
                <a:latin typeface="Arial" pitchFamily="34" charset="0"/>
                <a:cs typeface="Arial" pitchFamily="34" charset="0"/>
              </a:rPr>
              <a:t>CAS</a:t>
            </a:r>
          </a:p>
          <a:p>
            <a:pPr marL="342900" lvl="0" indent="-342900">
              <a:buFont typeface="Arial" panose="020B0604020202020204" pitchFamily="34" charset="0"/>
              <a:buChar char="•"/>
            </a:pPr>
            <a:r>
              <a:rPr lang="en-GB" sz="2000" dirty="0"/>
              <a:t>Details you need from your CAS statement to complete the visa application form:</a:t>
            </a:r>
          </a:p>
          <a:p>
            <a:pPr marL="342900" indent="-342900">
              <a:buFont typeface="Arial" panose="020B0604020202020204" pitchFamily="34" charset="0"/>
              <a:buChar char="•"/>
            </a:pPr>
            <a:r>
              <a:rPr lang="en-GB" sz="2000" dirty="0"/>
              <a:t>The Sponsor License Number: HG3NCOA4</a:t>
            </a:r>
          </a:p>
          <a:p>
            <a:pPr marL="342900" indent="-342900">
              <a:buFont typeface="Arial" panose="020B0604020202020204" pitchFamily="34" charset="0"/>
              <a:buChar char="•"/>
            </a:pPr>
            <a:r>
              <a:rPr lang="en-GB" sz="2000" dirty="0"/>
              <a:t>Your CAS number</a:t>
            </a:r>
          </a:p>
          <a:p>
            <a:pPr marL="342900" indent="-342900">
              <a:buFont typeface="Arial" panose="020B0604020202020204" pitchFamily="34" charset="0"/>
              <a:buChar char="•"/>
            </a:pPr>
            <a:r>
              <a:rPr lang="en-GB" sz="2000" dirty="0"/>
              <a:t>The course title</a:t>
            </a:r>
          </a:p>
          <a:p>
            <a:pPr marL="342900" indent="-342900">
              <a:buFont typeface="Arial" panose="020B0604020202020204" pitchFamily="34" charset="0"/>
              <a:buChar char="•"/>
            </a:pPr>
            <a:r>
              <a:rPr lang="en-GB" sz="2000" dirty="0"/>
              <a:t>The start and end dates of your course</a:t>
            </a:r>
          </a:p>
          <a:p>
            <a:pPr marL="342900" indent="-342900">
              <a:buFont typeface="Arial" panose="020B0604020202020204" pitchFamily="34" charset="0"/>
              <a:buChar char="•"/>
            </a:pPr>
            <a:r>
              <a:rPr lang="en-GB" sz="2000" dirty="0"/>
              <a:t>If your course requires ATAS clearance or </a:t>
            </a:r>
            <a:r>
              <a:rPr lang="en-GB" sz="2000" dirty="0" smtClean="0"/>
              <a:t>not</a:t>
            </a:r>
          </a:p>
          <a:p>
            <a:pPr marL="342900" indent="-342900">
              <a:buFont typeface="Arial" panose="020B0604020202020204" pitchFamily="34" charset="0"/>
              <a:buChar char="•"/>
            </a:pPr>
            <a:r>
              <a:rPr lang="en-GB" sz="2000" dirty="0"/>
              <a:t>Which qualification(s) you must submit with your application</a:t>
            </a:r>
          </a:p>
          <a:p>
            <a:endParaRPr lang="en-GB" sz="2000" dirty="0"/>
          </a:p>
          <a:p>
            <a:pPr marL="342900" indent="-342900">
              <a:buFont typeface="Arial" panose="020B0604020202020204" pitchFamily="34" charset="0"/>
              <a:buChar cha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74184814"/>
      </p:ext>
    </p:extLst>
  </p:cSld>
  <p:clrMapOvr>
    <a:masterClrMapping/>
  </p:clrMapOvr>
  <p:transition advTm="5029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Your </a:t>
            </a:r>
            <a:r>
              <a:rPr lang="en-GB" b="1" dirty="0">
                <a:latin typeface="Arial" pitchFamily="34" charset="0"/>
                <a:cs typeface="Arial" pitchFamily="34" charset="0"/>
              </a:rPr>
              <a:t>CAS </a:t>
            </a:r>
            <a:r>
              <a:rPr lang="en-GB" b="1" dirty="0" smtClean="0">
                <a:latin typeface="Arial" pitchFamily="34" charset="0"/>
                <a:cs typeface="Arial" pitchFamily="34" charset="0"/>
              </a:rPr>
              <a:t>number</a:t>
            </a:r>
          </a:p>
          <a:p>
            <a:pPr marL="342900" indent="-342900">
              <a:buFont typeface="Arial" panose="020B0604020202020204" pitchFamily="34" charset="0"/>
              <a:buChar char="•"/>
            </a:pPr>
            <a:r>
              <a:rPr lang="en-GB" dirty="0">
                <a:latin typeface="Arial" pitchFamily="34" charset="0"/>
                <a:cs typeface="Arial" pitchFamily="34" charset="0"/>
              </a:rPr>
              <a:t>The CAS number on your CAS statement is your unique number</a:t>
            </a:r>
          </a:p>
          <a:p>
            <a:pPr marL="342900" indent="-342900">
              <a:buFont typeface="Arial" panose="020B0604020202020204" pitchFamily="34" charset="0"/>
              <a:buChar char="•"/>
            </a:pPr>
            <a:r>
              <a:rPr lang="en-GB" dirty="0" smtClean="0">
                <a:latin typeface="Arial" pitchFamily="34" charset="0"/>
                <a:cs typeface="Arial" pitchFamily="34" charset="0"/>
              </a:rPr>
              <a:t>UKV&amp;I </a:t>
            </a:r>
            <a:r>
              <a:rPr lang="en-GB" dirty="0">
                <a:latin typeface="Arial" pitchFamily="34" charset="0"/>
                <a:cs typeface="Arial" pitchFamily="34" charset="0"/>
              </a:rPr>
              <a:t>can access your electronic CAS record online using this number</a:t>
            </a:r>
          </a:p>
          <a:p>
            <a:pPr marL="342900" indent="-342900">
              <a:buFont typeface="Arial" panose="020B0604020202020204" pitchFamily="34" charset="0"/>
              <a:buChar char="•"/>
            </a:pPr>
            <a:r>
              <a:rPr lang="en-GB" dirty="0">
                <a:latin typeface="Arial" pitchFamily="34" charset="0"/>
                <a:cs typeface="Arial" pitchFamily="34" charset="0"/>
              </a:rPr>
              <a:t>Any tuition fee payments and University accommodation payments up to £</a:t>
            </a:r>
            <a:r>
              <a:rPr lang="en-GB" dirty="0" smtClean="0">
                <a:latin typeface="Arial" pitchFamily="34" charset="0"/>
                <a:cs typeface="Arial" pitchFamily="34" charset="0"/>
              </a:rPr>
              <a:t>1,265 </a:t>
            </a:r>
            <a:r>
              <a:rPr lang="en-GB" dirty="0">
                <a:latin typeface="Arial" pitchFamily="34" charset="0"/>
                <a:cs typeface="Arial" pitchFamily="34" charset="0"/>
              </a:rPr>
              <a:t>made will be updated and shown on the electronic CAS record (not the paper version you received) so </a:t>
            </a:r>
            <a:r>
              <a:rPr lang="en-GB" dirty="0" smtClean="0">
                <a:latin typeface="Arial" pitchFamily="34" charset="0"/>
                <a:cs typeface="Arial" pitchFamily="34" charset="0"/>
              </a:rPr>
              <a:t>UKV&amp;I will </a:t>
            </a:r>
            <a:r>
              <a:rPr lang="en-GB" dirty="0">
                <a:latin typeface="Arial" pitchFamily="34" charset="0"/>
                <a:cs typeface="Arial" pitchFamily="34" charset="0"/>
              </a:rPr>
              <a:t>see those online</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612693086"/>
      </p:ext>
    </p:extLst>
  </p:cSld>
  <p:clrMapOvr>
    <a:masterClrMapping/>
  </p:clrMapOvr>
  <p:transition advTm="5029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How </a:t>
            </a:r>
            <a:r>
              <a:rPr lang="en-GB" b="1" dirty="0">
                <a:latin typeface="Arial" pitchFamily="34" charset="0"/>
                <a:cs typeface="Arial" pitchFamily="34" charset="0"/>
              </a:rPr>
              <a:t>much money do you need to </a:t>
            </a:r>
            <a:r>
              <a:rPr lang="en-GB" b="1" dirty="0" smtClean="0">
                <a:latin typeface="Arial" pitchFamily="34" charset="0"/>
                <a:cs typeface="Arial" pitchFamily="34" charset="0"/>
              </a:rPr>
              <a:t>show?</a:t>
            </a:r>
          </a:p>
          <a:p>
            <a:pPr marL="342900" indent="-342900">
              <a:buFont typeface="Arial" panose="020B0604020202020204" pitchFamily="34" charset="0"/>
              <a:buChar char="•"/>
            </a:pPr>
            <a:r>
              <a:rPr lang="en-GB" dirty="0" smtClean="0">
                <a:latin typeface="Arial" pitchFamily="34" charset="0"/>
                <a:cs typeface="Arial" pitchFamily="34" charset="0"/>
              </a:rPr>
              <a:t> £9,135 </a:t>
            </a:r>
            <a:r>
              <a:rPr lang="en-GB" dirty="0">
                <a:latin typeface="Arial" pitchFamily="34" charset="0"/>
                <a:cs typeface="Arial" pitchFamily="34" charset="0"/>
              </a:rPr>
              <a:t>for 28 consecutive days in addition to any </a:t>
            </a:r>
            <a:r>
              <a:rPr lang="en-GB" dirty="0" smtClean="0">
                <a:latin typeface="Arial" pitchFamily="34" charset="0"/>
                <a:cs typeface="Arial" pitchFamily="34" charset="0"/>
              </a:rPr>
              <a:t>         tuition </a:t>
            </a:r>
            <a:r>
              <a:rPr lang="en-GB" dirty="0">
                <a:latin typeface="Arial" pitchFamily="34" charset="0"/>
                <a:cs typeface="Arial" pitchFamily="34" charset="0"/>
              </a:rPr>
              <a:t>fees that you have not paid</a:t>
            </a:r>
          </a:p>
          <a:p>
            <a:pPr marL="342900" indent="-342900">
              <a:buFont typeface="Arial" panose="020B0604020202020204" pitchFamily="34" charset="0"/>
              <a:buChar char="•"/>
            </a:pPr>
            <a:r>
              <a:rPr lang="en-GB" dirty="0" smtClean="0">
                <a:latin typeface="Arial" pitchFamily="34" charset="0"/>
                <a:cs typeface="Arial" pitchFamily="34" charset="0"/>
              </a:rPr>
              <a:t> Therefore </a:t>
            </a:r>
            <a:r>
              <a:rPr lang="en-GB" dirty="0">
                <a:latin typeface="Arial" pitchFamily="34" charset="0"/>
                <a:cs typeface="Arial" pitchFamily="34" charset="0"/>
              </a:rPr>
              <a:t>we strongly recommend:</a:t>
            </a:r>
          </a:p>
          <a:p>
            <a:pPr marL="457200" indent="-457200">
              <a:buFont typeface="+mj-lt"/>
              <a:buAutoNum type="arabicPeriod"/>
            </a:pPr>
            <a:r>
              <a:rPr lang="en-GB" dirty="0">
                <a:latin typeface="Arial" pitchFamily="34" charset="0"/>
                <a:cs typeface="Arial" pitchFamily="34" charset="0"/>
              </a:rPr>
              <a:t>Holding at least </a:t>
            </a:r>
            <a:r>
              <a:rPr lang="en-GB" dirty="0" smtClean="0">
                <a:latin typeface="Arial" pitchFamily="34" charset="0"/>
                <a:cs typeface="Arial" pitchFamily="34" charset="0"/>
              </a:rPr>
              <a:t>£9,135 </a:t>
            </a:r>
            <a:r>
              <a:rPr lang="en-GB" dirty="0">
                <a:latin typeface="Arial" pitchFamily="34" charset="0"/>
                <a:cs typeface="Arial" pitchFamily="34" charset="0"/>
              </a:rPr>
              <a:t>into your bank account immediately and keep it in your account until your visa has been granted </a:t>
            </a:r>
          </a:p>
          <a:p>
            <a:pPr marL="457200" indent="-457200">
              <a:buFont typeface="+mj-lt"/>
              <a:buAutoNum type="arabicPeriod"/>
            </a:pPr>
            <a:r>
              <a:rPr lang="en-GB" dirty="0">
                <a:latin typeface="Arial" pitchFamily="34" charset="0"/>
                <a:cs typeface="Arial" pitchFamily="34" charset="0"/>
              </a:rPr>
              <a:t>Paying the full tuition fee before making the visa application</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124362967"/>
      </p:ext>
    </p:extLst>
  </p:cSld>
  <p:clrMapOvr>
    <a:masterClrMapping/>
  </p:clrMapOvr>
  <p:transition advTm="5029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The </a:t>
            </a:r>
            <a:r>
              <a:rPr lang="en-GB" b="1" dirty="0">
                <a:latin typeface="Arial" pitchFamily="34" charset="0"/>
                <a:cs typeface="Arial" pitchFamily="34" charset="0"/>
              </a:rPr>
              <a:t>application </a:t>
            </a:r>
            <a:r>
              <a:rPr lang="en-GB" b="1" dirty="0" smtClean="0">
                <a:latin typeface="Arial" pitchFamily="34" charset="0"/>
                <a:cs typeface="Arial" pitchFamily="34" charset="0"/>
              </a:rPr>
              <a:t>form</a:t>
            </a:r>
          </a:p>
          <a:p>
            <a:pPr marL="342900" indent="-342900">
              <a:buFont typeface="Arial" panose="020B0604020202020204" pitchFamily="34" charset="0"/>
              <a:buChar char="•"/>
            </a:pPr>
            <a:r>
              <a:rPr lang="en-US" sz="2000" dirty="0">
                <a:latin typeface="Arial" pitchFamily="34" charset="0"/>
                <a:cs typeface="Arial" pitchFamily="34" charset="0"/>
              </a:rPr>
              <a:t>Create an online account and complete the Tier 4 Student Online </a:t>
            </a:r>
            <a:r>
              <a:rPr lang="en-US" sz="2000" dirty="0" smtClean="0">
                <a:latin typeface="Arial" pitchFamily="34" charset="0"/>
                <a:cs typeface="Arial" pitchFamily="34" charset="0"/>
              </a:rPr>
              <a:t>Application here:</a:t>
            </a:r>
            <a:endParaRPr lang="en-US" sz="2000" dirty="0">
              <a:latin typeface="Arial" pitchFamily="34" charset="0"/>
              <a:cs typeface="Arial" pitchFamily="34" charset="0"/>
            </a:endParaRPr>
          </a:p>
          <a:p>
            <a:r>
              <a:rPr lang="en-US" sz="2000" dirty="0">
                <a:latin typeface="Arial" pitchFamily="34" charset="0"/>
                <a:cs typeface="Arial" pitchFamily="34" charset="0"/>
              </a:rPr>
              <a:t>	</a:t>
            </a:r>
            <a:r>
              <a:rPr lang="en-US" sz="2000" dirty="0" smtClean="0">
                <a:latin typeface="Arial" pitchFamily="34" charset="0"/>
                <a:cs typeface="Arial" pitchFamily="34" charset="0"/>
                <a:hlinkClick r:id="rId4"/>
              </a:rPr>
              <a:t>https</a:t>
            </a:r>
            <a:r>
              <a:rPr lang="en-US" sz="2000" dirty="0">
                <a:latin typeface="Arial" pitchFamily="34" charset="0"/>
                <a:cs typeface="Arial" pitchFamily="34" charset="0"/>
                <a:hlinkClick r:id="rId4"/>
              </a:rPr>
              <a:t>://</a:t>
            </a:r>
            <a:r>
              <a:rPr lang="en-US" sz="2000" dirty="0" smtClean="0">
                <a:latin typeface="Arial" pitchFamily="34" charset="0"/>
                <a:cs typeface="Arial" pitchFamily="34" charset="0"/>
                <a:hlinkClick r:id="rId4"/>
              </a:rPr>
              <a:t>visas-immigration.service.gov.uk/product/tier-4-student</a:t>
            </a:r>
            <a:r>
              <a:rPr lang="en-US" sz="2000" dirty="0" smtClean="0">
                <a:latin typeface="Arial" pitchFamily="34" charset="0"/>
                <a:cs typeface="Arial" pitchFamily="34" charset="0"/>
              </a:rPr>
              <a:t>  </a:t>
            </a:r>
          </a:p>
          <a:p>
            <a:pPr marL="342900" indent="-342900">
              <a:buFont typeface="Arial" panose="020B0604020202020204" pitchFamily="34" charset="0"/>
              <a:buChar char="•"/>
            </a:pPr>
            <a:r>
              <a:rPr lang="en-US" sz="2000" dirty="0" smtClean="0">
                <a:latin typeface="Arial" pitchFamily="34" charset="0"/>
                <a:cs typeface="Arial" pitchFamily="34" charset="0"/>
              </a:rPr>
              <a:t>There is a useful guide to completing the online form on our website:</a:t>
            </a:r>
          </a:p>
          <a:p>
            <a:pPr marL="342900" indent="-342900">
              <a:buFont typeface="Arial" panose="020B0604020202020204" pitchFamily="34" charset="0"/>
              <a:buChar char="•"/>
            </a:pPr>
            <a:r>
              <a:rPr lang="en-US" sz="2000" dirty="0">
                <a:latin typeface="Arial" pitchFamily="34" charset="0"/>
                <a:cs typeface="Arial" pitchFamily="34" charset="0"/>
                <a:hlinkClick r:id="rId5"/>
              </a:rPr>
              <a:t>http://</a:t>
            </a:r>
            <a:r>
              <a:rPr lang="en-US" sz="2000" dirty="0" smtClean="0">
                <a:latin typeface="Arial" pitchFamily="34" charset="0"/>
                <a:cs typeface="Arial" pitchFamily="34" charset="0"/>
                <a:hlinkClick r:id="rId5"/>
              </a:rPr>
              <a:t>students.leeds.ac.uk/info/21506/your_visa/998/language_centre_visa_extensions_in_september</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745725276"/>
      </p:ext>
    </p:extLst>
  </p:cSld>
  <p:clrMapOvr>
    <a:masterClrMapping/>
  </p:clrMapOvr>
  <p:transition advTm="5029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Bank </a:t>
            </a:r>
            <a:r>
              <a:rPr lang="en-GB" b="1" dirty="0">
                <a:latin typeface="Arial" pitchFamily="34" charset="0"/>
                <a:cs typeface="Arial" pitchFamily="34" charset="0"/>
              </a:rPr>
              <a:t>Statement </a:t>
            </a:r>
            <a:r>
              <a:rPr lang="en-GB" b="1" dirty="0" smtClean="0">
                <a:latin typeface="Arial" pitchFamily="34" charset="0"/>
                <a:cs typeface="Arial" pitchFamily="34" charset="0"/>
              </a:rPr>
              <a:t>check</a:t>
            </a:r>
          </a:p>
          <a:p>
            <a:pPr marL="342900" indent="-342900">
              <a:buFont typeface="Arial" panose="020B0604020202020204" pitchFamily="34" charset="0"/>
              <a:buChar char="•"/>
            </a:pPr>
            <a:r>
              <a:rPr lang="en-GB" sz="2000" dirty="0">
                <a:latin typeface="Arial" pitchFamily="34" charset="0"/>
                <a:cs typeface="Arial" pitchFamily="34" charset="0"/>
              </a:rPr>
              <a:t>Does it cover a period of 28 days, with the closing balance/last transaction being no more than 1 month before making the application?</a:t>
            </a:r>
          </a:p>
          <a:p>
            <a:pPr marL="342900" indent="-342900">
              <a:buFont typeface="Arial" panose="020B0604020202020204" pitchFamily="34" charset="0"/>
              <a:buChar char="•"/>
            </a:pPr>
            <a:r>
              <a:rPr lang="en-GB" sz="2000" dirty="0">
                <a:latin typeface="Arial" pitchFamily="34" charset="0"/>
                <a:cs typeface="Arial" pitchFamily="34" charset="0"/>
              </a:rPr>
              <a:t>Does the minimum balance </a:t>
            </a:r>
            <a:r>
              <a:rPr lang="en-GB" sz="2000" u="sng" dirty="0">
                <a:latin typeface="Arial" pitchFamily="34" charset="0"/>
                <a:cs typeface="Arial" pitchFamily="34" charset="0"/>
              </a:rPr>
              <a:t>never </a:t>
            </a:r>
            <a:r>
              <a:rPr lang="en-GB" sz="2000" dirty="0">
                <a:latin typeface="Arial" pitchFamily="34" charset="0"/>
                <a:cs typeface="Arial" pitchFamily="34" charset="0"/>
              </a:rPr>
              <a:t>drop below the required amount during those 28 days?</a:t>
            </a:r>
          </a:p>
          <a:p>
            <a:pPr marL="342900" indent="-342900">
              <a:buFont typeface="Arial" panose="020B0604020202020204" pitchFamily="34" charset="0"/>
              <a:buChar char="•"/>
            </a:pPr>
            <a:r>
              <a:rPr lang="en-GB" sz="2000" dirty="0">
                <a:latin typeface="Arial" pitchFamily="34" charset="0"/>
                <a:cs typeface="Arial" pitchFamily="34" charset="0"/>
              </a:rPr>
              <a:t>Does it include the bank’s logo?</a:t>
            </a:r>
          </a:p>
          <a:p>
            <a:pPr marL="342900" indent="-342900">
              <a:buFont typeface="Arial" panose="020B0604020202020204" pitchFamily="34" charset="0"/>
              <a:buChar char="•"/>
            </a:pPr>
            <a:r>
              <a:rPr lang="en-GB" sz="2000" dirty="0">
                <a:latin typeface="Arial" pitchFamily="34" charset="0"/>
                <a:cs typeface="Arial" pitchFamily="34" charset="0"/>
              </a:rPr>
              <a:t>Does it include your full name (not initials</a:t>
            </a:r>
            <a:r>
              <a:rPr lang="en-GB" sz="2000" dirty="0" smtClean="0">
                <a:latin typeface="Arial" pitchFamily="34" charset="0"/>
                <a:cs typeface="Arial" pitchFamily="34" charset="0"/>
              </a:rPr>
              <a:t>)?</a:t>
            </a:r>
          </a:p>
          <a:p>
            <a:pPr marL="342900" indent="-342900">
              <a:buFont typeface="Arial" panose="020B0604020202020204" pitchFamily="34" charset="0"/>
              <a:buChar char="•"/>
            </a:pPr>
            <a:r>
              <a:rPr lang="en-GB" sz="2000" dirty="0" smtClean="0">
                <a:latin typeface="Arial" pitchFamily="34" charset="0"/>
                <a:cs typeface="Arial" pitchFamily="34" charset="0"/>
              </a:rPr>
              <a:t>Does it include the full account number?</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a:latin typeface="Arial" pitchFamily="34" charset="0"/>
                <a:cs typeface="Arial" pitchFamily="34" charset="0"/>
              </a:rPr>
              <a:t>If you use online, or ad-hoc, statements: Is every single page stamped by the bank?</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606677628"/>
      </p:ext>
    </p:extLst>
  </p:cSld>
  <p:clrMapOvr>
    <a:masterClrMapping/>
  </p:clrMapOvr>
  <p:transition advTm="5029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Photograph Check</a:t>
            </a:r>
          </a:p>
          <a:p>
            <a:pPr marL="342900" indent="-342900">
              <a:buFont typeface="Arial" panose="020B0604020202020204" pitchFamily="34" charset="0"/>
              <a:buChar char="•"/>
            </a:pPr>
            <a:r>
              <a:rPr lang="en-GB" dirty="0">
                <a:latin typeface="Arial" pitchFamily="34" charset="0"/>
                <a:cs typeface="Arial" pitchFamily="34" charset="0"/>
              </a:rPr>
              <a:t>Have you measured the head size?</a:t>
            </a:r>
          </a:p>
          <a:p>
            <a:pPr marL="342900" indent="-342900">
              <a:buFont typeface="Arial" panose="020B0604020202020204" pitchFamily="34" charset="0"/>
              <a:buChar char="•"/>
            </a:pPr>
            <a:r>
              <a:rPr lang="en-GB" dirty="0">
                <a:latin typeface="Arial" pitchFamily="34" charset="0"/>
                <a:cs typeface="Arial" pitchFamily="34" charset="0"/>
              </a:rPr>
              <a:t>Does it meet the requirements of the photograph guidance (e.g. is it not too close to or to far away from the camera)?</a:t>
            </a:r>
          </a:p>
          <a:p>
            <a:pPr marL="342900" indent="-342900">
              <a:buFont typeface="Arial" panose="020B0604020202020204" pitchFamily="34" charset="0"/>
              <a:buChar char="•"/>
            </a:pPr>
            <a:r>
              <a:rPr lang="en-GB" dirty="0">
                <a:latin typeface="Arial" pitchFamily="34" charset="0"/>
                <a:cs typeface="Arial" pitchFamily="34" charset="0"/>
              </a:rPr>
              <a:t>Do you have a neutral expression (e.g. no smile)?</a:t>
            </a:r>
          </a:p>
          <a:p>
            <a:pPr marL="342900" indent="-342900">
              <a:buFont typeface="Arial" panose="020B0604020202020204" pitchFamily="34" charset="0"/>
              <a:buChar char="•"/>
            </a:pPr>
            <a:r>
              <a:rPr lang="en-GB" dirty="0">
                <a:latin typeface="Arial" pitchFamily="34" charset="0"/>
                <a:cs typeface="Arial" pitchFamily="34" charset="0"/>
              </a:rPr>
              <a:t>Is the background grey or cream?</a:t>
            </a:r>
          </a:p>
          <a:p>
            <a:pPr marL="342900" indent="-342900">
              <a:buFont typeface="Arial" panose="020B0604020202020204" pitchFamily="34" charset="0"/>
              <a:buChar char="•"/>
            </a:pPr>
            <a:r>
              <a:rPr lang="en-GB" dirty="0">
                <a:latin typeface="Arial" pitchFamily="34" charset="0"/>
                <a:cs typeface="Arial" pitchFamily="34" charset="0"/>
              </a:rPr>
              <a:t>Was the photograph taken within the last month?</a:t>
            </a:r>
          </a:p>
          <a:p>
            <a:pPr eaLnBrk="1" hangingPunct="1">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grpSp>
        <p:nvGrpSpPr>
          <p:cNvPr id="7" name="Group 3"/>
          <p:cNvGrpSpPr>
            <a:grpSpLocks/>
          </p:cNvGrpSpPr>
          <p:nvPr/>
        </p:nvGrpSpPr>
        <p:grpSpPr bwMode="auto">
          <a:xfrm>
            <a:off x="76200" y="10653"/>
            <a:ext cx="8991600" cy="1258888"/>
            <a:chOff x="48" y="48"/>
            <a:chExt cx="5664" cy="793"/>
          </a:xfrm>
        </p:grpSpPr>
        <p:sp>
          <p:nvSpPr>
            <p:cNvPr id="8"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8812880"/>
      </p:ext>
    </p:extLst>
  </p:cSld>
  <p:clrMapOvr>
    <a:masterClrMapping/>
  </p:clrMapOvr>
  <p:transition advTm="5029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FAQ’s</a:t>
            </a:r>
          </a:p>
          <a:p>
            <a:pPr algn="just">
              <a:buFontTx/>
              <a:buNone/>
            </a:pPr>
            <a:r>
              <a:rPr lang="en-GB" sz="2000" dirty="0">
                <a:latin typeface="Arial" pitchFamily="34" charset="0"/>
                <a:cs typeface="Arial" pitchFamily="34" charset="0"/>
              </a:rPr>
              <a:t>I live in private accommodation. Can I deduct the accommodation payments from the maintenance requirement?  </a:t>
            </a:r>
          </a:p>
          <a:p>
            <a:pPr algn="just">
              <a:buFontTx/>
              <a:buNone/>
            </a:pPr>
            <a:r>
              <a:rPr lang="en-GB" sz="2000" i="1" dirty="0">
                <a:latin typeface="Arial" pitchFamily="34" charset="0"/>
                <a:cs typeface="Arial" pitchFamily="34" charset="0"/>
              </a:rPr>
              <a:t>No, only </a:t>
            </a:r>
            <a:r>
              <a:rPr lang="en-GB" sz="2000" i="1" dirty="0" smtClean="0">
                <a:latin typeface="Arial" pitchFamily="34" charset="0"/>
                <a:cs typeface="Arial" pitchFamily="34" charset="0"/>
              </a:rPr>
              <a:t>University of Leeds </a:t>
            </a:r>
            <a:r>
              <a:rPr lang="en-GB" sz="2000" i="1" dirty="0">
                <a:latin typeface="Arial" pitchFamily="34" charset="0"/>
                <a:cs typeface="Arial" pitchFamily="34" charset="0"/>
              </a:rPr>
              <a:t>accommodation payments of up to £</a:t>
            </a:r>
            <a:r>
              <a:rPr lang="en-GB" sz="2000" i="1" dirty="0" smtClean="0">
                <a:latin typeface="Arial" pitchFamily="34" charset="0"/>
                <a:cs typeface="Arial" pitchFamily="34" charset="0"/>
              </a:rPr>
              <a:t>1,265 </a:t>
            </a:r>
            <a:r>
              <a:rPr lang="en-GB" sz="2000" i="1" dirty="0">
                <a:latin typeface="Arial" pitchFamily="34" charset="0"/>
                <a:cs typeface="Arial" pitchFamily="34" charset="0"/>
              </a:rPr>
              <a:t>can be deducted.</a:t>
            </a:r>
          </a:p>
          <a:p>
            <a:pPr algn="just">
              <a:buFontTx/>
              <a:buNone/>
            </a:pPr>
            <a:r>
              <a:rPr lang="en-GB" sz="2000" dirty="0">
                <a:latin typeface="Arial" pitchFamily="34" charset="0"/>
                <a:cs typeface="Arial" pitchFamily="34" charset="0"/>
              </a:rPr>
              <a:t>I want to use my parents bank statements/my bank statements from abroad. Is this possible? </a:t>
            </a:r>
          </a:p>
          <a:p>
            <a:pPr algn="just">
              <a:buFontTx/>
              <a:buNone/>
            </a:pPr>
            <a:r>
              <a:rPr lang="en-GB" sz="2000" i="1" dirty="0">
                <a:latin typeface="Arial" pitchFamily="34" charset="0"/>
                <a:cs typeface="Arial" pitchFamily="34" charset="0"/>
              </a:rPr>
              <a:t>You can use bank statements from abroad, but if using your parents bank statements you will need to provide your original birth certificate and a letter from your parents, if they are not in English you will also need a translation. </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94455"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grpSp>
        <p:nvGrpSpPr>
          <p:cNvPr id="7" name="Group 3"/>
          <p:cNvGrpSpPr>
            <a:grpSpLocks/>
          </p:cNvGrpSpPr>
          <p:nvPr/>
        </p:nvGrpSpPr>
        <p:grpSpPr bwMode="auto">
          <a:xfrm>
            <a:off x="246855" y="228600"/>
            <a:ext cx="8991600" cy="1258888"/>
            <a:chOff x="48" y="48"/>
            <a:chExt cx="5664" cy="793"/>
          </a:xfrm>
        </p:grpSpPr>
        <p:sp>
          <p:nvSpPr>
            <p:cNvPr id="8"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03794316"/>
      </p:ext>
    </p:extLst>
  </p:cSld>
  <p:clrMapOvr>
    <a:masterClrMapping/>
  </p:clrMapOvr>
  <p:transition advTm="5029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FAQ’s</a:t>
            </a:r>
          </a:p>
          <a:p>
            <a:pPr>
              <a:buFontTx/>
              <a:buNone/>
            </a:pPr>
            <a:r>
              <a:rPr lang="en-GB" dirty="0">
                <a:latin typeface="Arial" pitchFamily="34" charset="0"/>
                <a:cs typeface="Arial" pitchFamily="34" charset="0"/>
              </a:rPr>
              <a:t>How long does it take until I receive my passport back?</a:t>
            </a:r>
          </a:p>
          <a:p>
            <a:pPr>
              <a:buFontTx/>
              <a:buNone/>
            </a:pPr>
            <a:r>
              <a:rPr lang="en-GB" i="1" dirty="0">
                <a:latin typeface="Arial" pitchFamily="34" charset="0"/>
                <a:cs typeface="Arial" pitchFamily="34" charset="0"/>
              </a:rPr>
              <a:t>It can take up to 8 weeks. This is a very busy time for </a:t>
            </a:r>
            <a:r>
              <a:rPr lang="en-GB" i="1" dirty="0" smtClean="0">
                <a:latin typeface="Arial" pitchFamily="34" charset="0"/>
                <a:cs typeface="Arial" pitchFamily="34" charset="0"/>
              </a:rPr>
              <a:t>UKV&amp;I and </a:t>
            </a:r>
            <a:r>
              <a:rPr lang="en-GB" i="1" dirty="0">
                <a:latin typeface="Arial" pitchFamily="34" charset="0"/>
                <a:cs typeface="Arial" pitchFamily="34" charset="0"/>
              </a:rPr>
              <a:t>it might take longer than usual. We advise you not to book any flights until you have your passport back.</a:t>
            </a:r>
          </a:p>
          <a:p>
            <a:pPr>
              <a:buFontTx/>
              <a:buNone/>
            </a:pPr>
            <a:r>
              <a:rPr lang="en-GB" dirty="0">
                <a:latin typeface="Arial" pitchFamily="34" charset="0"/>
                <a:cs typeface="Arial" pitchFamily="34" charset="0"/>
              </a:rPr>
              <a:t>What if I change address after making my application?</a:t>
            </a:r>
          </a:p>
          <a:p>
            <a:pPr>
              <a:buFontTx/>
              <a:buNone/>
            </a:pPr>
            <a:r>
              <a:rPr lang="en-GB" i="1" dirty="0" smtClean="0">
                <a:latin typeface="Arial" pitchFamily="34" charset="0"/>
                <a:cs typeface="Arial" pitchFamily="34" charset="0"/>
              </a:rPr>
              <a:t>Update UKV&amp;I via </a:t>
            </a:r>
            <a:r>
              <a:rPr lang="en-GB" i="1" dirty="0">
                <a:latin typeface="Arial" pitchFamily="34" charset="0"/>
                <a:cs typeface="Arial" pitchFamily="34" charset="0"/>
              </a:rPr>
              <a:t>their website </a:t>
            </a:r>
            <a:r>
              <a:rPr lang="en-GB" i="1" dirty="0">
                <a:latin typeface="Arial" pitchFamily="34" charset="0"/>
                <a:cs typeface="Arial" pitchFamily="34" charset="0"/>
                <a:hlinkClick r:id="rId4"/>
              </a:rPr>
              <a:t>https://eforms.homeoffice.gov.uk/outreach/AddressUpdate.ofml</a:t>
            </a:r>
            <a:endParaRPr lang="en-GB" i="1"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636693314"/>
      </p:ext>
    </p:extLst>
  </p:cSld>
  <p:clrMapOvr>
    <a:masterClrMapping/>
  </p:clrMapOvr>
  <p:transition advTm="5029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2000" b="1" dirty="0" smtClean="0">
                <a:latin typeface="Arial" pitchFamily="34" charset="0"/>
                <a:cs typeface="Arial" pitchFamily="34" charset="0"/>
              </a:rPr>
              <a:t>WHAT WE WILL DO:</a:t>
            </a:r>
          </a:p>
          <a:p>
            <a:pPr marL="342900" indent="-342900">
              <a:buFont typeface="Arial" panose="020B0604020202020204" pitchFamily="34" charset="0"/>
              <a:buChar char="•"/>
            </a:pPr>
            <a:r>
              <a:rPr lang="en-GB" sz="2000" b="1" dirty="0" smtClean="0">
                <a:latin typeface="Arial" pitchFamily="34" charset="0"/>
                <a:cs typeface="Arial" pitchFamily="34" charset="0"/>
              </a:rPr>
              <a:t>Provide you with an appointment to have your application and documents checked.</a:t>
            </a:r>
          </a:p>
          <a:p>
            <a:pPr marL="342900" indent="-342900">
              <a:buFont typeface="Arial" panose="020B0604020202020204" pitchFamily="34" charset="0"/>
              <a:buChar char="•"/>
            </a:pPr>
            <a:r>
              <a:rPr lang="en-GB" sz="2000" b="1" dirty="0" smtClean="0">
                <a:latin typeface="Arial" pitchFamily="34" charset="0"/>
                <a:cs typeface="Arial" pitchFamily="34" charset="0"/>
              </a:rPr>
              <a:t>You can book an appointment from </a:t>
            </a:r>
            <a:r>
              <a:rPr lang="en-GB" sz="2000" b="1" dirty="0" smtClean="0">
                <a:solidFill>
                  <a:srgbClr val="FF0000"/>
                </a:solidFill>
                <a:latin typeface="Arial" pitchFamily="34" charset="0"/>
                <a:cs typeface="Arial" pitchFamily="34" charset="0"/>
              </a:rPr>
              <a:t>Monday 10 September 2018</a:t>
            </a:r>
            <a:r>
              <a:rPr lang="en-GB" sz="2000" b="1" dirty="0" smtClean="0">
                <a:latin typeface="Arial" pitchFamily="34" charset="0"/>
                <a:cs typeface="Arial" pitchFamily="34" charset="0"/>
              </a:rPr>
              <a:t>.</a:t>
            </a:r>
          </a:p>
          <a:p>
            <a:pPr marL="342900" indent="-342900">
              <a:buFont typeface="Arial" panose="020B0604020202020204" pitchFamily="34" charset="0"/>
              <a:buChar char="•"/>
            </a:pPr>
            <a:r>
              <a:rPr lang="en-GB" sz="2000" b="1" dirty="0" smtClean="0">
                <a:latin typeface="Arial" pitchFamily="34" charset="0"/>
                <a:cs typeface="Arial" pitchFamily="34" charset="0"/>
              </a:rPr>
              <a:t>The Appointment Booking Sheet will be available on </a:t>
            </a:r>
            <a:r>
              <a:rPr lang="en-GB" sz="2000" b="1" dirty="0" smtClean="0">
                <a:solidFill>
                  <a:srgbClr val="FF0000"/>
                </a:solidFill>
                <a:latin typeface="Arial" pitchFamily="34" charset="0"/>
                <a:cs typeface="Arial" pitchFamily="34" charset="0"/>
              </a:rPr>
              <a:t>Language Centre Reception, Level 3, Parkinson Building</a:t>
            </a:r>
          </a:p>
          <a:p>
            <a:pPr marL="342900" indent="-342900">
              <a:buFont typeface="Arial" panose="020B0604020202020204" pitchFamily="34" charset="0"/>
              <a:buChar char="•"/>
            </a:pPr>
            <a:r>
              <a:rPr lang="en-GB" sz="2000" b="1" dirty="0" smtClean="0">
                <a:latin typeface="Arial" pitchFamily="34" charset="0"/>
                <a:cs typeface="Arial" pitchFamily="34" charset="0"/>
              </a:rPr>
              <a:t>The appointments will take place in the Richard Hughes Cluster Room 1.40 </a:t>
            </a:r>
            <a:r>
              <a:rPr lang="en-GB" sz="2000" b="1" dirty="0" err="1" smtClean="0">
                <a:latin typeface="Arial" pitchFamily="34" charset="0"/>
                <a:cs typeface="Arial" pitchFamily="34" charset="0"/>
              </a:rPr>
              <a:t>Clothworkers</a:t>
            </a:r>
            <a:r>
              <a:rPr lang="en-GB" sz="2000" b="1" dirty="0" smtClean="0">
                <a:latin typeface="Arial" pitchFamily="34" charset="0"/>
                <a:cs typeface="Arial" pitchFamily="34" charset="0"/>
              </a:rPr>
              <a:t> Link Building between 17 September to 28 September 2018 and</a:t>
            </a:r>
            <a:endParaRPr lang="en-GB" sz="2000" dirty="0">
              <a:latin typeface="Arial" pitchFamily="34" charset="0"/>
              <a:cs typeface="Arial" pitchFamily="34" charset="0"/>
            </a:endParaRPr>
          </a:p>
          <a:p>
            <a:pPr marL="342900" indent="-342900">
              <a:buFont typeface="Arial" panose="020B0604020202020204" pitchFamily="34" charset="0"/>
              <a:buChar char="•"/>
            </a:pPr>
            <a:r>
              <a:rPr lang="en-GB" sz="2000" dirty="0" smtClean="0">
                <a:latin typeface="Arial" pitchFamily="34" charset="0"/>
                <a:cs typeface="Arial" pitchFamily="34" charset="0"/>
              </a:rPr>
              <a:t>Please do not book multiple appointments and attend </a:t>
            </a:r>
            <a:r>
              <a:rPr lang="en-GB" sz="2000" dirty="0">
                <a:latin typeface="Arial" pitchFamily="34" charset="0"/>
                <a:cs typeface="Arial" pitchFamily="34" charset="0"/>
              </a:rPr>
              <a:t>at the time you </a:t>
            </a:r>
            <a:r>
              <a:rPr lang="en-GB" sz="2000" dirty="0" smtClean="0">
                <a:latin typeface="Arial" pitchFamily="34" charset="0"/>
                <a:cs typeface="Arial" pitchFamily="34" charset="0"/>
              </a:rPr>
              <a:t>have booked</a:t>
            </a:r>
          </a:p>
          <a:p>
            <a:pPr marL="342900" indent="-342900">
              <a:buFont typeface="Arial" panose="020B0604020202020204" pitchFamily="34" charset="0"/>
              <a:buChar char="•"/>
            </a:pPr>
            <a:r>
              <a:rPr lang="en-GB" sz="2000" dirty="0" smtClean="0">
                <a:latin typeface="Arial" pitchFamily="34" charset="0"/>
                <a:cs typeface="Arial" pitchFamily="34" charset="0"/>
              </a:rPr>
              <a:t>Post your application and documents to the UKVI (free of charge)</a:t>
            </a:r>
            <a:endParaRPr lang="en-GB" sz="2000" dirty="0">
              <a:latin typeface="Arial" pitchFamily="34" charset="0"/>
              <a:cs typeface="Arial" pitchFamily="34" charset="0"/>
            </a:endParaRP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723292424"/>
      </p:ext>
    </p:extLst>
  </p:cSld>
  <p:clrMapOvr>
    <a:masterClrMapping/>
  </p:clrMapOvr>
  <p:transition advTm="5029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355600" y="1665288"/>
            <a:ext cx="8177213" cy="4349750"/>
          </a:xfrm>
        </p:spPr>
        <p:txBody>
          <a:bodyPr/>
          <a:lstStyle/>
          <a:p>
            <a:pPr algn="just">
              <a:defRPr/>
            </a:pPr>
            <a:r>
              <a:rPr lang="en-GB" b="1" dirty="0" smtClean="0">
                <a:latin typeface="Arial" pitchFamily="34" charset="0"/>
                <a:cs typeface="Arial" pitchFamily="34" charset="0"/>
              </a:rPr>
              <a:t>Who needs to be here</a:t>
            </a:r>
          </a:p>
          <a:p>
            <a:pPr marL="342900" indent="-342900" algn="just">
              <a:buFont typeface="Arial" panose="020B0604020202020204" pitchFamily="34" charset="0"/>
              <a:buChar char="•"/>
              <a:defRPr/>
            </a:pPr>
            <a:r>
              <a:rPr lang="en-GB" dirty="0" smtClean="0">
                <a:latin typeface="Arial" pitchFamily="34" charset="0"/>
                <a:cs typeface="Arial" pitchFamily="34" charset="0"/>
              </a:rPr>
              <a:t>Anyone who needs to extend their visa for their main course</a:t>
            </a:r>
            <a:endParaRPr lang="en-GB" dirty="0">
              <a:latin typeface="Arial" pitchFamily="34" charset="0"/>
              <a:cs typeface="Arial" pitchFamily="34" charset="0"/>
            </a:endParaRPr>
          </a:p>
          <a:p>
            <a:pPr algn="just">
              <a:defRPr/>
            </a:pPr>
            <a:r>
              <a:rPr lang="en-GB" b="1" dirty="0" smtClean="0">
                <a:latin typeface="Arial" pitchFamily="34" charset="0"/>
                <a:cs typeface="Arial" pitchFamily="34" charset="0"/>
              </a:rPr>
              <a:t>What </a:t>
            </a:r>
            <a:r>
              <a:rPr lang="en-GB" b="1" dirty="0">
                <a:latin typeface="Arial" pitchFamily="34" charset="0"/>
                <a:cs typeface="Arial" pitchFamily="34" charset="0"/>
              </a:rPr>
              <a:t>we will cover </a:t>
            </a:r>
            <a:r>
              <a:rPr lang="en-GB" b="1" dirty="0" smtClean="0">
                <a:latin typeface="Arial" pitchFamily="34" charset="0"/>
                <a:cs typeface="Arial" pitchFamily="34" charset="0"/>
              </a:rPr>
              <a:t>today</a:t>
            </a:r>
          </a:p>
          <a:p>
            <a:pPr marL="342900" indent="-342900">
              <a:buFont typeface="Arial" panose="020B0604020202020204" pitchFamily="34" charset="0"/>
              <a:buChar char="•"/>
            </a:pPr>
            <a:r>
              <a:rPr lang="en-US" dirty="0">
                <a:latin typeface="Arial" pitchFamily="34" charset="0"/>
                <a:cs typeface="Arial" pitchFamily="34" charset="0"/>
              </a:rPr>
              <a:t>Why a perfect application is IMPORTANT</a:t>
            </a:r>
          </a:p>
          <a:p>
            <a:pPr marL="342900" indent="-342900">
              <a:buFont typeface="Arial" panose="020B0604020202020204" pitchFamily="34" charset="0"/>
              <a:buChar char="•"/>
            </a:pPr>
            <a:r>
              <a:rPr lang="en-US" dirty="0">
                <a:latin typeface="Arial" pitchFamily="34" charset="0"/>
                <a:cs typeface="Arial" pitchFamily="34" charset="0"/>
              </a:rPr>
              <a:t>Why you need to apply before your visa expires</a:t>
            </a:r>
          </a:p>
          <a:p>
            <a:pPr marL="342900" indent="-342900">
              <a:buFont typeface="Arial" panose="020B0604020202020204" pitchFamily="34" charset="0"/>
              <a:buChar char="•"/>
            </a:pPr>
            <a:r>
              <a:rPr lang="en-US" dirty="0">
                <a:latin typeface="Arial" pitchFamily="34" charset="0"/>
                <a:cs typeface="Arial" pitchFamily="34" charset="0"/>
              </a:rPr>
              <a:t>How we are going to help you</a:t>
            </a:r>
          </a:p>
          <a:p>
            <a:pPr marL="342900" indent="-342900">
              <a:buFont typeface="Arial" panose="020B0604020202020204" pitchFamily="34" charset="0"/>
              <a:buChar char="•"/>
            </a:pPr>
            <a:r>
              <a:rPr lang="en-US" dirty="0">
                <a:latin typeface="Arial" pitchFamily="34" charset="0"/>
                <a:cs typeface="Arial" pitchFamily="34" charset="0"/>
              </a:rPr>
              <a:t>Supporting documents</a:t>
            </a:r>
          </a:p>
          <a:p>
            <a:pPr marL="342900" indent="-342900">
              <a:buFont typeface="Arial" panose="020B0604020202020204" pitchFamily="34" charset="0"/>
              <a:buChar char="•"/>
            </a:pPr>
            <a:r>
              <a:rPr lang="en-US" dirty="0">
                <a:latin typeface="Arial" pitchFamily="34" charset="0"/>
                <a:cs typeface="Arial" pitchFamily="34" charset="0"/>
              </a:rPr>
              <a:t>How much money you will need to show</a:t>
            </a:r>
          </a:p>
          <a:p>
            <a:pPr marL="342900" indent="-342900">
              <a:buFont typeface="Arial" panose="020B0604020202020204" pitchFamily="34" charset="0"/>
              <a:buChar char="•"/>
            </a:pPr>
            <a:r>
              <a:rPr lang="en-US" dirty="0">
                <a:latin typeface="Arial" pitchFamily="34" charset="0"/>
                <a:cs typeface="Arial" pitchFamily="34" charset="0"/>
              </a:rPr>
              <a:t>Making your application</a:t>
            </a:r>
          </a:p>
          <a:p>
            <a:pPr>
              <a:defRPr/>
            </a:pPr>
            <a:endParaRPr lang="en-GB" dirty="0" smtClean="0">
              <a:latin typeface="Arial" pitchFamily="34" charset="0"/>
              <a:cs typeface="Arial" pitchFamily="34" charset="0"/>
            </a:endParaRPr>
          </a:p>
          <a:p>
            <a:pPr marL="342900" indent="-342900" algn="just">
              <a:buFont typeface="Arial" panose="020B0604020202020204" pitchFamily="34" charset="0"/>
              <a:buChar char="•"/>
              <a:defRPr/>
            </a:pPr>
            <a:endParaRPr lang="en-GB" altLang="en-US" dirty="0" smtClean="0"/>
          </a:p>
          <a:p>
            <a:pPr marL="342900" indent="-342900" algn="just" eaLnBrk="1" hangingPunct="1">
              <a:buFont typeface="Arial" panose="020B0604020202020204" pitchFamily="34" charset="0"/>
              <a:buChar char="•"/>
              <a:defRPr/>
            </a:pPr>
            <a:endParaRPr lang="en-GB" altLang="en-US" dirty="0" smtClean="0"/>
          </a:p>
          <a:p>
            <a:pPr eaLnBrk="1" hangingPunct="1">
              <a:defRPr/>
            </a:pPr>
            <a:endParaRPr lang="en-GB" altLang="en-US" dirty="0" smtClean="0"/>
          </a:p>
        </p:txBody>
      </p:sp>
      <p:grpSp>
        <p:nvGrpSpPr>
          <p:cNvPr id="4099" name="Group 3"/>
          <p:cNvGrpSpPr>
            <a:grpSpLocks/>
          </p:cNvGrpSpPr>
          <p:nvPr/>
        </p:nvGrpSpPr>
        <p:grpSpPr bwMode="auto">
          <a:xfrm>
            <a:off x="76200" y="76200"/>
            <a:ext cx="8991600" cy="1258888"/>
            <a:chOff x="48" y="48"/>
            <a:chExt cx="5664" cy="793"/>
          </a:xfrm>
        </p:grpSpPr>
        <p:sp>
          <p:nvSpPr>
            <p:cNvPr id="410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410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100"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534037619"/>
      </p:ext>
    </p:extLst>
  </p:cSld>
  <p:clrMapOvr>
    <a:masterClrMapping/>
  </p:clrMapOvr>
  <p:transition advTm="5687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sz="1800" u="sng" dirty="0" smtClean="0">
                <a:latin typeface="Arial" pitchFamily="34" charset="0"/>
                <a:cs typeface="Arial" pitchFamily="34" charset="0"/>
              </a:rPr>
              <a:t>WHAT YOU MUST DO</a:t>
            </a:r>
            <a:r>
              <a:rPr lang="en-GB" sz="1800" dirty="0" smtClean="0">
                <a:latin typeface="Arial" pitchFamily="34" charset="0"/>
                <a:cs typeface="Arial" pitchFamily="34" charset="0"/>
              </a:rPr>
              <a:t>:</a:t>
            </a:r>
          </a:p>
          <a:p>
            <a:pPr marL="457200" indent="-457200">
              <a:buFont typeface="+mj-lt"/>
              <a:buAutoNum type="arabicPeriod"/>
              <a:defRPr/>
            </a:pPr>
            <a:r>
              <a:rPr lang="en-GB" sz="1800" dirty="0" smtClean="0">
                <a:latin typeface="Arial" pitchFamily="34" charset="0"/>
                <a:cs typeface="Arial" pitchFamily="34" charset="0"/>
              </a:rPr>
              <a:t>Open a </a:t>
            </a:r>
            <a:r>
              <a:rPr lang="en-GB" sz="1800" b="1" dirty="0" smtClean="0">
                <a:latin typeface="Arial" pitchFamily="34" charset="0"/>
                <a:cs typeface="Arial" pitchFamily="34" charset="0"/>
              </a:rPr>
              <a:t>UK bank account</a:t>
            </a:r>
            <a:r>
              <a:rPr lang="en-GB" sz="1800" dirty="0" smtClean="0">
                <a:latin typeface="Arial" pitchFamily="34" charset="0"/>
                <a:cs typeface="Arial" pitchFamily="34" charset="0"/>
              </a:rPr>
              <a:t> and deposit your tuition fees plus £9135 in your account before the 30 August 2018.</a:t>
            </a:r>
          </a:p>
          <a:p>
            <a:pPr marL="457200" indent="-457200">
              <a:buFont typeface="+mj-lt"/>
              <a:buAutoNum type="arabicPeriod"/>
              <a:defRPr/>
            </a:pPr>
            <a:r>
              <a:rPr lang="en-GB" sz="1800" dirty="0" smtClean="0">
                <a:latin typeface="Arial" pitchFamily="34" charset="0"/>
                <a:cs typeface="Arial" pitchFamily="34" charset="0"/>
              </a:rPr>
              <a:t>If using </a:t>
            </a:r>
            <a:r>
              <a:rPr lang="en-GB" sz="1800" b="1" dirty="0" smtClean="0">
                <a:latin typeface="Arial" pitchFamily="34" charset="0"/>
                <a:cs typeface="Arial" pitchFamily="34" charset="0"/>
              </a:rPr>
              <a:t>overseas account</a:t>
            </a:r>
            <a:r>
              <a:rPr lang="en-GB" sz="1800" dirty="0" smtClean="0">
                <a:latin typeface="Arial" pitchFamily="34" charset="0"/>
                <a:cs typeface="Arial" pitchFamily="34" charset="0"/>
              </a:rPr>
              <a:t>, need original bank statements posting to you.  Must not be older than 31 days old when you make visa application.</a:t>
            </a:r>
          </a:p>
          <a:p>
            <a:pPr marL="457200" indent="-457200">
              <a:buFont typeface="+mj-lt"/>
              <a:buAutoNum type="arabicPeriod"/>
              <a:defRPr/>
            </a:pPr>
            <a:r>
              <a:rPr lang="en-GB" sz="1800" dirty="0" smtClean="0">
                <a:latin typeface="Arial" pitchFamily="34" charset="0"/>
                <a:cs typeface="Arial" pitchFamily="34" charset="0"/>
              </a:rPr>
              <a:t>If using </a:t>
            </a:r>
            <a:r>
              <a:rPr lang="en-GB" sz="1800" b="1" dirty="0" smtClean="0">
                <a:latin typeface="Arial" pitchFamily="34" charset="0"/>
                <a:cs typeface="Arial" pitchFamily="34" charset="0"/>
              </a:rPr>
              <a:t>parents bank account</a:t>
            </a:r>
            <a:r>
              <a:rPr lang="en-GB" sz="1800" dirty="0" smtClean="0">
                <a:latin typeface="Arial" pitchFamily="34" charset="0"/>
                <a:cs typeface="Arial" pitchFamily="34" charset="0"/>
              </a:rPr>
              <a:t>, need original birth certificate and letter from parents confirming they are funding your studies.</a:t>
            </a:r>
          </a:p>
          <a:p>
            <a:pPr marL="457200" indent="-457200">
              <a:buFont typeface="+mj-lt"/>
              <a:buAutoNum type="arabicPeriod"/>
              <a:defRPr/>
            </a:pPr>
            <a:r>
              <a:rPr lang="en-GB" sz="1800" dirty="0" smtClean="0">
                <a:latin typeface="Arial" pitchFamily="34" charset="0"/>
                <a:cs typeface="Arial" pitchFamily="34" charset="0"/>
              </a:rPr>
              <a:t>If </a:t>
            </a:r>
            <a:r>
              <a:rPr lang="en-GB" sz="1800" b="1" dirty="0" smtClean="0">
                <a:latin typeface="Arial" pitchFamily="34" charset="0"/>
                <a:cs typeface="Arial" pitchFamily="34" charset="0"/>
              </a:rPr>
              <a:t>sponsored</a:t>
            </a:r>
            <a:r>
              <a:rPr lang="en-GB" sz="1800" dirty="0" smtClean="0">
                <a:latin typeface="Arial" pitchFamily="34" charset="0"/>
                <a:cs typeface="Arial" pitchFamily="34" charset="0"/>
              </a:rPr>
              <a:t> obtain original up to date sponsor letter.</a:t>
            </a:r>
          </a:p>
          <a:p>
            <a:pPr marL="342900" indent="-342900">
              <a:buFont typeface="+mj-lt"/>
              <a:buAutoNum type="arabicPeriod"/>
              <a:defRPr/>
            </a:pPr>
            <a:r>
              <a:rPr lang="en-GB" sz="1800" dirty="0" smtClean="0">
                <a:latin typeface="Arial" pitchFamily="34" charset="0"/>
                <a:cs typeface="Arial" pitchFamily="34" charset="0"/>
              </a:rPr>
              <a:t> Obtain original </a:t>
            </a:r>
            <a:r>
              <a:rPr lang="en-GB" sz="1800" b="1" dirty="0" smtClean="0">
                <a:latin typeface="Arial" pitchFamily="34" charset="0"/>
                <a:cs typeface="Arial" pitchFamily="34" charset="0"/>
              </a:rPr>
              <a:t>degree certificate</a:t>
            </a:r>
            <a:r>
              <a:rPr lang="en-GB" sz="1800" dirty="0" smtClean="0">
                <a:latin typeface="Arial" pitchFamily="34" charset="0"/>
                <a:cs typeface="Arial" pitchFamily="34" charset="0"/>
              </a:rPr>
              <a:t> you used to obtain your offer.</a:t>
            </a:r>
          </a:p>
          <a:p>
            <a:pPr marL="457200" indent="-457200">
              <a:buFont typeface="+mj-lt"/>
              <a:buAutoNum type="arabicPeriod"/>
              <a:defRPr/>
            </a:pPr>
            <a:r>
              <a:rPr lang="en-GB" sz="1800" dirty="0" smtClean="0">
                <a:latin typeface="Arial" pitchFamily="34" charset="0"/>
                <a:cs typeface="Arial" pitchFamily="34" charset="0"/>
              </a:rPr>
              <a:t>If not in English provide a </a:t>
            </a:r>
            <a:r>
              <a:rPr lang="en-GB" sz="1800" b="1" dirty="0" smtClean="0">
                <a:latin typeface="Arial" pitchFamily="34" charset="0"/>
                <a:cs typeface="Arial" pitchFamily="34" charset="0"/>
              </a:rPr>
              <a:t>translation</a:t>
            </a:r>
            <a:r>
              <a:rPr lang="en-GB" sz="1800" dirty="0" smtClean="0">
                <a:latin typeface="Arial" pitchFamily="34" charset="0"/>
                <a:cs typeface="Arial" pitchFamily="34" charset="0"/>
              </a:rPr>
              <a:t>.</a:t>
            </a:r>
          </a:p>
          <a:p>
            <a:pPr marL="342900" indent="-342900">
              <a:buFont typeface="+mj-lt"/>
              <a:buAutoNum type="arabicPeriod"/>
              <a:defRPr/>
            </a:pPr>
            <a:r>
              <a:rPr lang="en-GB" sz="1800" dirty="0" smtClean="0">
                <a:latin typeface="Arial" pitchFamily="34" charset="0"/>
                <a:cs typeface="Arial" pitchFamily="34" charset="0"/>
              </a:rPr>
              <a:t>Obtain </a:t>
            </a:r>
            <a:r>
              <a:rPr lang="en-GB" sz="1800" b="1" dirty="0" smtClean="0">
                <a:latin typeface="Arial" pitchFamily="34" charset="0"/>
                <a:cs typeface="Arial" pitchFamily="34" charset="0"/>
              </a:rPr>
              <a:t>passport photographs </a:t>
            </a:r>
            <a:r>
              <a:rPr lang="en-GB" sz="1800" dirty="0" smtClean="0">
                <a:latin typeface="Arial" pitchFamily="34" charset="0"/>
                <a:cs typeface="Arial" pitchFamily="34" charset="0"/>
              </a:rPr>
              <a:t>from UK (photo booth inside Tesco, cost £5).</a:t>
            </a:r>
          </a:p>
          <a:p>
            <a:pPr marL="342900" indent="-342900">
              <a:buFont typeface="+mj-lt"/>
              <a:buAutoNum type="arabicPeriod"/>
              <a:defRPr/>
            </a:pPr>
            <a:r>
              <a:rPr lang="en-GB" sz="1800" dirty="0" smtClean="0">
                <a:latin typeface="Arial" pitchFamily="34" charset="0"/>
                <a:cs typeface="Arial" pitchFamily="34" charset="0"/>
              </a:rPr>
              <a:t>If applicable update police registration certificate. </a:t>
            </a:r>
          </a:p>
          <a:p>
            <a:pPr marL="342900" indent="-342900">
              <a:buFont typeface="+mj-lt"/>
              <a:buAutoNum type="arabicPeriod"/>
              <a:defRPr/>
            </a:pPr>
            <a:r>
              <a:rPr lang="en-GB" sz="1800" dirty="0" smtClean="0">
                <a:latin typeface="Arial" pitchFamily="34" charset="0"/>
                <a:cs typeface="Arial" pitchFamily="34" charset="0"/>
              </a:rPr>
              <a:t>Obtain ATAS certificate (if applicable).</a:t>
            </a:r>
          </a:p>
          <a:p>
            <a:pPr marL="342900" indent="-342900">
              <a:buFont typeface="+mj-lt"/>
              <a:buAutoNum type="arabicPeriod"/>
              <a:defRPr/>
            </a:pPr>
            <a:r>
              <a:rPr lang="en-GB" sz="1800" dirty="0" smtClean="0">
                <a:latin typeface="Arial" pitchFamily="34" charset="0"/>
                <a:cs typeface="Arial" pitchFamily="34" charset="0"/>
              </a:rPr>
              <a:t>Complete the online visa application form </a:t>
            </a:r>
            <a:r>
              <a:rPr lang="en-GB" sz="1800" b="1" dirty="0" smtClean="0">
                <a:latin typeface="Arial" pitchFamily="34" charset="0"/>
                <a:cs typeface="Arial" pitchFamily="34" charset="0"/>
              </a:rPr>
              <a:t>before</a:t>
            </a:r>
            <a:r>
              <a:rPr lang="en-GB" sz="1800" dirty="0" smtClean="0">
                <a:latin typeface="Arial" pitchFamily="34" charset="0"/>
                <a:cs typeface="Arial" pitchFamily="34" charset="0"/>
              </a:rPr>
              <a:t> you attend appointment</a:t>
            </a:r>
          </a:p>
          <a:p>
            <a:pPr>
              <a:defRPr/>
            </a:pPr>
            <a:endParaRPr lang="en-GB" sz="2000" b="1" dirty="0" smtClean="0">
              <a:latin typeface="Arial" pitchFamily="34" charset="0"/>
              <a:cs typeface="Arial" pitchFamily="34" charset="0"/>
            </a:endParaRPr>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399421572"/>
      </p:ext>
    </p:extLst>
  </p:cSld>
  <p:clrMapOvr>
    <a:masterClrMapping/>
  </p:clrMapOvr>
  <p:transition advTm="5029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251520" y="1454149"/>
            <a:ext cx="8516225" cy="4249349"/>
          </a:xfrm>
        </p:spPr>
        <p:txBody>
          <a:bodyPr/>
          <a:lstStyle/>
          <a:p>
            <a:pPr>
              <a:defRPr/>
            </a:pPr>
            <a:r>
              <a:rPr lang="en-GB" sz="1800" u="sng" dirty="0">
                <a:latin typeface="Arial" pitchFamily="34" charset="0"/>
                <a:cs typeface="Arial" pitchFamily="34" charset="0"/>
              </a:rPr>
              <a:t> </a:t>
            </a:r>
            <a:r>
              <a:rPr lang="en-GB" sz="1800" u="sng" dirty="0" smtClean="0">
                <a:latin typeface="Arial" pitchFamily="34" charset="0"/>
                <a:cs typeface="Arial" pitchFamily="34" charset="0"/>
              </a:rPr>
              <a:t>AFTER SUBMITTING YOUR VISA APPLICATION:</a:t>
            </a:r>
          </a:p>
          <a:p>
            <a:pPr>
              <a:defRPr/>
            </a:pPr>
            <a:endParaRPr lang="en-GB" sz="1800" u="sng" dirty="0" smtClean="0">
              <a:latin typeface="Arial" pitchFamily="34" charset="0"/>
              <a:cs typeface="Arial" pitchFamily="34" charset="0"/>
            </a:endParaRPr>
          </a:p>
          <a:p>
            <a:pPr marL="342900" indent="-342900">
              <a:buFont typeface="Arial" panose="020B0604020202020204" pitchFamily="34" charset="0"/>
              <a:buChar char="•"/>
              <a:defRPr/>
            </a:pPr>
            <a:r>
              <a:rPr lang="en-GB" sz="1800" dirty="0" smtClean="0">
                <a:latin typeface="Arial" pitchFamily="34" charset="0"/>
                <a:cs typeface="Arial" pitchFamily="34" charset="0"/>
              </a:rPr>
              <a:t>You will print off a Biometric Enrolment Letter, take this to the Post Office in St Johns Centre (opposite MacDonald's) and provide your fingerprints and photographs (Costs £19.20)</a:t>
            </a:r>
          </a:p>
          <a:p>
            <a:pPr marL="342900" indent="-342900">
              <a:buFont typeface="Arial" panose="020B0604020202020204" pitchFamily="34" charset="0"/>
              <a:buChar char="•"/>
              <a:defRPr/>
            </a:pPr>
            <a:r>
              <a:rPr lang="en-GB" sz="1800" dirty="0" smtClean="0">
                <a:latin typeface="Arial" pitchFamily="34" charset="0"/>
                <a:cs typeface="Arial" pitchFamily="34" charset="0"/>
              </a:rPr>
              <a:t>You will receive an email telling you to collect your documents (passport </a:t>
            </a:r>
            <a:r>
              <a:rPr lang="en-GB" sz="1800" dirty="0" err="1" smtClean="0">
                <a:latin typeface="Arial" pitchFamily="34" charset="0"/>
                <a:cs typeface="Arial" pitchFamily="34" charset="0"/>
              </a:rPr>
              <a:t>etc</a:t>
            </a:r>
            <a:r>
              <a:rPr lang="en-GB" sz="1800" dirty="0" smtClean="0">
                <a:latin typeface="Arial" pitchFamily="34" charset="0"/>
                <a:cs typeface="Arial" pitchFamily="34" charset="0"/>
              </a:rPr>
              <a:t>) and BRP from the Student Services Counter – allow up to 8 weeks for this.  It may take longer for your documents to arrive at busy times.</a:t>
            </a:r>
          </a:p>
          <a:p>
            <a:pPr marL="342900" indent="-342900">
              <a:buFont typeface="Arial" panose="020B0604020202020204" pitchFamily="34" charset="0"/>
              <a:buChar char="•"/>
              <a:defRPr/>
            </a:pPr>
            <a:r>
              <a:rPr lang="en-GB" sz="1800" dirty="0" smtClean="0">
                <a:latin typeface="Arial" pitchFamily="34" charset="0"/>
                <a:cs typeface="Arial" pitchFamily="34" charset="0"/>
              </a:rPr>
              <a:t>Check your BRP – if there are any errors come to the International Student Office.</a:t>
            </a:r>
          </a:p>
          <a:p>
            <a:pPr>
              <a:defRPr/>
            </a:pPr>
            <a:endParaRPr lang="en-GB" sz="2000" dirty="0" smtClean="0">
              <a:latin typeface="Arial" pitchFamily="34" charset="0"/>
              <a:cs typeface="Arial" pitchFamily="34" charset="0"/>
            </a:endParaRPr>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433288609"/>
      </p:ext>
    </p:extLst>
  </p:cSld>
  <p:clrMapOvr>
    <a:masterClrMapping/>
  </p:clrMapOvr>
  <p:transition advTm="5029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Support </a:t>
            </a:r>
            <a:r>
              <a:rPr lang="en-GB" b="1" dirty="0">
                <a:latin typeface="Arial" pitchFamily="34" charset="0"/>
                <a:cs typeface="Arial" pitchFamily="34" charset="0"/>
              </a:rPr>
              <a:t>and </a:t>
            </a:r>
            <a:r>
              <a:rPr lang="en-GB" b="1" dirty="0" smtClean="0">
                <a:latin typeface="Arial" pitchFamily="34" charset="0"/>
                <a:cs typeface="Arial" pitchFamily="34" charset="0"/>
              </a:rPr>
              <a:t>Advice</a:t>
            </a:r>
          </a:p>
          <a:p>
            <a:pPr marL="342900" indent="-342900">
              <a:buFont typeface="Arial" panose="020B0604020202020204" pitchFamily="34" charset="0"/>
              <a:buChar char="•"/>
            </a:pPr>
            <a:r>
              <a:rPr lang="en-GB" dirty="0" smtClean="0">
                <a:latin typeface="Arial" pitchFamily="34" charset="0"/>
                <a:cs typeface="Arial" pitchFamily="34" charset="0"/>
                <a:hlinkClick r:id="rId4"/>
              </a:rPr>
              <a:t>http://</a:t>
            </a:r>
            <a:r>
              <a:rPr lang="en-GB" dirty="0">
                <a:latin typeface="Arial" pitchFamily="34" charset="0"/>
                <a:cs typeface="Arial" pitchFamily="34" charset="0"/>
                <a:hlinkClick r:id="rId4"/>
              </a:rPr>
              <a:t>students.leeds.ac.uk/#</a:t>
            </a:r>
            <a:r>
              <a:rPr lang="en-GB" dirty="0" smtClean="0">
                <a:latin typeface="Arial" pitchFamily="34" charset="0"/>
                <a:cs typeface="Arial" pitchFamily="34" charset="0"/>
                <a:hlinkClick r:id="rId4"/>
              </a:rPr>
              <a:t>International-students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hlinkClick r:id="rId5"/>
              </a:rPr>
              <a:t>http://www.ukcisa.org.uk</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E-mail: </a:t>
            </a:r>
            <a:r>
              <a:rPr lang="en-GB" dirty="0">
                <a:latin typeface="Arial" pitchFamily="34" charset="0"/>
                <a:cs typeface="Arial" pitchFamily="34" charset="0"/>
                <a:hlinkClick r:id="rId6"/>
              </a:rPr>
              <a:t>internationalstudents@leeds.ac.uk</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UKCISA advice line: </a:t>
            </a:r>
            <a:r>
              <a:rPr lang="en-GB" b="1" dirty="0">
                <a:latin typeface="Arial" pitchFamily="34" charset="0"/>
                <a:cs typeface="Arial" pitchFamily="34" charset="0"/>
              </a:rPr>
              <a:t>020 7107 9922</a:t>
            </a:r>
            <a:r>
              <a:rPr lang="en-GB" dirty="0">
                <a:latin typeface="Arial" pitchFamily="34" charset="0"/>
                <a:cs typeface="Arial" pitchFamily="34" charset="0"/>
              </a:rPr>
              <a:t> open Monday-Friday 13.00-16.00</a:t>
            </a:r>
          </a:p>
          <a:p>
            <a:pPr marL="342900" indent="-342900" eaLnBrk="1" hangingPunct="1">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1441181915"/>
      </p:ext>
    </p:extLst>
  </p:cSld>
  <p:clrMapOvr>
    <a:masterClrMapping/>
  </p:clrMapOvr>
  <p:transition advTm="5029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355600" y="1665288"/>
            <a:ext cx="8431213" cy="4349750"/>
          </a:xfrm>
        </p:spPr>
        <p:txBody>
          <a:bodyPr/>
          <a:lstStyle/>
          <a:p>
            <a:pPr algn="just">
              <a:defRPr/>
            </a:pPr>
            <a:r>
              <a:rPr lang="en-GB" b="1" dirty="0">
                <a:latin typeface="Arial" pitchFamily="34" charset="0"/>
                <a:cs typeface="Arial" pitchFamily="34" charset="0"/>
              </a:rPr>
              <a:t>Why is making a perfect application important?</a:t>
            </a:r>
            <a:endParaRPr lang="en-GB" altLang="en-US" b="1" dirty="0" smtClean="0"/>
          </a:p>
          <a:p>
            <a:pPr marL="342900" indent="-342900">
              <a:buFont typeface="Arial" panose="020B0604020202020204" pitchFamily="34" charset="0"/>
              <a:buChar char="•"/>
            </a:pPr>
            <a:r>
              <a:rPr lang="en-GB" dirty="0">
                <a:latin typeface="Arial" pitchFamily="34" charset="0"/>
                <a:cs typeface="Arial" pitchFamily="34" charset="0"/>
              </a:rPr>
              <a:t>If your application has one </a:t>
            </a:r>
            <a:r>
              <a:rPr lang="en-GB" dirty="0" smtClean="0">
                <a:latin typeface="Arial" pitchFamily="34" charset="0"/>
                <a:cs typeface="Arial" pitchFamily="34" charset="0"/>
              </a:rPr>
              <a:t>mistake or your supporting documents are incorrect, </a:t>
            </a:r>
            <a:r>
              <a:rPr lang="en-GB" dirty="0">
                <a:latin typeface="Arial" pitchFamily="34" charset="0"/>
                <a:cs typeface="Arial" pitchFamily="34" charset="0"/>
              </a:rPr>
              <a:t>it will be </a:t>
            </a:r>
            <a:r>
              <a:rPr lang="en-GB" dirty="0" smtClean="0">
                <a:latin typeface="Arial" pitchFamily="34" charset="0"/>
                <a:cs typeface="Arial" pitchFamily="34" charset="0"/>
              </a:rPr>
              <a:t>refused</a:t>
            </a:r>
          </a:p>
          <a:p>
            <a:pPr marL="342900" indent="-342900">
              <a:buFont typeface="Arial" panose="020B0604020202020204" pitchFamily="34" charset="0"/>
              <a:buChar char="•"/>
            </a:pPr>
            <a:r>
              <a:rPr lang="en-GB" dirty="0" smtClean="0">
                <a:latin typeface="Arial" pitchFamily="34" charset="0"/>
                <a:cs typeface="Arial" pitchFamily="34" charset="0"/>
              </a:rPr>
              <a:t>This </a:t>
            </a:r>
            <a:r>
              <a:rPr lang="en-GB" dirty="0">
                <a:latin typeface="Arial" pitchFamily="34" charset="0"/>
                <a:cs typeface="Arial" pitchFamily="34" charset="0"/>
              </a:rPr>
              <a:t>could affect the possibility of you </a:t>
            </a:r>
            <a:r>
              <a:rPr lang="en-GB" dirty="0" smtClean="0">
                <a:latin typeface="Arial" pitchFamily="34" charset="0"/>
                <a:cs typeface="Arial" pitchFamily="34" charset="0"/>
              </a:rPr>
              <a:t>starting your course; making </a:t>
            </a:r>
            <a:r>
              <a:rPr lang="en-GB" dirty="0">
                <a:latin typeface="Arial" pitchFamily="34" charset="0"/>
                <a:cs typeface="Arial" pitchFamily="34" charset="0"/>
              </a:rPr>
              <a:t>another Tier 4 application and remaining the UK.</a:t>
            </a:r>
          </a:p>
          <a:p>
            <a:pPr marL="342900" indent="-342900">
              <a:buFont typeface="Arial" panose="020B0604020202020204" pitchFamily="34" charset="0"/>
              <a:buChar char="•"/>
            </a:pPr>
            <a:r>
              <a:rPr lang="en-GB" dirty="0">
                <a:latin typeface="Arial" pitchFamily="34" charset="0"/>
                <a:cs typeface="Arial" pitchFamily="34" charset="0"/>
              </a:rPr>
              <a:t>Therefore it is essential that you complete the application form correctly and have all the necessary correct documents with you at the time of applying</a:t>
            </a:r>
          </a:p>
          <a:p>
            <a:pPr eaLnBrk="1" hangingPunct="1">
              <a:defRPr/>
            </a:pPr>
            <a:endParaRPr lang="en-GB" altLang="en-US" dirty="0" smtClean="0"/>
          </a:p>
        </p:txBody>
      </p:sp>
      <p:grpSp>
        <p:nvGrpSpPr>
          <p:cNvPr id="5123" name="Group 3"/>
          <p:cNvGrpSpPr>
            <a:grpSpLocks/>
          </p:cNvGrpSpPr>
          <p:nvPr/>
        </p:nvGrpSpPr>
        <p:grpSpPr bwMode="auto">
          <a:xfrm>
            <a:off x="76200" y="76200"/>
            <a:ext cx="8991600" cy="1258888"/>
            <a:chOff x="48" y="48"/>
            <a:chExt cx="5664" cy="793"/>
          </a:xfrm>
        </p:grpSpPr>
        <p:sp>
          <p:nvSpPr>
            <p:cNvPr id="5125"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5126"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124"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a:solidFill>
                  <a:schemeClr val="bg1"/>
                </a:solidFill>
              </a:rPr>
              <a:t>International Student Office</a:t>
            </a:r>
          </a:p>
        </p:txBody>
      </p:sp>
    </p:spTree>
    <p:custDataLst>
      <p:tags r:id="rId1"/>
    </p:custDataLst>
  </p:cSld>
  <p:clrMapOvr>
    <a:masterClrMapping/>
  </p:clrMapOvr>
  <p:transition advTm="1546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355600" y="1665288"/>
            <a:ext cx="8431213" cy="4349750"/>
          </a:xfrm>
        </p:spPr>
        <p:txBody>
          <a:bodyPr/>
          <a:lstStyle/>
          <a:p>
            <a:pPr>
              <a:defRPr/>
            </a:pPr>
            <a:r>
              <a:rPr lang="en-GB" b="1" dirty="0" smtClean="0">
                <a:latin typeface="Arial" pitchFamily="34" charset="0"/>
                <a:cs typeface="Arial" pitchFamily="34" charset="0"/>
              </a:rPr>
              <a:t>Essential </a:t>
            </a:r>
            <a:r>
              <a:rPr lang="en-GB" b="1" dirty="0">
                <a:latin typeface="Arial" pitchFamily="34" charset="0"/>
                <a:cs typeface="Arial" pitchFamily="34" charset="0"/>
              </a:rPr>
              <a:t>Documents </a:t>
            </a:r>
            <a:endParaRPr lang="en-GB" b="1" dirty="0" smtClean="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Passport</a:t>
            </a:r>
          </a:p>
          <a:p>
            <a:pPr marL="342900" indent="-342900">
              <a:buFont typeface="Arial" panose="020B0604020202020204" pitchFamily="34" charset="0"/>
              <a:buChar char="•"/>
            </a:pPr>
            <a:r>
              <a:rPr lang="en-GB" dirty="0" smtClean="0">
                <a:latin typeface="Arial" pitchFamily="34" charset="0"/>
                <a:cs typeface="Arial" pitchFamily="34" charset="0"/>
              </a:rPr>
              <a:t>Two Passport Photographs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a:latin typeface="Arial" pitchFamily="34" charset="0"/>
                <a:cs typeface="Arial" pitchFamily="34" charset="0"/>
              </a:rPr>
              <a:t>Bank Statements (if self-funded)</a:t>
            </a:r>
          </a:p>
          <a:p>
            <a:pPr marL="342900" indent="-342900">
              <a:buFont typeface="Arial" panose="020B0604020202020204" pitchFamily="34" charset="0"/>
              <a:buChar char="•"/>
            </a:pPr>
            <a:r>
              <a:rPr lang="en-GB" dirty="0">
                <a:latin typeface="Arial" pitchFamily="34" charset="0"/>
                <a:cs typeface="Arial" pitchFamily="34" charset="0"/>
              </a:rPr>
              <a:t>Parents Bank Statements, original birth certificate and letter from parents in English (if parents sponsoring)</a:t>
            </a:r>
          </a:p>
          <a:p>
            <a:pPr marL="342900" indent="-342900">
              <a:buFont typeface="Arial" panose="020B0604020202020204" pitchFamily="34" charset="0"/>
              <a:buChar char="•"/>
            </a:pPr>
            <a:r>
              <a:rPr lang="en-GB" dirty="0" smtClean="0">
                <a:latin typeface="Arial" pitchFamily="34" charset="0"/>
                <a:cs typeface="Arial" pitchFamily="34" charset="0"/>
              </a:rPr>
              <a:t>Sponsor/Scholarship/Bursary </a:t>
            </a:r>
            <a:r>
              <a:rPr lang="en-GB" dirty="0">
                <a:latin typeface="Arial" pitchFamily="34" charset="0"/>
                <a:cs typeface="Arial" pitchFamily="34" charset="0"/>
              </a:rPr>
              <a:t>letter (if financially sponsored)</a:t>
            </a:r>
          </a:p>
          <a:p>
            <a:pPr marL="342900" indent="-342900">
              <a:buFont typeface="Arial" panose="020B0604020202020204" pitchFamily="34" charset="0"/>
              <a:buChar char="•"/>
            </a:pPr>
            <a:r>
              <a:rPr lang="en-GB" dirty="0">
                <a:latin typeface="Arial" pitchFamily="34" charset="0"/>
                <a:cs typeface="Arial" pitchFamily="34" charset="0"/>
              </a:rPr>
              <a:t>Confirmation of Acceptance for Studies (CAS)</a:t>
            </a:r>
          </a:p>
          <a:p>
            <a:pPr marL="342900" indent="-342900">
              <a:buFont typeface="Arial" panose="020B0604020202020204" pitchFamily="34" charset="0"/>
              <a:buChar char="•"/>
            </a:pPr>
            <a:r>
              <a:rPr lang="en-GB" dirty="0">
                <a:latin typeface="Arial" pitchFamily="34" charset="0"/>
                <a:cs typeface="Arial" pitchFamily="34" charset="0"/>
              </a:rPr>
              <a:t>Qualifications used to obtain the offer</a:t>
            </a:r>
          </a:p>
          <a:p>
            <a:pPr eaLnBrk="1" hangingPunct="1">
              <a:defRPr/>
            </a:pPr>
            <a:endParaRPr lang="en-GB" altLang="en-US" b="1" dirty="0" smtClean="0"/>
          </a:p>
          <a:p>
            <a:pPr eaLnBrk="1" hangingPunct="1">
              <a:defRPr/>
            </a:pPr>
            <a:endParaRPr lang="en-GB" altLang="en-US" b="1" dirty="0" smtClean="0"/>
          </a:p>
          <a:p>
            <a:pPr algn="just" eaLnBrk="1" hangingPunct="1">
              <a:defRPr/>
            </a:pPr>
            <a:endParaRPr lang="en-GB" altLang="en-US" dirty="0" smtClean="0"/>
          </a:p>
          <a:p>
            <a:pPr eaLnBrk="1" hangingPunct="1">
              <a:defRPr/>
            </a:pPr>
            <a:endParaRPr lang="en-GB" altLang="en-US" dirty="0" smtClean="0"/>
          </a:p>
        </p:txBody>
      </p:sp>
      <p:grpSp>
        <p:nvGrpSpPr>
          <p:cNvPr id="7171" name="Group 3"/>
          <p:cNvGrpSpPr>
            <a:grpSpLocks/>
          </p:cNvGrpSpPr>
          <p:nvPr/>
        </p:nvGrpSpPr>
        <p:grpSpPr bwMode="auto">
          <a:xfrm>
            <a:off x="76200" y="76200"/>
            <a:ext cx="8991600" cy="1258888"/>
            <a:chOff x="48" y="48"/>
            <a:chExt cx="5664" cy="793"/>
          </a:xfrm>
        </p:grpSpPr>
        <p:sp>
          <p:nvSpPr>
            <p:cNvPr id="7173"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7174"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172"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a:solidFill>
                  <a:schemeClr val="bg1"/>
                </a:solidFill>
              </a:rPr>
              <a:t>International Student Office</a:t>
            </a:r>
          </a:p>
        </p:txBody>
      </p:sp>
    </p:spTree>
    <p:custDataLst>
      <p:tags r:id="rId1"/>
    </p:custDataLst>
  </p:cSld>
  <p:clrMapOvr>
    <a:masterClrMapping/>
  </p:clrMapOvr>
  <p:transition advTm="4717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355600" y="1665288"/>
            <a:ext cx="8431213" cy="4787900"/>
          </a:xfrm>
        </p:spPr>
        <p:txBody>
          <a:bodyPr/>
          <a:lstStyle/>
          <a:p>
            <a:pPr>
              <a:defRPr/>
            </a:pPr>
            <a:r>
              <a:rPr lang="en-GB" b="1" dirty="0" smtClean="0">
                <a:latin typeface="Arial" pitchFamily="34" charset="0"/>
                <a:cs typeface="Arial" pitchFamily="34" charset="0"/>
              </a:rPr>
              <a:t>Important Note</a:t>
            </a:r>
          </a:p>
          <a:p>
            <a:pPr marL="342900" indent="-342900">
              <a:buFont typeface="Arial" panose="020B0604020202020204" pitchFamily="34" charset="0"/>
              <a:buChar char="•"/>
            </a:pPr>
            <a:r>
              <a:rPr lang="en-GB" dirty="0">
                <a:latin typeface="Arial" pitchFamily="34" charset="0"/>
                <a:cs typeface="Arial" pitchFamily="34" charset="0"/>
              </a:rPr>
              <a:t>If </a:t>
            </a:r>
            <a:r>
              <a:rPr lang="en-GB" dirty="0" smtClean="0">
                <a:latin typeface="Arial" pitchFamily="34" charset="0"/>
                <a:cs typeface="Arial" pitchFamily="34" charset="0"/>
              </a:rPr>
              <a:t>you are sending </a:t>
            </a:r>
            <a:r>
              <a:rPr lang="en-GB" dirty="0">
                <a:latin typeface="Arial" pitchFamily="34" charset="0"/>
                <a:cs typeface="Arial" pitchFamily="34" charset="0"/>
              </a:rPr>
              <a:t>your application </a:t>
            </a:r>
            <a:r>
              <a:rPr lang="en-GB" dirty="0" smtClean="0">
                <a:latin typeface="Arial" pitchFamily="34" charset="0"/>
                <a:cs typeface="Arial" pitchFamily="34" charset="0"/>
              </a:rPr>
              <a:t>by post, </a:t>
            </a:r>
            <a:r>
              <a:rPr lang="en-GB" dirty="0">
                <a:latin typeface="Arial" pitchFamily="34" charset="0"/>
                <a:cs typeface="Arial" pitchFamily="34" charset="0"/>
              </a:rPr>
              <a:t>you must photocopy every document that you are sending with it </a:t>
            </a:r>
            <a:r>
              <a:rPr lang="en-GB" dirty="0" smtClean="0">
                <a:latin typeface="Arial" pitchFamily="34" charset="0"/>
                <a:cs typeface="Arial" pitchFamily="34" charset="0"/>
              </a:rPr>
              <a:t>so if there are any problems we can check the copies</a:t>
            </a:r>
            <a:endParaRPr lang="en-GB" dirty="0">
              <a:latin typeface="Arial" pitchFamily="34" charset="0"/>
              <a:cs typeface="Arial" pitchFamily="34" charset="0"/>
            </a:endParaRPr>
          </a:p>
          <a:p>
            <a:pPr marL="342900" indent="-342900">
              <a:buFont typeface="Arial" panose="020B0604020202020204" pitchFamily="34" charset="0"/>
              <a:buChar char="•"/>
            </a:pPr>
            <a:r>
              <a:rPr lang="en-GB" dirty="0" smtClean="0">
                <a:latin typeface="Arial" pitchFamily="34" charset="0"/>
                <a:cs typeface="Arial" pitchFamily="34" charset="0"/>
              </a:rPr>
              <a:t>If </a:t>
            </a:r>
            <a:r>
              <a:rPr lang="en-GB" dirty="0">
                <a:latin typeface="Arial" pitchFamily="34" charset="0"/>
                <a:cs typeface="Arial" pitchFamily="34" charset="0"/>
              </a:rPr>
              <a:t>you are applying in person at </a:t>
            </a:r>
            <a:r>
              <a:rPr lang="en-GB" dirty="0" smtClean="0">
                <a:latin typeface="Arial" pitchFamily="34" charset="0"/>
                <a:cs typeface="Arial" pitchFamily="34" charset="0"/>
              </a:rPr>
              <a:t>UK Visas &amp; Immigration (UKV&amp;I), </a:t>
            </a:r>
            <a:r>
              <a:rPr lang="en-GB" dirty="0">
                <a:latin typeface="Arial" pitchFamily="34" charset="0"/>
                <a:cs typeface="Arial" pitchFamily="34" charset="0"/>
              </a:rPr>
              <a:t>we also recommend that you photocopy your documents before attending your appointment</a:t>
            </a:r>
          </a:p>
          <a:p>
            <a:pPr>
              <a:defRPr/>
            </a:pPr>
            <a:endParaRPr lang="en-GB" altLang="en-US" dirty="0" smtClean="0"/>
          </a:p>
        </p:txBody>
      </p:sp>
      <p:grpSp>
        <p:nvGrpSpPr>
          <p:cNvPr id="8195" name="Group 3"/>
          <p:cNvGrpSpPr>
            <a:grpSpLocks/>
          </p:cNvGrpSpPr>
          <p:nvPr/>
        </p:nvGrpSpPr>
        <p:grpSpPr bwMode="auto">
          <a:xfrm>
            <a:off x="76200" y="76200"/>
            <a:ext cx="8991600" cy="1258888"/>
            <a:chOff x="48" y="48"/>
            <a:chExt cx="5664" cy="793"/>
          </a:xfrm>
        </p:grpSpPr>
        <p:sp>
          <p:nvSpPr>
            <p:cNvPr id="8197"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8198"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196" name="Text Box 6"/>
          <p:cNvSpPr txBox="1">
            <a:spLocks noChangeArrowheads="1"/>
          </p:cNvSpPr>
          <p:nvPr/>
        </p:nvSpPr>
        <p:spPr bwMode="ltGray">
          <a:xfrm>
            <a:off x="355600" y="420688"/>
            <a:ext cx="4876800" cy="738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8592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6400" y="1665288"/>
            <a:ext cx="8431213" cy="4349750"/>
          </a:xfrm>
        </p:spPr>
        <p:txBody>
          <a:bodyPr/>
          <a:lstStyle/>
          <a:p>
            <a:pPr algn="ctr">
              <a:defRPr/>
            </a:pPr>
            <a:r>
              <a:rPr lang="en-GB" b="1" dirty="0">
                <a:cs typeface="Arial" pitchFamily="34" charset="0"/>
              </a:rPr>
              <a:t>Ways to apply</a:t>
            </a:r>
          </a:p>
          <a:p>
            <a:pPr>
              <a:defRPr/>
            </a:pPr>
            <a:r>
              <a:rPr lang="en-GB" dirty="0" smtClean="0">
                <a:cs typeface="Arial" pitchFamily="34" charset="0"/>
              </a:rPr>
              <a:t>There are 3 options to choose from:</a:t>
            </a:r>
          </a:p>
          <a:p>
            <a:pPr>
              <a:defRPr/>
            </a:pPr>
            <a:endParaRPr lang="en-GB" sz="2000" b="1" dirty="0">
              <a:cs typeface="Arial" pitchFamily="34" charset="0"/>
            </a:endParaRPr>
          </a:p>
          <a:p>
            <a:pPr marL="342900" indent="-342900">
              <a:buFont typeface="Arial" panose="020B0604020202020204" pitchFamily="34" charset="0"/>
              <a:buChar char="•"/>
              <a:defRPr/>
            </a:pPr>
            <a:r>
              <a:rPr lang="en-GB" sz="2000" b="1" dirty="0" smtClean="0">
                <a:cs typeface="Arial" pitchFamily="34" charset="0"/>
              </a:rPr>
              <a:t>Standard (Postal)</a:t>
            </a:r>
            <a:r>
              <a:rPr lang="en-GB" sz="2000" b="1" dirty="0">
                <a:cs typeface="Arial" pitchFamily="34" charset="0"/>
              </a:rPr>
              <a:t>	</a:t>
            </a:r>
            <a:r>
              <a:rPr lang="en-GB" sz="2000" b="1" dirty="0" smtClean="0">
                <a:cs typeface="Arial" pitchFamily="34" charset="0"/>
              </a:rPr>
              <a:t>	8 </a:t>
            </a:r>
            <a:r>
              <a:rPr lang="en-GB" sz="2000" b="1" dirty="0">
                <a:cs typeface="Arial" pitchFamily="34" charset="0"/>
              </a:rPr>
              <a:t>weeks	</a:t>
            </a:r>
            <a:r>
              <a:rPr lang="en-GB" sz="2000" b="1" dirty="0" smtClean="0">
                <a:cs typeface="Arial" pitchFamily="34" charset="0"/>
              </a:rPr>
              <a:t>£</a:t>
            </a:r>
            <a:r>
              <a:rPr lang="en-GB" sz="2000" b="1" dirty="0">
                <a:cs typeface="Arial" pitchFamily="34" charset="0"/>
              </a:rPr>
              <a:t>475</a:t>
            </a:r>
          </a:p>
          <a:p>
            <a:pPr marL="342900" indent="-342900">
              <a:buFont typeface="Arial" panose="020B0604020202020204" pitchFamily="34" charset="0"/>
              <a:buChar char="•"/>
              <a:defRPr/>
            </a:pPr>
            <a:r>
              <a:rPr lang="en-GB" sz="2000" b="1" dirty="0" smtClean="0">
                <a:cs typeface="Arial" pitchFamily="34" charset="0"/>
              </a:rPr>
              <a:t>Priority (Postal)</a:t>
            </a:r>
            <a:r>
              <a:rPr lang="en-GB" sz="2000" b="1" dirty="0">
                <a:cs typeface="Arial" pitchFamily="34" charset="0"/>
              </a:rPr>
              <a:t>	</a:t>
            </a:r>
            <a:r>
              <a:rPr lang="en-GB" sz="2000" b="1" dirty="0" smtClean="0">
                <a:cs typeface="Arial" pitchFamily="34" charset="0"/>
              </a:rPr>
              <a:t>	10 </a:t>
            </a:r>
            <a:r>
              <a:rPr lang="en-GB" sz="2000" b="1" dirty="0">
                <a:cs typeface="Arial" pitchFamily="34" charset="0"/>
              </a:rPr>
              <a:t>days	</a:t>
            </a:r>
            <a:r>
              <a:rPr lang="en-GB" sz="2000" b="1" dirty="0" smtClean="0">
                <a:cs typeface="Arial" pitchFamily="34" charset="0"/>
              </a:rPr>
              <a:t>£</a:t>
            </a:r>
            <a:r>
              <a:rPr lang="en-GB" sz="2000" b="1" dirty="0">
                <a:cs typeface="Arial" pitchFamily="34" charset="0"/>
              </a:rPr>
              <a:t>952</a:t>
            </a:r>
          </a:p>
          <a:p>
            <a:pPr marL="342900" indent="-342900">
              <a:buFont typeface="Arial" panose="020B0604020202020204" pitchFamily="34" charset="0"/>
              <a:buChar char="•"/>
              <a:defRPr/>
            </a:pPr>
            <a:r>
              <a:rPr lang="en-GB" sz="2000" b="1" dirty="0" smtClean="0">
                <a:cs typeface="Arial" pitchFamily="34" charset="0"/>
              </a:rPr>
              <a:t>Premium (In person)</a:t>
            </a:r>
            <a:r>
              <a:rPr lang="en-GB" sz="2000" b="1" dirty="0">
                <a:cs typeface="Arial" pitchFamily="34" charset="0"/>
              </a:rPr>
              <a:t>	Same day	£1,085</a:t>
            </a:r>
            <a:endParaRPr lang="en-GB" altLang="en-US" sz="2000" dirty="0" smtClean="0"/>
          </a:p>
          <a:p>
            <a:pPr eaLnBrk="1" hangingPunct="1">
              <a:defRPr/>
            </a:pPr>
            <a:endParaRPr lang="en-GB" altLang="en-US" dirty="0" smtClean="0"/>
          </a:p>
          <a:p>
            <a:pPr eaLnBrk="1" hangingPunct="1">
              <a:defRPr/>
            </a:pPr>
            <a:r>
              <a:rPr lang="en-GB" altLang="en-US" dirty="0" smtClean="0"/>
              <a:t>Premium appointments are very limited at this time so we would recommend the Priority Service if you require your documents back before 8 weeks.</a:t>
            </a:r>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cSld>
  <p:clrMapOvr>
    <a:masterClrMapping/>
  </p:clrMapOvr>
  <p:transition advTm="5029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355600" y="1665288"/>
            <a:ext cx="8431213" cy="4349750"/>
          </a:xfrm>
        </p:spPr>
        <p:txBody>
          <a:bodyPr/>
          <a:lstStyle/>
          <a:p>
            <a:pPr>
              <a:defRPr/>
            </a:pPr>
            <a:r>
              <a:rPr lang="en-GB" b="1" dirty="0">
                <a:latin typeface="Arial" pitchFamily="34" charset="0"/>
                <a:cs typeface="Arial" pitchFamily="34" charset="0"/>
              </a:rPr>
              <a:t>Photographs</a:t>
            </a:r>
            <a:endParaRPr lang="en-GB" altLang="en-US" b="1" dirty="0" smtClean="0"/>
          </a:p>
          <a:p>
            <a:pPr marL="342900" indent="-342900">
              <a:buFont typeface="Arial" panose="020B0604020202020204" pitchFamily="34" charset="0"/>
              <a:buChar char="•"/>
              <a:defRPr/>
            </a:pPr>
            <a:r>
              <a:rPr lang="en-US" sz="1800" dirty="0"/>
              <a:t>Read the </a:t>
            </a:r>
            <a:r>
              <a:rPr lang="en-GB" sz="1800" dirty="0" smtClean="0">
                <a:latin typeface="Arial" pitchFamily="34" charset="0"/>
                <a:cs typeface="Arial" pitchFamily="34" charset="0"/>
              </a:rPr>
              <a:t>UKV&amp;I </a:t>
            </a:r>
            <a:r>
              <a:rPr lang="en-US" sz="1800" dirty="0" smtClean="0"/>
              <a:t>photograph </a:t>
            </a:r>
            <a:r>
              <a:rPr lang="en-US" sz="1800" dirty="0"/>
              <a:t>guidance: </a:t>
            </a:r>
            <a:endParaRPr lang="en-US" sz="1800" dirty="0" smtClean="0"/>
          </a:p>
          <a:p>
            <a:pPr marL="342900" indent="-342900">
              <a:buFont typeface="Arial" panose="020B0604020202020204" pitchFamily="34" charset="0"/>
              <a:buChar char="•"/>
              <a:defRPr/>
            </a:pPr>
            <a:r>
              <a:rPr lang="en-US" sz="1800" u="sng" dirty="0" smtClean="0">
                <a:hlinkClick r:id="rId4"/>
              </a:rPr>
              <a:t>https</a:t>
            </a:r>
            <a:r>
              <a:rPr lang="en-US" sz="1800" u="sng" dirty="0">
                <a:hlinkClick r:id="rId4"/>
              </a:rPr>
              <a:t>://</a:t>
            </a:r>
            <a:r>
              <a:rPr lang="en-US" sz="1800" u="sng" dirty="0" smtClean="0">
                <a:hlinkClick r:id="rId4"/>
              </a:rPr>
              <a:t>www.gov.uk/photos-for-passports</a:t>
            </a:r>
            <a:endParaRPr lang="en-US" sz="1800" u="sng" dirty="0" smtClean="0"/>
          </a:p>
          <a:p>
            <a:pPr marL="342900" indent="-342900">
              <a:buFont typeface="Arial" panose="020B0604020202020204" pitchFamily="34" charset="0"/>
              <a:buChar char="•"/>
              <a:defRPr/>
            </a:pPr>
            <a:r>
              <a:rPr lang="en-US" sz="1800" dirty="0" smtClean="0"/>
              <a:t>Do </a:t>
            </a:r>
            <a:r>
              <a:rPr lang="en-US" sz="1800" dirty="0"/>
              <a:t>not use old photographs taken in your home country, they should be different from the one on your current </a:t>
            </a:r>
            <a:r>
              <a:rPr lang="en-US" sz="1800" dirty="0" smtClean="0"/>
              <a:t>visa and MUST be taken in the UK</a:t>
            </a:r>
            <a:endParaRPr lang="en-GB" sz="1800" dirty="0"/>
          </a:p>
          <a:p>
            <a:pPr marL="342900" lvl="0" indent="-342900">
              <a:buFont typeface="Arial" panose="020B0604020202020204" pitchFamily="34" charset="0"/>
              <a:buChar char="•"/>
              <a:defRPr/>
            </a:pPr>
            <a:r>
              <a:rPr lang="en-US" sz="1800" dirty="0"/>
              <a:t>Your photographs should be no more than one month old at the time of </a:t>
            </a:r>
            <a:r>
              <a:rPr lang="en-US" sz="1800" dirty="0" smtClean="0"/>
              <a:t>application</a:t>
            </a:r>
          </a:p>
          <a:p>
            <a:pPr marL="342900" lvl="0" indent="-342900">
              <a:buFont typeface="Arial" panose="020B0604020202020204" pitchFamily="34" charset="0"/>
              <a:buChar char="•"/>
              <a:defRPr/>
            </a:pPr>
            <a:r>
              <a:rPr lang="en-US" sz="1800" dirty="0"/>
              <a:t>Measure the photographs (overall size and head size</a:t>
            </a:r>
            <a:r>
              <a:rPr lang="en-US" sz="1800" dirty="0" smtClean="0"/>
              <a:t>)</a:t>
            </a:r>
          </a:p>
          <a:p>
            <a:pPr marL="342900" indent="-342900">
              <a:buFont typeface="Arial" panose="020B0604020202020204" pitchFamily="34" charset="0"/>
              <a:buChar char="•"/>
              <a:defRPr/>
            </a:pPr>
            <a:r>
              <a:rPr lang="en-US" sz="1800" dirty="0"/>
              <a:t>Don’t smile, have a neutral </a:t>
            </a:r>
            <a:r>
              <a:rPr lang="en-US" sz="1800" dirty="0" smtClean="0"/>
              <a:t>expression</a:t>
            </a:r>
          </a:p>
          <a:p>
            <a:pPr marL="342900" lvl="1" indent="-342900">
              <a:buFont typeface="Arial" panose="020B0604020202020204" pitchFamily="34" charset="0"/>
              <a:buChar char="•"/>
              <a:defRPr/>
            </a:pPr>
            <a:r>
              <a:rPr lang="en-US" sz="1800" dirty="0"/>
              <a:t>Make sure the background colour is either cream or grey</a:t>
            </a:r>
            <a:endParaRPr lang="en-GB" sz="1800" dirty="0"/>
          </a:p>
          <a:p>
            <a:pPr marL="342900" lvl="1" indent="-342900">
              <a:buFont typeface="Arial" panose="020B0604020202020204" pitchFamily="34" charset="0"/>
              <a:buChar char="•"/>
              <a:defRPr/>
            </a:pPr>
            <a:r>
              <a:rPr lang="en-US" sz="1800" dirty="0"/>
              <a:t>Write your name on the back of each photograph </a:t>
            </a:r>
            <a:endParaRPr lang="en-GB" sz="1800" dirty="0"/>
          </a:p>
          <a:p>
            <a:pPr marL="342900" indent="-342900">
              <a:buFont typeface="Arial" panose="020B0604020202020204" pitchFamily="34" charset="0"/>
              <a:buChar char="•"/>
              <a:defRPr/>
            </a:pPr>
            <a:endParaRPr lang="en-GB" sz="1800" dirty="0"/>
          </a:p>
          <a:p>
            <a:pPr marL="342900" lvl="0" indent="-342900">
              <a:buFont typeface="Arial" panose="020B0604020202020204" pitchFamily="34" charset="0"/>
              <a:buChar char="•"/>
              <a:defRPr/>
            </a:pPr>
            <a:endParaRPr lang="en-GB" altLang="en-US" dirty="0" smtClean="0"/>
          </a:p>
          <a:p>
            <a:pPr marL="342900" indent="-342900" eaLnBrk="1" hangingPunct="1">
              <a:buFont typeface="Arial" panose="020B0604020202020204" pitchFamily="34" charset="0"/>
              <a:buChar char="•"/>
              <a:defRPr/>
            </a:pPr>
            <a:endParaRPr lang="en-GB" altLang="en-US" dirty="0" smtClean="0"/>
          </a:p>
        </p:txBody>
      </p:sp>
      <p:grpSp>
        <p:nvGrpSpPr>
          <p:cNvPr id="9219" name="Group 3"/>
          <p:cNvGrpSpPr>
            <a:grpSpLocks/>
          </p:cNvGrpSpPr>
          <p:nvPr/>
        </p:nvGrpSpPr>
        <p:grpSpPr bwMode="auto">
          <a:xfrm>
            <a:off x="76200" y="76200"/>
            <a:ext cx="8991600" cy="1258888"/>
            <a:chOff x="48" y="48"/>
            <a:chExt cx="5664" cy="793"/>
          </a:xfrm>
        </p:grpSpPr>
        <p:sp>
          <p:nvSpPr>
            <p:cNvPr id="9221" name="Rectangle 4"/>
            <p:cNvSpPr>
              <a:spLocks noChangeArrowheads="1"/>
            </p:cNvSpPr>
            <p:nvPr/>
          </p:nvSpPr>
          <p:spPr bwMode="ltGray">
            <a:xfrm>
              <a:off x="48" y="48"/>
              <a:ext cx="5664" cy="7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lgn="ctr">
                <a:spcAft>
                  <a:spcPct val="0"/>
                </a:spcAft>
              </a:pPr>
              <a:endParaRPr lang="en-US" altLang="en-US">
                <a:solidFill>
                  <a:srgbClr val="8D010F"/>
                </a:solidFill>
                <a:latin typeface="Times" pitchFamily="18" charset="0"/>
              </a:endParaRPr>
            </a:p>
          </p:txBody>
        </p:sp>
        <p:pic>
          <p:nvPicPr>
            <p:cNvPr id="9222" name="Picture 5" descr="LeedsUni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ltGray">
            <a:xfrm>
              <a:off x="4102" y="278"/>
              <a:ext cx="1433"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20" name="Text Box 6"/>
          <p:cNvSpPr txBox="1">
            <a:spLocks noChangeArrowheads="1"/>
          </p:cNvSpPr>
          <p:nvPr/>
        </p:nvSpPr>
        <p:spPr bwMode="ltGray">
          <a:xfrm>
            <a:off x="356400" y="421200"/>
            <a:ext cx="48768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b"/>
          <a:lstStyle>
            <a:lvl1pPr eaLnBrk="0" hangingPunct="0">
              <a:spcBef>
                <a:spcPct val="0"/>
              </a:spcBef>
              <a:spcAft>
                <a:spcPct val="40000"/>
              </a:spcAft>
              <a:defRPr sz="2400">
                <a:solidFill>
                  <a:schemeClr val="tx1"/>
                </a:solidFill>
                <a:latin typeface="Arial" charset="0"/>
              </a:defRPr>
            </a:lvl1pPr>
            <a:lvl2pPr marL="742950" indent="-285750" eaLnBrk="0" hangingPunct="0">
              <a:spcBef>
                <a:spcPct val="0"/>
              </a:spcBef>
              <a:spcAft>
                <a:spcPct val="40000"/>
              </a:spcAft>
              <a:buChar char="•"/>
              <a:defRPr sz="2000">
                <a:solidFill>
                  <a:schemeClr val="tx1"/>
                </a:solidFill>
                <a:latin typeface="Arial" charset="0"/>
              </a:defRPr>
            </a:lvl2pPr>
            <a:lvl3pPr marL="1143000" indent="-228600" eaLnBrk="0" hangingPunct="0">
              <a:spcBef>
                <a:spcPct val="0"/>
              </a:spcBef>
              <a:spcAft>
                <a:spcPct val="40000"/>
              </a:spcAft>
              <a:buChar char="•"/>
              <a:defRPr sz="2000">
                <a:solidFill>
                  <a:schemeClr val="tx1"/>
                </a:solidFill>
                <a:latin typeface="Arial" charset="0"/>
              </a:defRPr>
            </a:lvl3pPr>
            <a:lvl4pPr marL="1600200" indent="-228600" eaLnBrk="0" hangingPunct="0">
              <a:spcBef>
                <a:spcPct val="0"/>
              </a:spcBef>
              <a:spcAft>
                <a:spcPct val="40000"/>
              </a:spcAft>
              <a:buChar char="•"/>
              <a:defRPr sz="2000">
                <a:solidFill>
                  <a:schemeClr val="tx1"/>
                </a:solidFill>
                <a:latin typeface="Arial" charset="0"/>
              </a:defRPr>
            </a:lvl4pPr>
            <a:lvl5pPr marL="2057400" indent="-228600" eaLnBrk="0" hangingPunct="0">
              <a:spcBef>
                <a:spcPct val="0"/>
              </a:spcBef>
              <a:spcAft>
                <a:spcPct val="40000"/>
              </a:spcAft>
              <a:buChar char="•"/>
              <a:defRPr sz="2000">
                <a:solidFill>
                  <a:schemeClr val="tx1"/>
                </a:solidFill>
                <a:latin typeface="Arial" charset="0"/>
              </a:defRPr>
            </a:lvl5pPr>
            <a:lvl6pPr marL="2514600" indent="-228600" eaLnBrk="0" fontAlgn="base" hangingPunct="0">
              <a:spcBef>
                <a:spcPct val="0"/>
              </a:spcBef>
              <a:spcAft>
                <a:spcPct val="40000"/>
              </a:spcAft>
              <a:buChar char="•"/>
              <a:defRPr sz="2000">
                <a:solidFill>
                  <a:schemeClr val="tx1"/>
                </a:solidFill>
                <a:latin typeface="Arial" charset="0"/>
              </a:defRPr>
            </a:lvl6pPr>
            <a:lvl7pPr marL="2971800" indent="-228600" eaLnBrk="0" fontAlgn="base" hangingPunct="0">
              <a:spcBef>
                <a:spcPct val="0"/>
              </a:spcBef>
              <a:spcAft>
                <a:spcPct val="40000"/>
              </a:spcAft>
              <a:buChar char="•"/>
              <a:defRPr sz="2000">
                <a:solidFill>
                  <a:schemeClr val="tx1"/>
                </a:solidFill>
                <a:latin typeface="Arial" charset="0"/>
              </a:defRPr>
            </a:lvl7pPr>
            <a:lvl8pPr marL="3429000" indent="-228600" eaLnBrk="0" fontAlgn="base" hangingPunct="0">
              <a:spcBef>
                <a:spcPct val="0"/>
              </a:spcBef>
              <a:spcAft>
                <a:spcPct val="40000"/>
              </a:spcAft>
              <a:buChar char="•"/>
              <a:defRPr sz="2000">
                <a:solidFill>
                  <a:schemeClr val="tx1"/>
                </a:solidFill>
                <a:latin typeface="Arial" charset="0"/>
              </a:defRPr>
            </a:lvl8pPr>
            <a:lvl9pPr marL="3886200" indent="-228600" eaLnBrk="0" fontAlgn="base" hangingPunct="0">
              <a:spcBef>
                <a:spcPct val="0"/>
              </a:spcBef>
              <a:spcAft>
                <a:spcPct val="40000"/>
              </a:spcAft>
              <a:buChar char="•"/>
              <a:defRPr sz="2000">
                <a:solidFill>
                  <a:schemeClr val="tx1"/>
                </a:solidFill>
                <a:latin typeface="Arial" charset="0"/>
              </a:defRPr>
            </a:lvl9pPr>
          </a:lstStyle>
          <a:p>
            <a:pPr>
              <a:spcAft>
                <a:spcPct val="0"/>
              </a:spcAft>
            </a:pPr>
            <a:r>
              <a:rPr lang="en-GB" altLang="en-US" dirty="0">
                <a:solidFill>
                  <a:schemeClr val="bg1"/>
                </a:solidFill>
              </a:rPr>
              <a:t>International Student Office</a:t>
            </a:r>
          </a:p>
        </p:txBody>
      </p:sp>
    </p:spTree>
    <p:custDataLst>
      <p:tags r:id="rId1"/>
    </p:custDataLst>
    <p:extLst>
      <p:ext uri="{BB962C8B-B14F-4D97-AF65-F5344CB8AC3E}">
        <p14:creationId xmlns:p14="http://schemas.microsoft.com/office/powerpoint/2010/main" val="2454730712"/>
      </p:ext>
    </p:extLst>
  </p:cSld>
  <p:clrMapOvr>
    <a:masterClrMapping/>
  </p:clrMapOvr>
  <p:transition advTm="5029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 name="Picture 7" descr="Page2  from photo-guidance-2.jpg"/>
          <p:cNvPicPr>
            <a:picLocks noChangeAspect="1"/>
          </p:cNvPicPr>
          <p:nvPr/>
        </p:nvPicPr>
        <p:blipFill>
          <a:blip r:embed="rId2" cstate="print"/>
          <a:srcRect/>
          <a:stretch>
            <a:fillRect/>
          </a:stretch>
        </p:blipFill>
        <p:spPr bwMode="auto">
          <a:xfrm>
            <a:off x="4572000" y="0"/>
            <a:ext cx="4572000" cy="6669360"/>
          </a:xfrm>
          <a:prstGeom prst="rect">
            <a:avLst/>
          </a:prstGeom>
          <a:noFill/>
          <a:ln w="9525">
            <a:noFill/>
            <a:miter lim="800000"/>
            <a:headEnd/>
            <a:tailEnd/>
          </a:ln>
        </p:spPr>
      </p:pic>
      <p:pic>
        <p:nvPicPr>
          <p:cNvPr id="8" name="Content Placeholder 6" descr="Page 1 from photo-guidance.jpg"/>
          <p:cNvPicPr>
            <a:picLocks noGrp="1" noChangeAspect="1"/>
          </p:cNvPicPr>
          <p:nvPr>
            <p:ph idx="1"/>
          </p:nvPr>
        </p:nvPicPr>
        <p:blipFill>
          <a:blip r:embed="rId3" cstate="print"/>
          <a:srcRect/>
          <a:stretch>
            <a:fillRect/>
          </a:stretch>
        </p:blipFill>
        <p:spPr>
          <a:xfrm>
            <a:off x="0" y="0"/>
            <a:ext cx="4716016" cy="6669360"/>
          </a:xfrm>
        </p:spPr>
      </p:pic>
    </p:spTree>
    <p:extLst>
      <p:ext uri="{BB962C8B-B14F-4D97-AF65-F5344CB8AC3E}">
        <p14:creationId xmlns:p14="http://schemas.microsoft.com/office/powerpoint/2010/main" val="2595333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8|16.1|15.5"/>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2.3"/>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17.xml><?xml version="1.0" encoding="utf-8"?>
<p:tagLst xmlns:a="http://schemas.openxmlformats.org/drawingml/2006/main" xmlns:r="http://schemas.openxmlformats.org/officeDocument/2006/relationships" xmlns:p="http://schemas.openxmlformats.org/presentationml/2006/main">
  <p:tag name="TIMING" val="|2.3"/>
</p:tagLst>
</file>

<file path=ppt/tags/tag18.xml><?xml version="1.0" encoding="utf-8"?>
<p:tagLst xmlns:a="http://schemas.openxmlformats.org/drawingml/2006/main" xmlns:r="http://schemas.openxmlformats.org/officeDocument/2006/relationships" xmlns:p="http://schemas.openxmlformats.org/presentationml/2006/main">
  <p:tag name="TIMING" val="|2.3"/>
</p:tagLst>
</file>

<file path=ppt/tags/tag19.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3.8|8|16.1|15.5"/>
</p:tagLst>
</file>

<file path=ppt/tags/tag20.xml><?xml version="1.0" encoding="utf-8"?>
<p:tagLst xmlns:a="http://schemas.openxmlformats.org/drawingml/2006/main" xmlns:r="http://schemas.openxmlformats.org/officeDocument/2006/relationships" xmlns:p="http://schemas.openxmlformats.org/presentationml/2006/main">
  <p:tag name="TIMING" val="|2.3"/>
</p:tagLst>
</file>

<file path=ppt/tags/tag21.xml><?xml version="1.0" encoding="utf-8"?>
<p:tagLst xmlns:a="http://schemas.openxmlformats.org/drawingml/2006/main" xmlns:r="http://schemas.openxmlformats.org/officeDocument/2006/relationships" xmlns:p="http://schemas.openxmlformats.org/presentationml/2006/main">
  <p:tag name="TIMING" val="|2.3"/>
</p:tagLst>
</file>

<file path=ppt/tags/tag22.xml><?xml version="1.0" encoding="utf-8"?>
<p:tagLst xmlns:a="http://schemas.openxmlformats.org/drawingml/2006/main" xmlns:r="http://schemas.openxmlformats.org/officeDocument/2006/relationships" xmlns:p="http://schemas.openxmlformats.org/presentationml/2006/main">
  <p:tag name="TIMING" val="|2.3"/>
</p:tagLst>
</file>

<file path=ppt/tags/tag23.xml><?xml version="1.0" encoding="utf-8"?>
<p:tagLst xmlns:a="http://schemas.openxmlformats.org/drawingml/2006/main" xmlns:r="http://schemas.openxmlformats.org/officeDocument/2006/relationships" xmlns:p="http://schemas.openxmlformats.org/presentationml/2006/main">
  <p:tag name="TIMING" val="|2.3"/>
</p:tagLst>
</file>

<file path=ppt/tags/tag24.xml><?xml version="1.0" encoding="utf-8"?>
<p:tagLst xmlns:a="http://schemas.openxmlformats.org/drawingml/2006/main" xmlns:r="http://schemas.openxmlformats.org/officeDocument/2006/relationships" xmlns:p="http://schemas.openxmlformats.org/presentationml/2006/main">
  <p:tag name="TIMING" val="|2.3"/>
</p:tagLst>
</file>

<file path=ppt/tags/tag25.xml><?xml version="1.0" encoding="utf-8"?>
<p:tagLst xmlns:a="http://schemas.openxmlformats.org/drawingml/2006/main" xmlns:r="http://schemas.openxmlformats.org/officeDocument/2006/relationships" xmlns:p="http://schemas.openxmlformats.org/presentationml/2006/main">
  <p:tag name="TIMING" val="|2.3"/>
</p:tagLst>
</file>

<file path=ppt/tags/tag26.xml><?xml version="1.0" encoding="utf-8"?>
<p:tagLst xmlns:a="http://schemas.openxmlformats.org/drawingml/2006/main" xmlns:r="http://schemas.openxmlformats.org/officeDocument/2006/relationships" xmlns:p="http://schemas.openxmlformats.org/presentationml/2006/main">
  <p:tag name="TIMING" val="|2.3"/>
</p:tagLst>
</file>

<file path=ppt/tags/tag27.xml><?xml version="1.0" encoding="utf-8"?>
<p:tagLst xmlns:a="http://schemas.openxmlformats.org/drawingml/2006/main" xmlns:r="http://schemas.openxmlformats.org/officeDocument/2006/relationships" xmlns:p="http://schemas.openxmlformats.org/presentationml/2006/main">
  <p:tag name="TIMING" val="|2.3"/>
</p:tagLst>
</file>

<file path=ppt/tags/tag28.xml><?xml version="1.0" encoding="utf-8"?>
<p:tagLst xmlns:a="http://schemas.openxmlformats.org/drawingml/2006/main" xmlns:r="http://schemas.openxmlformats.org/officeDocument/2006/relationships" xmlns:p="http://schemas.openxmlformats.org/presentationml/2006/main">
  <p:tag name="TIMING" val="|2.3"/>
</p:tagLst>
</file>

<file path=ppt/tags/tag29.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3.3"/>
</p:tagLst>
</file>

<file path=ppt/tags/tag30.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5.2|6.2|10.5"/>
</p:tagLst>
</file>

<file path=ppt/tags/tag5.xml><?xml version="1.0" encoding="utf-8"?>
<p:tagLst xmlns:a="http://schemas.openxmlformats.org/drawingml/2006/main" xmlns:r="http://schemas.openxmlformats.org/officeDocument/2006/relationships" xmlns:p="http://schemas.openxmlformats.org/presentationml/2006/main">
  <p:tag name="TIMING" val="|2.4|14.3|6.3|33.1"/>
</p:tagLst>
</file>

<file path=ppt/tags/tag6.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tier 2 presentation CURRENT">
  <a:themeElements>
    <a:clrScheme name="Hyperlinks Visible">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B10F2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tier 2 presentation CURRENT</Template>
  <TotalTime>747</TotalTime>
  <Words>2309</Words>
  <Application>Microsoft Office PowerPoint</Application>
  <PresentationFormat>On-screen Show (4:3)</PresentationFormat>
  <Paragraphs>250</Paragraphs>
  <Slides>32</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Times</vt:lpstr>
      <vt:lpstr>tier 2 presentation CURRENT</vt:lpstr>
      <vt:lpstr>Tier 4 Extension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After Studies</dc:title>
  <dc:creator>stutcr</dc:creator>
  <cp:lastModifiedBy>Tanya Todman</cp:lastModifiedBy>
  <cp:revision>104</cp:revision>
  <dcterms:created xsi:type="dcterms:W3CDTF">2014-06-03T12:40:26Z</dcterms:created>
  <dcterms:modified xsi:type="dcterms:W3CDTF">2018-08-15T13:43:57Z</dcterms:modified>
</cp:coreProperties>
</file>