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5" r:id="rId1"/>
  </p:sldMasterIdLst>
  <p:notesMasterIdLst>
    <p:notesMasterId r:id="rId22"/>
  </p:notesMasterIdLst>
  <p:handoutMasterIdLst>
    <p:handoutMasterId r:id="rId23"/>
  </p:handoutMasterIdLst>
  <p:sldIdLst>
    <p:sldId id="294" r:id="rId2"/>
    <p:sldId id="295" r:id="rId3"/>
    <p:sldId id="303" r:id="rId4"/>
    <p:sldId id="305" r:id="rId5"/>
    <p:sldId id="304" r:id="rId6"/>
    <p:sldId id="306" r:id="rId7"/>
    <p:sldId id="307" r:id="rId8"/>
    <p:sldId id="316" r:id="rId9"/>
    <p:sldId id="308" r:id="rId10"/>
    <p:sldId id="314" r:id="rId11"/>
    <p:sldId id="315" r:id="rId12"/>
    <p:sldId id="309" r:id="rId13"/>
    <p:sldId id="320" r:id="rId14"/>
    <p:sldId id="321" r:id="rId15"/>
    <p:sldId id="319" r:id="rId16"/>
    <p:sldId id="318" r:id="rId17"/>
    <p:sldId id="317" r:id="rId18"/>
    <p:sldId id="310" r:id="rId19"/>
    <p:sldId id="311" r:id="rId20"/>
    <p:sldId id="312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1A"/>
    <a:srgbClr val="F2E9D5"/>
    <a:srgbClr val="003626"/>
    <a:srgbClr val="004832"/>
    <a:srgbClr val="004731"/>
    <a:srgbClr val="0A3023"/>
    <a:srgbClr val="00286B"/>
    <a:srgbClr val="00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94724" autoAdjust="0"/>
  </p:normalViewPr>
  <p:slideViewPr>
    <p:cSldViewPr snapToObjects="1">
      <p:cViewPr varScale="1">
        <p:scale>
          <a:sx n="103" d="100"/>
          <a:sy n="103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9977B754-DA18-4678-A860-21E3D86CA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4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FA304003-6C44-4F6D-9EA3-64EC93C95D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78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FB6059A-425C-4C6A-80DC-36B2380A4BD3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C6354D5-C87D-4003-95AB-4AD7D47B8249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912422-DF44-4D96-B256-B369D5AE8B5C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3DE3D64-E59B-48F5-A9D9-D441AEC6F154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760564C-DEF7-4DF5-A3EB-3A13C3D7BAA1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B20B554-78F7-458C-9600-76E562A05C02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4BE31EF-230B-4D57-BFDA-C84DC3675160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3454AD3-7A11-4D69-9B76-E42D9B9626CA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2800">
                <a:solidFill>
                  <a:schemeClr val="bg1"/>
                </a:solidFill>
              </a:rPr>
              <a:t>School of something</a:t>
            </a:r>
          </a:p>
          <a:p>
            <a:pPr>
              <a:spcBef>
                <a:spcPct val="0"/>
              </a:spcBef>
              <a:defRPr/>
            </a:pPr>
            <a:r>
              <a:rPr lang="en-GB" altLang="en-US" sz="1400">
                <a:solidFill>
                  <a:schemeClr val="bg1"/>
                </a:solidFill>
              </a:rPr>
              <a:t>FACULTY OF OTHER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9714D-44A4-424D-9892-697CF8F7D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2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E4C8-9C1D-42C6-BD81-118CACC9F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8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67CA-1697-4F3E-833D-08F6928357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26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066D-AA51-4BFB-AEC3-993289746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763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96448-5305-4E9D-9990-716404E23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10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8818-EC97-4153-9943-7F68AC15CF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58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170B-BDD3-4B98-BCA0-9CB8EEE0B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3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6BFC-38B9-47FD-9BC7-D4C280D1CA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9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03EA4-3195-44ED-B2D4-D47CD93FA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8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497CF-BE2A-45C9-B105-CDA40E1DCD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5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D66C2-7050-4D99-8873-5E3CB03A27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0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BA26-700E-41D5-8ACA-7A405C84E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3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1F4F-D3DB-4BF6-870F-126CED985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5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ED6F-6882-4DE6-AC7B-42F8DA6D34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3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027" name="Picture 11" descr="LeedsUniWhit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564CC555-721B-4042-A972-2B3B8B523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214313" y="76200"/>
            <a:ext cx="8991600" cy="6705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3075" name="Picture 3" descr="LeedsUni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Line 4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ltGray">
          <a:xfrm>
            <a:off x="214313" y="422275"/>
            <a:ext cx="4876800" cy="738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 sz="2800">
                <a:solidFill>
                  <a:schemeClr val="bg1"/>
                </a:solidFill>
              </a:rPr>
              <a:t>International Student Office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mtClean="0"/>
              <a:t>Working After Studies	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52425" y="3990975"/>
            <a:ext cx="5394325" cy="1166217"/>
          </a:xfrm>
        </p:spPr>
        <p:txBody>
          <a:bodyPr/>
          <a:lstStyle/>
          <a:p>
            <a:r>
              <a:rPr lang="en-GB" altLang="en-US" dirty="0" smtClean="0"/>
              <a:t>Tier 2  - Sponsored Employment </a:t>
            </a:r>
          </a:p>
          <a:p>
            <a:r>
              <a:rPr lang="en-GB" altLang="en-US" dirty="0" smtClean="0"/>
              <a:t>Tier 1 – Graduate Entrepreneur</a:t>
            </a:r>
          </a:p>
          <a:p>
            <a:r>
              <a:rPr lang="en-GB" altLang="en-US" dirty="0" smtClean="0"/>
              <a:t>Tier 4 – Doctoral Extension Scheme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052541"/>
              </p:ext>
            </p:extLst>
          </p:nvPr>
        </p:nvGraphicFramePr>
        <p:xfrm>
          <a:off x="355600" y="2422525"/>
          <a:ext cx="8429624" cy="2878240"/>
        </p:xfrm>
        <a:graphic>
          <a:graphicData uri="http://schemas.openxmlformats.org/drawingml/2006/table">
            <a:tbl>
              <a:tblPr/>
              <a:tblGrid>
                <a:gridCol w="2107406"/>
                <a:gridCol w="2107406"/>
                <a:gridCol w="2107406"/>
                <a:gridCol w="2107406"/>
              </a:tblGrid>
              <a:tr h="914345">
                <a:tc>
                  <a:txBody>
                    <a:bodyPr/>
                    <a:lstStyle/>
                    <a:p>
                      <a:r>
                        <a:rPr lang="en-GB" sz="1800" dirty="0"/>
                        <a:t>Who you’re applying for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Apply (outside the UK)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Extend or switch by post in the UK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Extend or switch in person in the UK (premium service)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33">
                <a:tc>
                  <a:txBody>
                    <a:bodyPr/>
                    <a:lstStyle/>
                    <a:p>
                      <a:r>
                        <a:rPr lang="en-GB" sz="1800"/>
                        <a:t>You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564</a:t>
                      </a:r>
                      <a:endParaRPr lang="en-GB" sz="1800" dirty="0"/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651</a:t>
                      </a:r>
                      <a:endParaRPr lang="en-GB" sz="1800" dirty="0"/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1,051</a:t>
                      </a:r>
                      <a:endParaRPr lang="en-GB" sz="1800" dirty="0"/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345">
                <a:tc>
                  <a:txBody>
                    <a:bodyPr/>
                    <a:lstStyle/>
                    <a:p>
                      <a:r>
                        <a:rPr lang="en-GB" sz="1800"/>
                        <a:t>If you’re a citizen of Turkey or Macedonia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£509</a:t>
                      </a:r>
                      <a:endParaRPr lang="en-GB" sz="1800" dirty="0"/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596</a:t>
                      </a:r>
                      <a:endParaRPr lang="en-GB" sz="1800" dirty="0"/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996</a:t>
                      </a:r>
                      <a:endParaRPr lang="en-GB" sz="1800" dirty="0"/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3716">
                <a:tc>
                  <a:txBody>
                    <a:bodyPr/>
                    <a:lstStyle/>
                    <a:p>
                      <a:r>
                        <a:rPr lang="en-GB" sz="1800" dirty="0"/>
                        <a:t>All dependants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564 </a:t>
                      </a:r>
                      <a:r>
                        <a:rPr lang="en-GB" sz="1800" dirty="0"/>
                        <a:t>each person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651 </a:t>
                      </a:r>
                      <a:r>
                        <a:rPr lang="en-GB" sz="1800" dirty="0"/>
                        <a:t>each person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1,051 </a:t>
                      </a:r>
                      <a:r>
                        <a:rPr lang="en-GB" sz="1800" dirty="0"/>
                        <a:t>each person</a:t>
                      </a:r>
                    </a:p>
                  </a:txBody>
                  <a:tcPr marT="45714" marB="457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2308" name="Group 3"/>
          <p:cNvGrpSpPr>
            <a:grpSpLocks/>
          </p:cNvGrpSpPr>
          <p:nvPr/>
        </p:nvGrpSpPr>
        <p:grpSpPr bwMode="auto">
          <a:xfrm>
            <a:off x="74613" y="74613"/>
            <a:ext cx="8991600" cy="1258887"/>
            <a:chOff x="48" y="48"/>
            <a:chExt cx="5664" cy="793"/>
          </a:xfrm>
        </p:grpSpPr>
        <p:sp>
          <p:nvSpPr>
            <p:cNvPr id="12311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2312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9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2310" name="TextBox 5"/>
          <p:cNvSpPr txBox="1">
            <a:spLocks noChangeArrowheads="1"/>
          </p:cNvSpPr>
          <p:nvPr/>
        </p:nvSpPr>
        <p:spPr bwMode="auto">
          <a:xfrm>
            <a:off x="355600" y="1665288"/>
            <a:ext cx="6269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b="1"/>
              <a:t>  Tier 2 General fees (up to 3 year visa)</a:t>
            </a:r>
          </a:p>
        </p:txBody>
      </p:sp>
    </p:spTree>
  </p:cSld>
  <p:clrMapOvr>
    <a:masterClrMapping/>
  </p:clrMapOvr>
  <p:transition advTm="1990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  Tier 2 General fees (up to 5 year visa)</a:t>
            </a:r>
          </a:p>
          <a:p>
            <a:pPr eaLnBrk="1" hangingPunct="1"/>
            <a:endParaRPr lang="en-GB" altLang="en-US" smtClean="0"/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74613" y="74613"/>
            <a:ext cx="8991600" cy="1258887"/>
            <a:chOff x="48" y="48"/>
            <a:chExt cx="5664" cy="793"/>
          </a:xfrm>
        </p:grpSpPr>
        <p:sp>
          <p:nvSpPr>
            <p:cNvPr id="13335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3336" name="Picture 5" descr="LeedsUni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7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15872"/>
              </p:ext>
            </p:extLst>
          </p:nvPr>
        </p:nvGraphicFramePr>
        <p:xfrm>
          <a:off x="355600" y="2422525"/>
          <a:ext cx="8429624" cy="2835275"/>
        </p:xfrm>
        <a:graphic>
          <a:graphicData uri="http://schemas.openxmlformats.org/drawingml/2006/table">
            <a:tbl>
              <a:tblPr/>
              <a:tblGrid>
                <a:gridCol w="2107406"/>
                <a:gridCol w="2107406"/>
                <a:gridCol w="2107406"/>
                <a:gridCol w="2107406"/>
              </a:tblGrid>
              <a:tr h="914605">
                <a:tc>
                  <a:txBody>
                    <a:bodyPr/>
                    <a:lstStyle/>
                    <a:p>
                      <a:r>
                        <a:rPr lang="en-GB" sz="1800" dirty="0"/>
                        <a:t>Who you’re applying for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Apply (outside the UK)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Extend or switch by post in the UK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Extend or switch in person in the UK (premium service)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en-GB" sz="1800"/>
                        <a:t>You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1,128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1,302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1,702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605">
                <a:tc>
                  <a:txBody>
                    <a:bodyPr/>
                    <a:lstStyle/>
                    <a:p>
                      <a:r>
                        <a:rPr lang="en-GB" sz="1800"/>
                        <a:t>If you’re a citizen of Turkey or Macedonia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£1,073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1,247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1,647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223">
                <a:tc>
                  <a:txBody>
                    <a:bodyPr/>
                    <a:lstStyle/>
                    <a:p>
                      <a:r>
                        <a:rPr lang="en-GB" sz="1800"/>
                        <a:t>All dependants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1,128 </a:t>
                      </a:r>
                      <a:r>
                        <a:rPr lang="en-GB" sz="1800" dirty="0"/>
                        <a:t>each person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1,302 </a:t>
                      </a:r>
                      <a:r>
                        <a:rPr lang="en-GB" sz="1800" dirty="0"/>
                        <a:t>each person</a:t>
                      </a:r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  <a:r>
                        <a:rPr lang="en-GB" sz="1800" dirty="0" smtClean="0"/>
                        <a:t>1,702 </a:t>
                      </a:r>
                      <a:r>
                        <a:rPr lang="en-GB" sz="1800" dirty="0" smtClean="0"/>
                        <a:t>each person</a:t>
                      </a:r>
                      <a:endParaRPr lang="en-GB" sz="1800" dirty="0"/>
                    </a:p>
                  </a:txBody>
                  <a:tcPr marT="45730" marB="45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773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International Student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/>
              <a:t>   </a:t>
            </a:r>
            <a:r>
              <a:rPr lang="en-GB" sz="2800" b="1" dirty="0"/>
              <a:t>Tier 1 - Graduate </a:t>
            </a:r>
            <a:r>
              <a:rPr lang="en-GB" sz="2800" b="1" dirty="0" smtClean="0"/>
              <a:t>Entrepreneur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This route is for </a:t>
            </a:r>
            <a:r>
              <a:rPr lang="en-GB" dirty="0" smtClean="0"/>
              <a:t>UK </a:t>
            </a:r>
            <a:r>
              <a:rPr lang="en-GB" dirty="0"/>
              <a:t>graduates who have been identified by Higher Education Institutions (HEIs) as having developed </a:t>
            </a:r>
            <a:r>
              <a:rPr lang="en-GB" b="1" u="sng" dirty="0"/>
              <a:t>genuine and credible business ideas and entrepreneurial skills</a:t>
            </a:r>
            <a:r>
              <a:rPr lang="en-GB" dirty="0"/>
              <a:t>, to extend their stay in the UK after graduation to establish one or more businesses in the UK.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 the purpose of the Immigration Rules ‘business’ means an enterprise as 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ole </a:t>
            </a:r>
            <a:r>
              <a:rPr lang="en-GB" dirty="0"/>
              <a:t>trader; </a:t>
            </a:r>
            <a:r>
              <a:rPr lang="en-GB" dirty="0" smtClean="0"/>
              <a:t>partnership</a:t>
            </a:r>
            <a:r>
              <a:rPr lang="en-GB" dirty="0"/>
              <a:t> or </a:t>
            </a:r>
            <a:r>
              <a:rPr lang="en-GB" dirty="0" smtClean="0"/>
              <a:t>company </a:t>
            </a:r>
            <a:r>
              <a:rPr lang="en-GB" dirty="0"/>
              <a:t>registered in the </a:t>
            </a:r>
            <a:r>
              <a:rPr lang="en-GB" dirty="0" smtClean="0"/>
              <a:t>UK</a:t>
            </a:r>
            <a:endParaRPr lang="en-GB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89275" y="6457950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50863"/>
            <a:ext cx="227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109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International Student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/>
              <a:t>   </a:t>
            </a:r>
            <a:r>
              <a:rPr lang="en-GB" sz="2800" b="1" dirty="0"/>
              <a:t>Tier 1 - Graduate Entrepreneur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University </a:t>
            </a:r>
            <a:r>
              <a:rPr lang="en-GB" dirty="0"/>
              <a:t>of Leeds is </a:t>
            </a:r>
            <a:r>
              <a:rPr lang="en-GB" dirty="0" smtClean="0"/>
              <a:t>an ‘authorised endorsing body’ and we can sponsor you under this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Contact </a:t>
            </a:r>
            <a:r>
              <a:rPr lang="en-GB" b="1" dirty="0" smtClean="0"/>
              <a:t>Brian Baillie </a:t>
            </a:r>
            <a:r>
              <a:rPr lang="en-GB" dirty="0" smtClean="0"/>
              <a:t>in the </a:t>
            </a:r>
            <a:r>
              <a:rPr lang="en-GB" b="1" dirty="0" smtClean="0"/>
              <a:t>SPARK</a:t>
            </a:r>
            <a:r>
              <a:rPr lang="en-GB" dirty="0" smtClean="0"/>
              <a:t> team at the </a:t>
            </a:r>
            <a:r>
              <a:rPr lang="en-GB" b="1" dirty="0" smtClean="0"/>
              <a:t>Careers Centre </a:t>
            </a:r>
            <a:r>
              <a:rPr lang="en-GB" dirty="0" smtClean="0"/>
              <a:t>for an initial 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Will be referred to Tim Rhodes at the International Student Office for a visa eligibility check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Brian Baillie will assist you to develop your idea, an endorsement will be made if you are successful after business panel decision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89275" y="6457950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50863"/>
            <a:ext cx="227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9240315"/>
      </p:ext>
    </p:extLst>
  </p:cSld>
  <p:clrMapOvr>
    <a:masterClrMapping/>
  </p:clrMapOvr>
  <p:transition advTm="109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International Student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/>
              <a:t>   </a:t>
            </a:r>
            <a:r>
              <a:rPr lang="en-GB" sz="2800" b="1" dirty="0"/>
              <a:t>Tier 1 - Graduate Entrepreneur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University of Leeds will issue an endorsement letter if your idea is approved by the panel and this should be submitted with your Tier 1 – GE application</a:t>
            </a:r>
            <a:endParaRPr lang="en-GB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Must apply before Tier 4 visa expires and </a:t>
            </a:r>
            <a:r>
              <a:rPr lang="en-GB" dirty="0" smtClean="0"/>
              <a:t>hold </a:t>
            </a:r>
            <a:r>
              <a:rPr lang="en-GB" b="1" dirty="0" smtClean="0"/>
              <a:t>£945 </a:t>
            </a:r>
            <a:r>
              <a:rPr lang="en-GB" dirty="0" smtClean="0"/>
              <a:t>for </a:t>
            </a:r>
            <a:r>
              <a:rPr lang="en-GB" b="1" dirty="0" smtClean="0"/>
              <a:t>90 days</a:t>
            </a:r>
            <a:r>
              <a:rPr lang="en-GB" dirty="0" smtClean="0"/>
              <a:t> (</a:t>
            </a:r>
            <a:r>
              <a:rPr lang="en-GB" b="1" dirty="0" smtClean="0"/>
              <a:t>£630 </a:t>
            </a:r>
            <a:r>
              <a:rPr lang="en-GB" dirty="0" smtClean="0"/>
              <a:t>for Dependants) in your bank account at the time of application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Your must hold UK </a:t>
            </a:r>
            <a:r>
              <a:rPr lang="en-GB" dirty="0"/>
              <a:t>recognised bachelor’s degree, master’s degree or PhD awarded before your date of endorsement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Must </a:t>
            </a:r>
            <a:r>
              <a:rPr lang="en-GB" dirty="0"/>
              <a:t>maintain contact with institution during 12 months</a:t>
            </a: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89275" y="6457950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50863"/>
            <a:ext cx="227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7885223"/>
      </p:ext>
    </p:extLst>
  </p:cSld>
  <p:clrMapOvr>
    <a:masterClrMapping/>
  </p:clrMapOvr>
  <p:transition advTm="109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International Student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/>
              <a:t>   </a:t>
            </a:r>
            <a:r>
              <a:rPr lang="en-GB" sz="2800" b="1" dirty="0"/>
              <a:t>Tier 1 - Graduate Entrepreneur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Your visa will be granted for a 12  month duration</a:t>
            </a:r>
            <a:endParaRPr lang="en-GB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You can then extend the visa for another 12 months</a:t>
            </a:r>
            <a:endParaRPr lang="en-GB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You are only permitted to stay for a maximum of 2 years with a Tier 1 – GE visa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After this you may be able to switch to a Tier 1 – Entrepreneur visa, we do not currently advise on the eligibility for this visa</a:t>
            </a:r>
            <a:endParaRPr lang="en-GB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89275" y="6457950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50863"/>
            <a:ext cx="227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4026298"/>
      </p:ext>
    </p:extLst>
  </p:cSld>
  <p:clrMapOvr>
    <a:masterClrMapping/>
  </p:clrMapOvr>
  <p:transition advTm="109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International Student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/>
              <a:t>   </a:t>
            </a:r>
            <a:r>
              <a:rPr lang="en-GB" sz="2800" b="1" dirty="0"/>
              <a:t>Tier 1 - Graduate Entrepreneur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University of Leeds has </a:t>
            </a:r>
            <a:r>
              <a:rPr lang="en-GB" b="1" dirty="0" smtClean="0"/>
              <a:t>20 places </a:t>
            </a:r>
            <a:r>
              <a:rPr lang="en-GB" dirty="0" smtClean="0"/>
              <a:t>available to offer under T1-GE for a 12 month duration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The University </a:t>
            </a:r>
            <a:r>
              <a:rPr lang="en-GB" dirty="0" smtClean="0"/>
              <a:t>then has to apply for a renewal of places prior to the 12 month expiry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postal application visa fee is </a:t>
            </a:r>
            <a:r>
              <a:rPr lang="en-GB" b="1" dirty="0" smtClean="0"/>
              <a:t>£</a:t>
            </a:r>
            <a:r>
              <a:rPr lang="en-GB" b="1" dirty="0" smtClean="0"/>
              <a:t>456</a:t>
            </a:r>
            <a:r>
              <a:rPr lang="en-GB" dirty="0" smtClean="0"/>
              <a:t>, </a:t>
            </a:r>
            <a:r>
              <a:rPr lang="en-GB" dirty="0" smtClean="0"/>
              <a:t>in person is </a:t>
            </a:r>
            <a:r>
              <a:rPr lang="en-GB" b="1" dirty="0" smtClean="0"/>
              <a:t>£</a:t>
            </a:r>
            <a:r>
              <a:rPr lang="en-GB" b="1" dirty="0" smtClean="0"/>
              <a:t>856</a:t>
            </a:r>
            <a:endParaRPr lang="en-GB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Must apply for this visa before your Tier 4 visa expires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International Student Office can check your application &amp; documents for you, but we cannot send them to UKV&amp;I</a:t>
            </a: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89275" y="6457950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50863"/>
            <a:ext cx="227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4341058"/>
      </p:ext>
    </p:extLst>
  </p:cSld>
  <p:clrMapOvr>
    <a:masterClrMapping/>
  </p:clrMapOvr>
  <p:transition advTm="109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International Student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dirty="0" smtClean="0"/>
              <a:t>   Tier 4 - Doctorate </a:t>
            </a:r>
            <a:r>
              <a:rPr lang="en-GB" sz="2800" b="1" dirty="0"/>
              <a:t>Extension </a:t>
            </a:r>
            <a:r>
              <a:rPr lang="en-GB" sz="2800" b="1" dirty="0" smtClean="0"/>
              <a:t>Scheme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Since 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/>
              <a:t>April 2013, completing PhD students </a:t>
            </a:r>
            <a:r>
              <a:rPr lang="en-GB" dirty="0" smtClean="0"/>
              <a:t>have been </a:t>
            </a:r>
            <a:r>
              <a:rPr lang="en-GB" dirty="0"/>
              <a:t>eligible for 12 months further leave to remain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Must apply before Tier 4 visa expires and within 60 days </a:t>
            </a:r>
            <a:r>
              <a:rPr lang="en-GB" dirty="0" smtClean="0"/>
              <a:t>of the course completion date – </a:t>
            </a:r>
            <a:r>
              <a:rPr lang="en-GB" dirty="0"/>
              <a:t>after viva</a:t>
            </a:r>
            <a:r>
              <a:rPr lang="en-GB" dirty="0" smtClean="0"/>
              <a:t>!</a:t>
            </a:r>
            <a:endParaRPr lang="en-GB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Must meet maintenance requirements for Tier 4 </a:t>
            </a:r>
            <a:r>
              <a:rPr lang="en-GB" dirty="0" smtClean="0"/>
              <a:t>- £2,030 for 28 days, £1,360 for dependants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Must </a:t>
            </a:r>
            <a:r>
              <a:rPr lang="en-GB" dirty="0"/>
              <a:t>maintain contact with institution during 12 months</a:t>
            </a: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89275" y="6457950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ct val="0"/>
              </a:spcAft>
            </a:pPr>
            <a:endParaRPr lang="en-US" altLang="en-US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50863"/>
            <a:ext cx="227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420779"/>
      </p:ext>
    </p:extLst>
  </p:cSld>
  <p:clrMapOvr>
    <a:masterClrMapping/>
  </p:clrMapOvr>
  <p:transition advTm="109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b="1" dirty="0" smtClean="0"/>
              <a:t>Requirements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Request </a:t>
            </a:r>
            <a:r>
              <a:rPr lang="en-GB" dirty="0"/>
              <a:t>CAS from </a:t>
            </a:r>
            <a:r>
              <a:rPr lang="en-GB" dirty="0" smtClean="0"/>
              <a:t>ISO by </a:t>
            </a:r>
            <a:r>
              <a:rPr lang="en-GB" dirty="0" smtClean="0"/>
              <a:t>e-mail</a:t>
            </a:r>
            <a:endParaRPr lang="en-GB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Need </a:t>
            </a:r>
            <a:r>
              <a:rPr lang="en-GB" dirty="0"/>
              <a:t>to show financial documents before CAS can be issued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Apply in person or by post – ISO can check applications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Dependents can apply with the main applicant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No restrictions on type of work you can </a:t>
            </a:r>
            <a:r>
              <a:rPr lang="en-GB" dirty="0" smtClean="0"/>
              <a:t>do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Can only apply in the UK, not overseas</a:t>
            </a: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15366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5367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5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48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If you have a Tier 1/Tier 2/Work Permit visa you can apply to switch to Tier 4 – DES, confirmed </a:t>
            </a:r>
            <a:r>
              <a:rPr lang="en-GB" dirty="0" smtClean="0"/>
              <a:t>by UKCISA</a:t>
            </a:r>
          </a:p>
          <a:p>
            <a:pPr eaLnBrk="1" hangingPunct="1">
              <a:defRPr/>
            </a:pPr>
            <a:endParaRPr lang="en-GB" u="sng" dirty="0">
              <a:solidFill>
                <a:schemeClr val="accent2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If </a:t>
            </a:r>
            <a:r>
              <a:rPr lang="en-GB" dirty="0"/>
              <a:t>you have a </a:t>
            </a:r>
            <a:r>
              <a:rPr lang="en-GB" dirty="0" smtClean="0"/>
              <a:t>Dependant </a:t>
            </a:r>
            <a:r>
              <a:rPr lang="en-GB" dirty="0"/>
              <a:t>visa, you </a:t>
            </a:r>
            <a:r>
              <a:rPr lang="en-GB" dirty="0" smtClean="0"/>
              <a:t>cannot switch into Tier 4- DES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74613" y="74613"/>
            <a:ext cx="8991600" cy="1258887"/>
            <a:chOff x="48" y="48"/>
            <a:chExt cx="5664" cy="793"/>
          </a:xfrm>
        </p:grpSpPr>
        <p:sp>
          <p:nvSpPr>
            <p:cNvPr id="16391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6392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9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pic>
        <p:nvPicPr>
          <p:cNvPr id="16390" name="Picture 9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348038"/>
            <a:ext cx="571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19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8177213" cy="4349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b="1" dirty="0" smtClean="0"/>
              <a:t>Tier 2 (General) is for graduates who have a job offer</a:t>
            </a:r>
          </a:p>
          <a:p>
            <a:pPr algn="ctr" eaLnBrk="1" hangingPunct="1">
              <a:defRPr/>
            </a:pPr>
            <a:endParaRPr lang="en-GB" altLang="en-US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The offer must be from a licensed sponsor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employer must issue a Certificate of </a:t>
            </a:r>
            <a:r>
              <a:rPr lang="en-GB" altLang="en-US" dirty="0" smtClean="0"/>
              <a:t>Sponsorship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The job must be a graduate occupation – as per the UKV&amp;I Standard Occupational Classification (SOC) code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Minimum salary level of £</a:t>
            </a:r>
            <a:r>
              <a:rPr lang="en-GB" altLang="en-US" dirty="0" smtClean="0"/>
              <a:t>20,800 </a:t>
            </a:r>
            <a:r>
              <a:rPr lang="en-GB" altLang="en-US" dirty="0" smtClean="0"/>
              <a:t>gross P.A</a:t>
            </a:r>
          </a:p>
          <a:p>
            <a:pPr eaLnBrk="1" hangingPunct="1">
              <a:defRPr/>
            </a:pPr>
            <a:endParaRPr lang="en-GB" altLang="en-US" dirty="0" smtClean="0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4101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4102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568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Please see: </a:t>
            </a:r>
            <a:r>
              <a:rPr lang="en-GB" altLang="en-US" u="sng" dirty="0" smtClean="0">
                <a:solidFill>
                  <a:schemeClr val="accent2"/>
                </a:solidFill>
              </a:rPr>
              <a:t>https://www.gov.uk/tier-2-general </a:t>
            </a:r>
            <a:r>
              <a:rPr lang="en-GB" altLang="en-US" dirty="0" smtClean="0"/>
              <a:t>for further information on Tier 2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Tier 2 and Tier 4 – DES: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u="sng" dirty="0" smtClean="0">
                <a:solidFill>
                  <a:schemeClr val="accent2"/>
                </a:solidFill>
              </a:rPr>
              <a:t>http://www.internationalstudentsupport.leeds.ac.uk/immigration/working_after_study/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 eaLnBrk="1" hangingPunct="1">
              <a:defRPr/>
            </a:pPr>
            <a:endParaRPr lang="en-GB" altLang="en-US" dirty="0" smtClean="0"/>
          </a:p>
          <a:p>
            <a:pPr algn="ctr"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74613" y="74613"/>
            <a:ext cx="8991600" cy="1258887"/>
            <a:chOff x="48" y="48"/>
            <a:chExt cx="5664" cy="793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7415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3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159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8431213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b="1" dirty="0" smtClean="0"/>
              <a:t>   To qualify, the applicant must score: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50 points for attributes; and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10 points for English language; and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10 points for maintenance</a:t>
            </a:r>
          </a:p>
          <a:p>
            <a:pPr eaLnBrk="1" hangingPunct="1">
              <a:defRPr/>
            </a:pPr>
            <a:endParaRPr lang="en-GB" altLang="en-US" dirty="0" smtClean="0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5126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154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7996238" cy="4668837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6173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174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8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775" y="1665288"/>
          <a:ext cx="4141788" cy="46688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1788"/>
              </a:tblGrid>
              <a:tr h="597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30 points will be awarded if:</a:t>
                      </a:r>
                      <a:endParaRPr lang="en-GB" sz="1800" dirty="0"/>
                    </a:p>
                  </a:txBody>
                  <a:tcPr marL="91455" marR="91455" marT="45717" marB="45717"/>
                </a:tc>
              </a:tr>
              <a:tr h="1127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 smtClean="0"/>
                        <a:t>You are switching into Tier 2 from holding</a:t>
                      </a:r>
                      <a:r>
                        <a:rPr lang="en-GB" sz="1700" baseline="0" dirty="0" smtClean="0"/>
                        <a:t> a Tier 4 visa and that leave remains valid and you are applying within the UK OR</a:t>
                      </a:r>
                      <a:endParaRPr lang="en-GB" sz="1700" dirty="0" smtClean="0"/>
                    </a:p>
                  </a:txBody>
                  <a:tcPr marL="91455" marR="91455" marT="45717" marB="45717"/>
                </a:tc>
              </a:tr>
              <a:tr h="1127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 smtClean="0"/>
                        <a:t>You are switching into Tier 2 from holding a Tier 1 PSW visa and that leave remains valid and</a:t>
                      </a:r>
                      <a:r>
                        <a:rPr lang="en-GB" sz="1700" baseline="0" dirty="0" smtClean="0"/>
                        <a:t> that you are applying within the UK</a:t>
                      </a:r>
                      <a:r>
                        <a:rPr lang="en-GB" sz="1700" dirty="0" smtClean="0"/>
                        <a:t>  OR</a:t>
                      </a:r>
                    </a:p>
                  </a:txBody>
                  <a:tcPr marL="91455" marR="91455" marT="45717" marB="45717"/>
                </a:tc>
              </a:tr>
              <a:tr h="609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 smtClean="0"/>
                        <a:t>The role is on the shortage occupation</a:t>
                      </a:r>
                      <a:r>
                        <a:rPr lang="en-GB" sz="1700" baseline="0" dirty="0" smtClean="0"/>
                        <a:t> list OR</a:t>
                      </a:r>
                      <a:endParaRPr lang="en-GB" sz="1700" dirty="0" smtClean="0"/>
                    </a:p>
                  </a:txBody>
                  <a:tcPr marL="91455" marR="91455" marT="45717" marB="45717"/>
                </a:tc>
              </a:tr>
              <a:tr h="609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 smtClean="0"/>
                        <a:t>The resident labour market test is met OR </a:t>
                      </a:r>
                    </a:p>
                  </a:txBody>
                  <a:tcPr marL="91455" marR="91455" marT="45717" marB="45717"/>
                </a:tc>
              </a:tr>
              <a:tr h="597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 smtClean="0"/>
                        <a:t>The role has a salary</a:t>
                      </a:r>
                      <a:r>
                        <a:rPr lang="en-GB" sz="1700" baseline="0" dirty="0" smtClean="0"/>
                        <a:t> of £150k</a:t>
                      </a:r>
                      <a:endParaRPr lang="en-GB" sz="1700" dirty="0" smtClean="0"/>
                    </a:p>
                  </a:txBody>
                  <a:tcPr marL="91455" marR="91455" marT="45717" marB="45717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40313" y="1916113"/>
          <a:ext cx="2844800" cy="18256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44800"/>
              </a:tblGrid>
              <a:tr h="79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20 points will be awarded if:</a:t>
                      </a:r>
                    </a:p>
                  </a:txBody>
                  <a:tcPr marL="91458" marR="91458" marT="45724" marB="45724"/>
                </a:tc>
              </a:tr>
              <a:tr h="103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The role is paid at the appropriate salary rate</a:t>
                      </a:r>
                    </a:p>
                    <a:p>
                      <a:endParaRPr lang="en-GB" sz="1800" dirty="0"/>
                    </a:p>
                  </a:txBody>
                  <a:tcPr marL="91458" marR="91458" marT="45724" marB="45724"/>
                </a:tc>
              </a:tr>
            </a:tbl>
          </a:graphicData>
        </a:graphic>
      </p:graphicFrame>
    </p:spTree>
  </p:cSld>
  <p:clrMapOvr>
    <a:masterClrMapping/>
  </p:clrMapOvr>
  <p:transition advTm="3088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8431213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b="1" dirty="0" smtClean="0"/>
              <a:t>    Switching to Tier 2 in the UK: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You have current leave which has not expired </a:t>
            </a:r>
            <a:r>
              <a:rPr lang="en-GB" altLang="en-US" b="1" dirty="0" smtClean="0"/>
              <a:t>and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You have successfully completed a degree at Bachelor level or higher </a:t>
            </a:r>
            <a:r>
              <a:rPr lang="en-GB" altLang="en-US" b="1" dirty="0" smtClean="0"/>
              <a:t>or </a:t>
            </a:r>
            <a:r>
              <a:rPr lang="en-GB" altLang="en-US" dirty="0" smtClean="0"/>
              <a:t> have done at least 12 months UK study towards a PhD at a recognised institution </a:t>
            </a:r>
            <a:r>
              <a:rPr lang="en-GB" altLang="en-US" b="1" dirty="0" smtClean="0"/>
              <a:t>and</a:t>
            </a:r>
            <a:endParaRPr lang="en-GB" altLang="en-US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You had a valid visa for the time you were studying </a:t>
            </a:r>
            <a:r>
              <a:rPr lang="en-GB" altLang="en-US" b="1" dirty="0" smtClean="0"/>
              <a:t>and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You are applying from inside the UK</a:t>
            </a:r>
          </a:p>
          <a:p>
            <a:pPr eaLnBrk="1" hangingPunct="1">
              <a:defRPr/>
            </a:pPr>
            <a:endParaRPr lang="en-GB" altLang="en-US" dirty="0" smtClean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7174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2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471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8431213" cy="4787900"/>
          </a:xfrm>
        </p:spPr>
        <p:txBody>
          <a:bodyPr/>
          <a:lstStyle/>
          <a:p>
            <a:pPr eaLnBrk="1" hangingPunct="1"/>
            <a:r>
              <a:rPr lang="en-GB" altLang="en-US" b="1" dirty="0" smtClean="0"/>
              <a:t>    Documents Needed:</a:t>
            </a:r>
          </a:p>
          <a:p>
            <a:pPr algn="just" eaLnBrk="1" hangingPunct="1">
              <a:buFontTx/>
              <a:buChar char="•"/>
            </a:pPr>
            <a:r>
              <a:rPr lang="en-GB" altLang="en-US" dirty="0" smtClean="0"/>
              <a:t>   Passport  and  2 recent passport sized photos</a:t>
            </a:r>
          </a:p>
          <a:p>
            <a:pPr algn="just" eaLnBrk="1" hangingPunct="1">
              <a:buFontTx/>
              <a:buChar char="•"/>
            </a:pPr>
            <a:r>
              <a:rPr lang="en-GB" altLang="en-US" dirty="0" smtClean="0"/>
              <a:t>   Police registration certificate (if applicable)</a:t>
            </a:r>
          </a:p>
          <a:p>
            <a:pPr algn="just" eaLnBrk="1" hangingPunct="1">
              <a:buFontTx/>
              <a:buChar char="•"/>
            </a:pPr>
            <a:r>
              <a:rPr lang="en-GB" altLang="en-US" dirty="0" smtClean="0"/>
              <a:t>   Degree certificate</a:t>
            </a:r>
          </a:p>
          <a:p>
            <a:pPr algn="just" eaLnBrk="1" hangingPunct="1">
              <a:buFontTx/>
              <a:buChar char="•"/>
            </a:pPr>
            <a:r>
              <a:rPr lang="en-GB" altLang="en-US" dirty="0" smtClean="0"/>
              <a:t>   Certificate of sponsorship</a:t>
            </a:r>
          </a:p>
          <a:p>
            <a:pPr algn="just" eaLnBrk="1" hangingPunct="1">
              <a:buFontTx/>
              <a:buChar char="•"/>
            </a:pPr>
            <a:r>
              <a:rPr lang="en-GB" altLang="en-US" dirty="0" smtClean="0"/>
              <a:t>   Bank statements – showing £945 held for last 90 days OR employer agrees to cover maintenance</a:t>
            </a:r>
          </a:p>
          <a:p>
            <a:pPr algn="just" eaLnBrk="1" hangingPunct="1">
              <a:buFontTx/>
              <a:buChar char="•"/>
            </a:pPr>
            <a:r>
              <a:rPr lang="en-GB" altLang="en-US" dirty="0" smtClean="0"/>
              <a:t>   If you were </a:t>
            </a:r>
            <a:r>
              <a:rPr lang="en-US" altLang="en-US" dirty="0" smtClean="0"/>
              <a:t>sponsored within the last 12 months</a:t>
            </a:r>
            <a:r>
              <a:rPr lang="en-GB" altLang="en-US" dirty="0" smtClean="0"/>
              <a:t>, written consent from your sponsor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8198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6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859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8431213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b="1" dirty="0" smtClean="0"/>
              <a:t>    Tier 2 Conditions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Leave will be granted for 5 years or end date of sponsorship certificate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Leave is granted to work only for the specified employer -permission is required to change employer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An extension will be granted providing requirements are still met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Total time spent under Tier 2 can be no more than 6 years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9222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0" name="Text Box 6"/>
          <p:cNvSpPr txBox="1">
            <a:spLocks noChangeArrowheads="1"/>
          </p:cNvSpPr>
          <p:nvPr/>
        </p:nvSpPr>
        <p:spPr bwMode="ltGray">
          <a:xfrm>
            <a:off x="341313" y="441325"/>
            <a:ext cx="4876800" cy="738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502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Tx/>
              <a:buChar char="•"/>
            </a:pPr>
            <a:r>
              <a:rPr lang="en-GB" altLang="en-US" dirty="0" smtClean="0"/>
              <a:t>Leads to Indefinite Leave to Remain after 5 years, but from April 2016, you need to earn £</a:t>
            </a:r>
            <a:r>
              <a:rPr lang="en-GB" altLang="en-US" dirty="0" smtClean="0"/>
              <a:t>35,000 </a:t>
            </a:r>
            <a:r>
              <a:rPr lang="en-GB" altLang="en-US" dirty="0" smtClean="0"/>
              <a:t>per year or appropriate salary for job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dirty="0" smtClean="0"/>
              <a:t>Family members can be Tier 2 dependants 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dirty="0" smtClean="0"/>
              <a:t>Bank statements for dependants – showing £630 held for last 90 days</a:t>
            </a: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0247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5" name="Text Box 6"/>
          <p:cNvSpPr txBox="1">
            <a:spLocks noChangeArrowheads="1"/>
          </p:cNvSpPr>
          <p:nvPr/>
        </p:nvSpPr>
        <p:spPr bwMode="ltGray">
          <a:xfrm>
            <a:off x="341313" y="441325"/>
            <a:ext cx="4876800" cy="738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415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65288"/>
            <a:ext cx="8431213" cy="434975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   How we can help:</a:t>
            </a:r>
          </a:p>
          <a:p>
            <a:pPr eaLnBrk="1" hangingPunct="1">
              <a:buFontTx/>
              <a:buChar char="•"/>
            </a:pPr>
            <a:r>
              <a:rPr lang="en-GB" altLang="en-US" smtClean="0"/>
              <a:t> Answer questions about Tier 2 requirements</a:t>
            </a:r>
          </a:p>
          <a:p>
            <a:pPr eaLnBrk="1" hangingPunct="1">
              <a:buFontTx/>
              <a:buChar char="•"/>
            </a:pPr>
            <a:r>
              <a:rPr lang="en-GB" altLang="en-US" smtClean="0"/>
              <a:t> Check Tier 2 applications outside our busiest periods</a:t>
            </a:r>
          </a:p>
          <a:p>
            <a:pPr eaLnBrk="1" hangingPunct="1">
              <a:buFontTx/>
              <a:buChar char="•"/>
            </a:pPr>
            <a:r>
              <a:rPr lang="en-GB" altLang="en-US" smtClean="0"/>
              <a:t> Signpost students to external advisers</a:t>
            </a:r>
          </a:p>
          <a:p>
            <a:pPr eaLnBrk="1" hangingPunct="1">
              <a:buFontTx/>
              <a:buChar char="•"/>
            </a:pPr>
            <a:r>
              <a:rPr lang="en-GB" altLang="en-US" smtClean="0"/>
              <a:t> We cannot send applications </a:t>
            </a:r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76200" y="76200"/>
            <a:ext cx="8991600" cy="1258888"/>
            <a:chOff x="48" y="48"/>
            <a:chExt cx="5664" cy="793"/>
          </a:xfrm>
        </p:grpSpPr>
        <p:sp>
          <p:nvSpPr>
            <p:cNvPr id="11273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1274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Text Box 6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  <p:grpSp>
        <p:nvGrpSpPr>
          <p:cNvPr id="11269" name="Group 3"/>
          <p:cNvGrpSpPr>
            <a:grpSpLocks/>
          </p:cNvGrpSpPr>
          <p:nvPr/>
        </p:nvGrpSpPr>
        <p:grpSpPr bwMode="auto">
          <a:xfrm>
            <a:off x="74613" y="74613"/>
            <a:ext cx="8991600" cy="1258887"/>
            <a:chOff x="48" y="48"/>
            <a:chExt cx="5664" cy="793"/>
          </a:xfrm>
        </p:grpSpPr>
        <p:sp>
          <p:nvSpPr>
            <p:cNvPr id="11271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0"/>
                </a:spcBef>
                <a:spcAft>
                  <a:spcPct val="4000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40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0"/>
                </a:spcAft>
              </a:pPr>
              <a:endParaRPr lang="en-US" altLang="en-US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11272" name="Picture 5" descr="LeedsUniWhit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0" name="Text Box 6"/>
          <p:cNvSpPr txBox="1">
            <a:spLocks noChangeArrowheads="1"/>
          </p:cNvSpPr>
          <p:nvPr/>
        </p:nvSpPr>
        <p:spPr bwMode="ltGray">
          <a:xfrm>
            <a:off x="215900" y="573088"/>
            <a:ext cx="5168900" cy="738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spcBef>
                <a:spcPct val="0"/>
              </a:spcBef>
              <a:spcAft>
                <a:spcPct val="4000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>
                <a:solidFill>
                  <a:schemeClr val="bg1"/>
                </a:solidFill>
              </a:rPr>
              <a:t>International Student Office</a:t>
            </a:r>
          </a:p>
        </p:txBody>
      </p:sp>
    </p:spTree>
    <p:custDataLst>
      <p:tags r:id="rId1"/>
    </p:custDataLst>
  </p:cSld>
  <p:clrMapOvr>
    <a:masterClrMapping/>
  </p:clrMapOvr>
  <p:transition advTm="57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8|16.1|1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0.4|42.1|10.5|2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0.4|42.1|10.5|2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0.4|42.1|10.5|20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0.4|42.1|10.5|2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4.2|10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2|1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4.3|6.3|3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2.4|8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0.4|42.1|10.5|2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0.4|42.1|10.5|20.6"/>
</p:tagLst>
</file>

<file path=ppt/theme/theme1.xml><?xml version="1.0" encoding="utf-8"?>
<a:theme xmlns:a="http://schemas.openxmlformats.org/drawingml/2006/main" name="tier 2 presentation CURRENT">
  <a:themeElements>
    <a:clrScheme name="Default Design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tier 2 presentation CURRENT</Template>
  <TotalTime>211</TotalTime>
  <Words>1322</Words>
  <Application>Microsoft Office PowerPoint</Application>
  <PresentationFormat>On-screen Show (4:3)</PresentationFormat>
  <Paragraphs>180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tier 2 presentation CURRENT</vt:lpstr>
      <vt:lpstr>Working After Studies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International Student Office</vt:lpstr>
      <vt:lpstr>International Student Office</vt:lpstr>
      <vt:lpstr>International Student Office</vt:lpstr>
      <vt:lpstr>International Student Office</vt:lpstr>
      <vt:lpstr>International Student Office</vt:lpstr>
      <vt:lpstr>International Student Office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After Studies</dc:title>
  <dc:creator>stutcr</dc:creator>
  <cp:lastModifiedBy>stutcr</cp:lastModifiedBy>
  <cp:revision>33</cp:revision>
  <dcterms:created xsi:type="dcterms:W3CDTF">2014-06-03T12:40:26Z</dcterms:created>
  <dcterms:modified xsi:type="dcterms:W3CDTF">2015-11-25T10:07:00Z</dcterms:modified>
</cp:coreProperties>
</file>